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5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3C16A-11BE-4BBA-9F90-49B6FA14B33A}" type="datetimeFigureOut">
              <a:rPr lang="en-NZ" smtClean="0"/>
              <a:pPr/>
              <a:t>28/03/2011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74B18-6BA0-4FAE-A19E-F344B99514C9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.t.suddaby@massey.ac.n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counts.govt.nz/publications/tertiary_education/55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lri.org.nz/unlocking-student-learning-impact-teaching-and-learning-enhancement-initiatives-tleis-first-year-uni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counts.govt.nz/publications/tertiary_education/5519" TargetMode="External"/><Relationship Id="rId2" Type="http://schemas.openxmlformats.org/officeDocument/2006/relationships/hyperlink" Target="http://www.tlri.org.nz/unlocking-student-learning-impact-teaching-and-learning-enhancement-initiatives-tleis-first-year-un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Beyond Training</a:t>
            </a:r>
            <a:br>
              <a:rPr lang="en-NZ" dirty="0" smtClean="0"/>
            </a:br>
            <a:r>
              <a:rPr lang="en-NZ" sz="3100" dirty="0" smtClean="0"/>
              <a:t>Linking Academic Development to Student </a:t>
            </a:r>
            <a:r>
              <a:rPr lang="en-NZ" sz="3100" dirty="0"/>
              <a:t>L</a:t>
            </a:r>
            <a:r>
              <a:rPr lang="en-NZ" sz="3100" dirty="0" smtClean="0"/>
              <a:t>earning </a:t>
            </a:r>
            <a:r>
              <a:rPr lang="en-NZ" sz="3100" dirty="0" smtClean="0"/>
              <a:t>Outcomes </a:t>
            </a:r>
            <a:r>
              <a:rPr lang="en-NZ" sz="3600" dirty="0" smtClean="0"/>
              <a:t/>
            </a:r>
            <a:br>
              <a:rPr lang="en-NZ" sz="3600" dirty="0" smtClean="0"/>
            </a:br>
            <a:r>
              <a:rPr lang="en-NZ" sz="3600" dirty="0" smtClean="0"/>
              <a:t/>
            </a:r>
            <a:br>
              <a:rPr lang="en-NZ" sz="3600" dirty="0" smtClean="0"/>
            </a:br>
            <a:endParaRPr lang="en-NZ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704856" cy="4608512"/>
          </a:xfrm>
        </p:spPr>
        <p:txBody>
          <a:bodyPr>
            <a:noAutofit/>
          </a:bodyPr>
          <a:lstStyle/>
          <a:p>
            <a:r>
              <a:rPr lang="en-NZ" sz="2400" dirty="0" smtClean="0"/>
              <a:t>Keynote  for the </a:t>
            </a:r>
            <a:r>
              <a:rPr lang="en-NZ" sz="2400" dirty="0" err="1" smtClean="0"/>
              <a:t>ProLehre</a:t>
            </a:r>
            <a:r>
              <a:rPr lang="en-NZ" sz="2400" dirty="0" smtClean="0"/>
              <a:t> Conference</a:t>
            </a:r>
            <a:r>
              <a:rPr lang="en-NZ" sz="2400" dirty="0" smtClean="0"/>
              <a:t>,</a:t>
            </a:r>
            <a:r>
              <a:rPr lang="en-NZ" sz="2400" dirty="0" smtClean="0"/>
              <a:t> (March 1-4, 2011).</a:t>
            </a:r>
          </a:p>
          <a:p>
            <a:r>
              <a:rPr lang="en-NZ" sz="2400" dirty="0" smtClean="0"/>
              <a:t> </a:t>
            </a:r>
            <a:r>
              <a:rPr lang="en-NZ" sz="2400" b="1" i="1" dirty="0" smtClean="0"/>
              <a:t>“Teaching </a:t>
            </a:r>
            <a:r>
              <a:rPr lang="en-NZ" sz="2400" b="1" i="1" dirty="0" smtClean="0"/>
              <a:t>Research goes Practice: Higher Education  research findings and their integration into </a:t>
            </a:r>
            <a:r>
              <a:rPr lang="en-NZ" sz="2400" b="1" i="1" dirty="0" smtClean="0"/>
              <a:t>day- to-day teaching“</a:t>
            </a:r>
          </a:p>
          <a:p>
            <a:r>
              <a:rPr lang="en-NZ" sz="2400" dirty="0" smtClean="0"/>
              <a:t>Carl </a:t>
            </a:r>
            <a:r>
              <a:rPr lang="en-NZ" sz="2400" dirty="0" smtClean="0"/>
              <a:t>von </a:t>
            </a:r>
            <a:r>
              <a:rPr lang="en-NZ" sz="2400" dirty="0" err="1" smtClean="0"/>
              <a:t>Linde</a:t>
            </a:r>
            <a:r>
              <a:rPr lang="en-NZ" sz="2400" dirty="0" smtClean="0"/>
              <a:t>-Academy, </a:t>
            </a:r>
            <a:endParaRPr lang="en-NZ" sz="2400" dirty="0" smtClean="0"/>
          </a:p>
          <a:p>
            <a:r>
              <a:rPr lang="en-NZ" sz="2400" dirty="0" smtClean="0"/>
              <a:t>(a </a:t>
            </a:r>
            <a:r>
              <a:rPr lang="en-NZ" sz="2400" dirty="0" smtClean="0"/>
              <a:t>Central Institute at the Technical University </a:t>
            </a:r>
            <a:r>
              <a:rPr lang="en-NZ" sz="2400" dirty="0" err="1" smtClean="0"/>
              <a:t>Munich,TUM</a:t>
            </a:r>
            <a:r>
              <a:rPr lang="en-NZ" sz="2400" dirty="0" smtClean="0"/>
              <a:t>), </a:t>
            </a:r>
            <a:endParaRPr lang="en-NZ" sz="2400" dirty="0" smtClean="0"/>
          </a:p>
          <a:p>
            <a:r>
              <a:rPr lang="en-NZ" sz="2400" dirty="0" smtClean="0"/>
              <a:t>Associate </a:t>
            </a:r>
            <a:r>
              <a:rPr lang="en-NZ" sz="2400" dirty="0"/>
              <a:t>Professor Gordon Suddaby</a:t>
            </a:r>
          </a:p>
          <a:p>
            <a:r>
              <a:rPr lang="en-NZ" sz="2400" dirty="0"/>
              <a:t>National </a:t>
            </a:r>
            <a:r>
              <a:rPr lang="en-NZ" sz="2400" dirty="0" smtClean="0"/>
              <a:t>Centre </a:t>
            </a:r>
            <a:r>
              <a:rPr lang="en-NZ" sz="2400" dirty="0"/>
              <a:t>for Teaching and Learning</a:t>
            </a:r>
          </a:p>
          <a:p>
            <a:r>
              <a:rPr lang="en-NZ" sz="2400" dirty="0"/>
              <a:t>Massey University</a:t>
            </a:r>
          </a:p>
          <a:p>
            <a:r>
              <a:rPr lang="en-NZ" sz="2400" dirty="0"/>
              <a:t>New Zealand</a:t>
            </a:r>
          </a:p>
          <a:p>
            <a:r>
              <a:rPr lang="en-NZ" sz="2400" dirty="0" smtClean="0">
                <a:hlinkClick r:id="rId2"/>
              </a:rPr>
              <a:t>g.t.suddaby@massey.ac.nz</a:t>
            </a:r>
            <a:endParaRPr lang="en-NZ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Context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NZ" dirty="0" smtClean="0"/>
              <a:t>“Tertiary Institutions invest substantially in developing and training their academic staff in order to improve the quality of their teaching in the expectation that better teaching will improve student learning”</a:t>
            </a:r>
          </a:p>
          <a:p>
            <a:pPr>
              <a:buNone/>
            </a:pPr>
            <a:r>
              <a:rPr lang="en-NZ" i="1" dirty="0" smtClean="0"/>
              <a:t>Prebble, Hargreaves, Leach, Naidoo, Suddaby and Zepke</a:t>
            </a:r>
            <a:endParaRPr lang="en-NZ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Background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None/>
            </a:pPr>
            <a:endParaRPr lang="en-US" b="1" dirty="0">
              <a:latin typeface="Arial" charset="0"/>
              <a:cs typeface="Times New Roman" charset="0"/>
            </a:endParaRPr>
          </a:p>
          <a:p>
            <a:pPr marL="457200" indent="-457200" algn="ctr">
              <a:lnSpc>
                <a:spcPct val="90000"/>
              </a:lnSpc>
              <a:buNone/>
            </a:pPr>
            <a:r>
              <a:rPr lang="en-US" dirty="0" smtClean="0">
                <a:latin typeface="Arial" charset="0"/>
                <a:cs typeface="Times New Roman" charset="0"/>
              </a:rPr>
              <a:t>Impact </a:t>
            </a:r>
            <a:r>
              <a:rPr lang="en-US" dirty="0">
                <a:latin typeface="Arial" charset="0"/>
                <a:cs typeface="Times New Roman" charset="0"/>
              </a:rPr>
              <a:t>of [Student Support Services and] Academic Development </a:t>
            </a:r>
            <a:r>
              <a:rPr lang="en-US" dirty="0" err="1">
                <a:latin typeface="Arial" charset="0"/>
                <a:cs typeface="Times New Roman" charset="0"/>
              </a:rPr>
              <a:t>Programmes</a:t>
            </a:r>
            <a:r>
              <a:rPr lang="en-US" dirty="0">
                <a:latin typeface="Arial" charset="0"/>
                <a:cs typeface="Times New Roman" charset="0"/>
              </a:rPr>
              <a:t> on Student Outcomes in Undergraduate Tertiary Study: </a:t>
            </a:r>
            <a:endParaRPr lang="en-US" dirty="0" smtClean="0">
              <a:latin typeface="Arial" charset="0"/>
              <a:cs typeface="Times New Roman" charset="0"/>
            </a:endParaRPr>
          </a:p>
          <a:p>
            <a:pPr marL="457200" indent="-457200" algn="ctr">
              <a:lnSpc>
                <a:spcPct val="90000"/>
              </a:lnSpc>
              <a:buNone/>
            </a:pPr>
            <a:r>
              <a:rPr lang="en-US" dirty="0" smtClean="0">
                <a:latin typeface="Arial" charset="0"/>
                <a:cs typeface="Times New Roman" charset="0"/>
              </a:rPr>
              <a:t>A </a:t>
            </a:r>
            <a:r>
              <a:rPr lang="en-US" dirty="0">
                <a:latin typeface="Arial" charset="0"/>
                <a:cs typeface="Times New Roman" charset="0"/>
              </a:rPr>
              <a:t>Synthesis of the Literature</a:t>
            </a:r>
            <a:r>
              <a:rPr lang="en-US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algn="ctr">
              <a:lnSpc>
                <a:spcPct val="90000"/>
              </a:lnSpc>
              <a:buNone/>
            </a:pPr>
            <a:r>
              <a:rPr lang="en-GB" u="sng" dirty="0" smtClean="0">
                <a:hlinkClick r:id="rId2"/>
              </a:rPr>
              <a:t>www.educationcounts.govt.nz/publications/tertiary_education/5519</a:t>
            </a:r>
            <a:endParaRPr lang="en-NZ" dirty="0"/>
          </a:p>
          <a:p>
            <a:pPr marL="457200" indent="-457200" algn="ctr">
              <a:lnSpc>
                <a:spcPct val="90000"/>
              </a:lnSpc>
              <a:buNone/>
            </a:pPr>
            <a:endParaRPr lang="en-US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endParaRPr lang="en-N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Study #1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None/>
            </a:pPr>
            <a:r>
              <a:rPr lang="en-NZ" b="1" dirty="0" smtClean="0"/>
              <a:t>Project focus:	t</a:t>
            </a:r>
            <a:r>
              <a:rPr lang="en-AU" b="1" dirty="0" smtClean="0"/>
              <a:t>he effect of academic staff development on student outcomes;</a:t>
            </a:r>
            <a:r>
              <a:rPr lang="en-NZ" b="1" dirty="0" smtClean="0"/>
              <a:t> </a:t>
            </a:r>
          </a:p>
          <a:p>
            <a:r>
              <a:rPr lang="en-AU" dirty="0" smtClean="0"/>
              <a:t>The project team contracted in August 2002 to undertake a synthesis of the research literature on the teacher/educator and learning environment influences on student outcomes in undergraduate study. </a:t>
            </a:r>
          </a:p>
          <a:p>
            <a:r>
              <a:rPr lang="en-AU" dirty="0" smtClean="0"/>
              <a:t>The </a:t>
            </a:r>
            <a:r>
              <a:rPr lang="en-NZ" dirty="0" smtClean="0"/>
              <a:t>Research objectives were to: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AU" dirty="0" smtClean="0"/>
              <a:t>	-review the literature with regard to this assumption, </a:t>
            </a:r>
            <a:br>
              <a:rPr lang="en-AU" dirty="0" smtClean="0"/>
            </a:br>
            <a:r>
              <a:rPr lang="en-AU" dirty="0" smtClean="0"/>
              <a:t>- explore the coincident relationship between academic 	development activities and student learning, </a:t>
            </a:r>
          </a:p>
          <a:p>
            <a:pPr marL="457200" indent="-457200">
              <a:buNone/>
            </a:pPr>
            <a:r>
              <a:rPr lang="en-AU" dirty="0" smtClean="0"/>
              <a:t>	- explore the challenges faced by researchers in attempting to establish a causal relationship between these two dimensions</a:t>
            </a:r>
          </a:p>
          <a:p>
            <a:pPr marL="457200" indent="-457200">
              <a:buNone/>
            </a:pPr>
            <a:r>
              <a:rPr lang="en-NZ" dirty="0" smtClean="0"/>
              <a:t>	- put forward any recommendations that flowed from the 	research</a:t>
            </a:r>
          </a:p>
          <a:p>
            <a:endParaRPr lang="en-N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Propositions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NZ" dirty="0" smtClean="0"/>
              <a:t>1: Good teaching has a positive impact on student learning outcomes (SLO’s)</a:t>
            </a:r>
          </a:p>
          <a:p>
            <a:pPr>
              <a:buNone/>
            </a:pPr>
            <a:r>
              <a:rPr lang="en-NZ" dirty="0" smtClean="0"/>
              <a:t>2: Teachers can be assisted to improve the quality of their teaching through a variety of academic interactions</a:t>
            </a:r>
            <a:endParaRPr lang="en-N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two step relationship</a:t>
            </a:r>
            <a:endParaRPr lang="en-N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ctr"/>
            <a:endParaRPr lang="en-NZ" sz="2800" b="1" dirty="0" smtClean="0"/>
          </a:p>
          <a:p>
            <a:pPr marL="457200" indent="-457200" algn="ctr">
              <a:buFont typeface="Wingdings" pitchFamily="2" charset="2"/>
              <a:buNone/>
            </a:pPr>
            <a:r>
              <a:rPr lang="en-AU" dirty="0" smtClean="0"/>
              <a:t>Academic development</a:t>
            </a:r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/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/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/>
          </a:p>
          <a:p>
            <a:pPr marL="457200" indent="-457200" algn="ctr">
              <a:buFont typeface="Wingdings" pitchFamily="2" charset="2"/>
              <a:buNone/>
            </a:pPr>
            <a:r>
              <a:rPr lang="en-AU" dirty="0" smtClean="0"/>
              <a:t>Teacher actions and behaviours</a:t>
            </a:r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/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>
              <a:solidFill>
                <a:srgbClr val="FFFF00"/>
              </a:solidFill>
            </a:endParaRPr>
          </a:p>
          <a:p>
            <a:pPr marL="457200" indent="-457200" algn="ctr">
              <a:buFont typeface="Wingdings" pitchFamily="2" charset="2"/>
              <a:buNone/>
            </a:pPr>
            <a:endParaRPr lang="en-AU" dirty="0" smtClean="0"/>
          </a:p>
          <a:p>
            <a:pPr marL="457200" indent="-457200" algn="ctr">
              <a:buFont typeface="Wingdings" pitchFamily="2" charset="2"/>
              <a:buNone/>
            </a:pPr>
            <a:r>
              <a:rPr lang="en-AU" dirty="0" smtClean="0"/>
              <a:t>Student learning outcomes	</a:t>
            </a:r>
            <a:endParaRPr lang="en-NZ" dirty="0" smtClean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4067944" y="2636912"/>
            <a:ext cx="0" cy="719138"/>
          </a:xfrm>
          <a:prstGeom prst="line">
            <a:avLst/>
          </a:prstGeom>
          <a:noFill/>
          <a:ln w="38100">
            <a:solidFill>
              <a:srgbClr val="0E32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NZ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067944" y="4797152"/>
            <a:ext cx="0" cy="792162"/>
          </a:xfrm>
          <a:prstGeom prst="line">
            <a:avLst/>
          </a:prstGeom>
          <a:noFill/>
          <a:ln w="38100">
            <a:solidFill>
              <a:srgbClr val="0E32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63713" y="3644900"/>
            <a:ext cx="5688607" cy="914400"/>
          </a:xfrm>
          <a:prstGeom prst="rect">
            <a:avLst/>
          </a:prstGeom>
          <a:noFill/>
          <a:ln w="9525">
            <a:solidFill>
              <a:srgbClr val="0E329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So...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NZ" dirty="0" smtClean="0"/>
              <a:t>The linkages between teaching and learning are unequivocal –</a:t>
            </a:r>
          </a:p>
          <a:p>
            <a:pPr>
              <a:buNone/>
            </a:pPr>
            <a:r>
              <a:rPr lang="en-NZ" i="1" dirty="0" smtClean="0"/>
              <a:t>Good teaching does have a positive effect on student outcomes</a:t>
            </a:r>
          </a:p>
          <a:p>
            <a:pPr>
              <a:buNone/>
            </a:pPr>
            <a:r>
              <a:rPr lang="en-NZ" b="1" dirty="0" smtClean="0"/>
              <a:t>But! </a:t>
            </a:r>
          </a:p>
          <a:p>
            <a:pPr>
              <a:buNone/>
            </a:pPr>
            <a:r>
              <a:rPr lang="en-NZ" b="1" dirty="0" smtClean="0"/>
              <a:t>How does this research inform academic development practice?</a:t>
            </a:r>
          </a:p>
          <a:p>
            <a:pPr>
              <a:buNone/>
            </a:pPr>
            <a:r>
              <a:rPr lang="en-NZ" b="1" dirty="0" smtClean="0"/>
              <a:t>AND...</a:t>
            </a:r>
          </a:p>
          <a:p>
            <a:pPr>
              <a:buNone/>
            </a:pPr>
            <a:r>
              <a:rPr lang="en-NZ" b="1" dirty="0" smtClean="0"/>
              <a:t>Who knows about it?</a:t>
            </a:r>
            <a:endParaRPr lang="en-NZ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Prebble et al found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NZ" dirty="0"/>
              <a:t>T</a:t>
            </a:r>
            <a:r>
              <a:rPr lang="en-NZ" dirty="0" smtClean="0"/>
              <a:t>eachers can be (and are) assisted in improving the quality of their teaching through:</a:t>
            </a:r>
          </a:p>
          <a:p>
            <a:pPr marL="514350" indent="-514350">
              <a:buAutoNum type="arabicPeriod"/>
            </a:pPr>
            <a:r>
              <a:rPr lang="en-NZ" dirty="0" smtClean="0"/>
              <a:t>Short courses</a:t>
            </a:r>
          </a:p>
          <a:p>
            <a:pPr marL="514350" indent="-514350">
              <a:buAutoNum type="arabicPeriod"/>
            </a:pPr>
            <a:r>
              <a:rPr lang="en-NZ" dirty="0" smtClean="0"/>
              <a:t>In situ training</a:t>
            </a:r>
          </a:p>
          <a:p>
            <a:pPr marL="514350" indent="-514350">
              <a:buAutoNum type="arabicPeriod"/>
            </a:pPr>
            <a:r>
              <a:rPr lang="en-NZ" dirty="0" smtClean="0"/>
              <a:t>Consultancy and collegial support</a:t>
            </a:r>
          </a:p>
          <a:p>
            <a:pPr marL="514350" indent="-514350">
              <a:buAutoNum type="arabicPeriod"/>
            </a:pPr>
            <a:r>
              <a:rPr lang="en-NZ" dirty="0" smtClean="0"/>
              <a:t>Student assessment of teaching</a:t>
            </a:r>
          </a:p>
          <a:p>
            <a:pPr marL="514350" indent="-514350">
              <a:buAutoNum type="arabicPeriod"/>
            </a:pPr>
            <a:r>
              <a:rPr lang="en-NZ" dirty="0" smtClean="0"/>
              <a:t>Intensive staff development including SOTL</a:t>
            </a:r>
            <a:endParaRPr lang="en-N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 smtClean="0"/>
              <a:t>Prebble’s</a:t>
            </a:r>
            <a:r>
              <a:rPr lang="en-NZ" dirty="0" smtClean="0"/>
              <a:t> 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Academic development is generally a ‘good thing’</a:t>
            </a:r>
          </a:p>
          <a:p>
            <a:r>
              <a:rPr lang="en-NZ" dirty="0" smtClean="0"/>
              <a:t>There needs to be a focus on supporting work groups</a:t>
            </a:r>
          </a:p>
          <a:p>
            <a:r>
              <a:rPr lang="en-NZ" dirty="0" smtClean="0"/>
              <a:t>The long term impact of academic development is promising, BUT...</a:t>
            </a:r>
            <a:endParaRPr lang="en-N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Study #2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Teaching and Learning Research Initiative funded through the New Zealand Council for Educational Research</a:t>
            </a:r>
          </a:p>
          <a:p>
            <a:r>
              <a:rPr lang="en-US" b="1" dirty="0" smtClean="0"/>
              <a:t>The project:</a:t>
            </a:r>
          </a:p>
          <a:p>
            <a:pPr lvl="1"/>
            <a:r>
              <a:rPr lang="en-US" sz="3300" dirty="0" smtClean="0"/>
              <a:t>Unlocking Student Learning: The Impact of Teaching and Learning Enhancement Initiatives (TLEIs) on First Year University Students</a:t>
            </a:r>
            <a:r>
              <a:rPr lang="en-NZ" sz="3300" dirty="0" smtClean="0"/>
              <a:t>  - </a:t>
            </a:r>
            <a:r>
              <a:rPr lang="en-US" sz="3300" i="1" dirty="0" smtClean="0"/>
              <a:t>focusing on the provision of academic development and its impact on the success of first year student learning at all universities in New Zealand. </a:t>
            </a:r>
            <a:r>
              <a:rPr lang="en-US" sz="3300" dirty="0" smtClean="0"/>
              <a:t/>
            </a:r>
            <a:br>
              <a:rPr lang="en-US" sz="3300" dirty="0" smtClean="0"/>
            </a:br>
            <a:endParaRPr lang="en-US" sz="3300" dirty="0" smtClean="0"/>
          </a:p>
          <a:p>
            <a:pPr lvl="2">
              <a:buNone/>
            </a:pPr>
            <a:r>
              <a:rPr lang="en-US" b="1" dirty="0" smtClean="0">
                <a:hlinkClick r:id="rId2"/>
              </a:rPr>
              <a:t>www.tlri.org.nz/unlocking-student-learning-impact-teaching-and-learning-enhancement-initiatives-tleis-first-year-uni</a:t>
            </a:r>
            <a:endParaRPr lang="en-US" b="1" dirty="0" smtClean="0"/>
          </a:p>
          <a:p>
            <a:pPr lvl="2">
              <a:buNone/>
            </a:pPr>
            <a:endParaRPr lang="en-US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Project details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b="1" dirty="0" smtClean="0"/>
              <a:t>Led by A/P </a:t>
            </a:r>
            <a:r>
              <a:rPr lang="en-US" b="1" dirty="0" err="1" smtClean="0"/>
              <a:t>Kogi</a:t>
            </a:r>
            <a:r>
              <a:rPr lang="en-US" b="1" dirty="0" smtClean="0"/>
              <a:t> Naidoo and A/P Gordon Suddaby</a:t>
            </a:r>
          </a:p>
          <a:p>
            <a:pPr lvl="2"/>
            <a:r>
              <a:rPr lang="en-US" b="1" dirty="0" smtClean="0"/>
              <a:t>Looking for evidence that academic development has a positive impact on student learning outcomes</a:t>
            </a:r>
          </a:p>
          <a:p>
            <a:pPr lvl="2"/>
            <a:r>
              <a:rPr lang="en-US" b="1" dirty="0" smtClean="0"/>
              <a:t>A few studies in this area;</a:t>
            </a:r>
          </a:p>
          <a:p>
            <a:pPr lvl="3"/>
            <a:r>
              <a:rPr lang="en-US" b="1" dirty="0" smtClean="0"/>
              <a:t>e.g. </a:t>
            </a:r>
            <a:r>
              <a:rPr lang="en-US" b="1" dirty="0" err="1" smtClean="0"/>
              <a:t>Trowler</a:t>
            </a:r>
            <a:r>
              <a:rPr lang="en-US" b="1" dirty="0" smtClean="0"/>
              <a:t> and </a:t>
            </a:r>
            <a:r>
              <a:rPr lang="en-US" b="1" dirty="0" err="1" smtClean="0"/>
              <a:t>Bamber</a:t>
            </a:r>
            <a:r>
              <a:rPr lang="en-US" b="1" dirty="0" smtClean="0"/>
              <a:t> (2005); </a:t>
            </a:r>
            <a:r>
              <a:rPr lang="en-US" b="1" i="1" dirty="0" smtClean="0"/>
              <a:t>Little research which clearly links effective student learning with improvements stemming from lecturer training</a:t>
            </a:r>
          </a:p>
          <a:p>
            <a:pPr lvl="3">
              <a:buNone/>
            </a:pPr>
            <a:r>
              <a:rPr lang="en-US" dirty="0" smtClean="0"/>
              <a:t>However its not clear whether it is the ineffectual nature of the interventions or the lack of research evidence</a:t>
            </a:r>
          </a:p>
          <a:p>
            <a:pPr lvl="3">
              <a:buNone/>
            </a:pPr>
            <a:r>
              <a:rPr lang="en-US" dirty="0" smtClean="0"/>
              <a:t>Or is it the issue of the vast range of factors that impact on teaching and learning?</a:t>
            </a:r>
          </a:p>
          <a:p>
            <a:pPr lvl="3"/>
            <a:r>
              <a:rPr lang="en-US" b="1" i="1" dirty="0" smtClean="0"/>
              <a:t>Teaching and learning  are complex  and verifying relationships is very difficult (Haigh and Naidoo, 2007) </a:t>
            </a:r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Unlocking Student Learning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None/>
            </a:pPr>
            <a:r>
              <a:rPr lang="en-US" b="1" dirty="0" smtClean="0"/>
              <a:t>What impact do teaching and learning enhancement initiatives (TLEIs) have on students’ experience and achievement in large first year classes?</a:t>
            </a:r>
          </a:p>
          <a:p>
            <a:pPr marL="457200" indent="-457200">
              <a:buNone/>
            </a:pPr>
            <a:r>
              <a:rPr lang="en-US" b="1" dirty="0" smtClean="0"/>
              <a:t>3 Sub-questions: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How can academic developers and teachers work together to enhance/make a difference to the student learning experience and performance?</a:t>
            </a:r>
          </a:p>
          <a:p>
            <a:pPr marL="514350" indent="-514350">
              <a:buAutoNum type="arabicPeriod"/>
            </a:pPr>
            <a:r>
              <a:rPr lang="en-US" dirty="0" smtClean="0"/>
              <a:t>What impact do teaching and learning enhancement initiatives (TLEI’s) developed by teachers and academic developers  have on students learning experiences and achievement in large first year classes?</a:t>
            </a:r>
          </a:p>
          <a:p>
            <a:pPr marL="514350" indent="-514350">
              <a:buNone/>
            </a:pPr>
            <a:r>
              <a:rPr lang="en-US" dirty="0" smtClean="0"/>
              <a:t>3	How can the impact of academic development on student learning be determined? (What indicators/measures can be used to evaluate enhancement in student experience and achievement</a:t>
            </a:r>
            <a:r>
              <a:rPr lang="en-US" b="1" dirty="0" smtClean="0">
                <a:solidFill>
                  <a:schemeClr val="accent2"/>
                </a:solidFill>
              </a:rPr>
              <a:t>?)</a:t>
            </a:r>
            <a:endParaRPr lang="en-NZ" b="1" dirty="0" smtClean="0">
              <a:solidFill>
                <a:schemeClr val="accent2"/>
              </a:solidFill>
            </a:endParaRPr>
          </a:p>
          <a:p>
            <a:endParaRPr lang="en-N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Project design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Iterative and interventionist</a:t>
            </a:r>
          </a:p>
          <a:p>
            <a:r>
              <a:rPr lang="en-NZ" dirty="0" smtClean="0"/>
              <a:t>Institutionally based and flavoured case studies</a:t>
            </a:r>
          </a:p>
          <a:p>
            <a:r>
              <a:rPr lang="en-NZ" dirty="0" smtClean="0"/>
              <a:t>Qualitative and quantitative evaluation</a:t>
            </a:r>
            <a:endParaRPr lang="en-N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School lessons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NZ" sz="4000" dirty="0" smtClean="0"/>
              <a:t>School sector research shows;</a:t>
            </a:r>
          </a:p>
          <a:p>
            <a:pPr lvl="1"/>
            <a:r>
              <a:rPr lang="en-NZ" dirty="0" smtClean="0"/>
              <a:t>Engagement between academic developer and teacher occurs best on a coherent and continuous basis over an extended time period</a:t>
            </a:r>
          </a:p>
          <a:p>
            <a:pPr lvl="1"/>
            <a:r>
              <a:rPr lang="en-NZ" dirty="0" smtClean="0"/>
              <a:t>One-off or disconnected  interventions are not very effective</a:t>
            </a:r>
          </a:p>
          <a:p>
            <a:pPr lvl="1"/>
            <a:r>
              <a:rPr lang="en-NZ" dirty="0" smtClean="0"/>
              <a:t>Academic development is better when organised in iterative cycles</a:t>
            </a:r>
          </a:p>
          <a:p>
            <a:pPr lvl="1"/>
            <a:r>
              <a:rPr lang="en-NZ" dirty="0" smtClean="0"/>
              <a:t>time for teacher learning, practice and investigation is critical</a:t>
            </a:r>
          </a:p>
          <a:p>
            <a:pPr lvl="1"/>
            <a:r>
              <a:rPr lang="en-NZ" dirty="0" smtClean="0"/>
              <a:t>Follow-up support is crucial</a:t>
            </a:r>
          </a:p>
          <a:p>
            <a:pPr lvl="1"/>
            <a:r>
              <a:rPr lang="en-NZ" dirty="0" smtClean="0"/>
              <a:t>Development activity is aligned with teacher needs</a:t>
            </a:r>
          </a:p>
          <a:p>
            <a:pPr lvl="1"/>
            <a:r>
              <a:rPr lang="en-NZ" dirty="0" smtClean="0"/>
              <a:t>Academic development is informed by ‘best evidence’ research</a:t>
            </a:r>
          </a:p>
          <a:p>
            <a:pPr lvl="1"/>
            <a:r>
              <a:rPr lang="en-NZ" dirty="0" smtClean="0"/>
              <a:t>Development initiatives are informed by  student data</a:t>
            </a:r>
          </a:p>
          <a:p>
            <a:pPr lvl="1"/>
            <a:r>
              <a:rPr lang="en-NZ" dirty="0" smtClean="0"/>
              <a:t>Development initiatives are aligned with the teachers work environment</a:t>
            </a:r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r>
              <a:rPr lang="en-NZ" i="1" dirty="0" smtClean="0"/>
              <a:t>Does this sound like tertiary academic development???</a:t>
            </a:r>
          </a:p>
          <a:p>
            <a:pPr lvl="1"/>
            <a:endParaRPr lang="en-N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The Academic Developers Challenge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How to translate the relationship between the academic developer and the teacher into enhanced student learning outcomes?</a:t>
            </a:r>
          </a:p>
          <a:p>
            <a:endParaRPr lang="en-NZ" i="1" dirty="0" smtClean="0"/>
          </a:p>
          <a:p>
            <a:pPr>
              <a:buNone/>
            </a:pPr>
            <a:r>
              <a:rPr lang="en-NZ" i="1" dirty="0" smtClean="0"/>
              <a:t>As Haigh and Naidoo (2007) say:  “Its complex”</a:t>
            </a:r>
            <a:endParaRPr lang="en-NZ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More about the USL project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NZ" dirty="0" smtClean="0"/>
              <a:t>Seven universities</a:t>
            </a:r>
          </a:p>
          <a:p>
            <a:r>
              <a:rPr lang="en-NZ" dirty="0" smtClean="0"/>
              <a:t>Each identified own target groups and TLEI’s</a:t>
            </a:r>
          </a:p>
          <a:p>
            <a:r>
              <a:rPr lang="en-NZ" dirty="0" smtClean="0"/>
              <a:t>Each selected own (iterative) intervention </a:t>
            </a:r>
          </a:p>
          <a:p>
            <a:r>
              <a:rPr lang="en-NZ" dirty="0" smtClean="0"/>
              <a:t>6040 students involved (544 withdrew)</a:t>
            </a:r>
          </a:p>
          <a:p>
            <a:r>
              <a:rPr lang="en-NZ" dirty="0" smtClean="0"/>
              <a:t>Seven discipline areas (anthropology, economics, physics, hospitality management, law, computing)</a:t>
            </a:r>
          </a:p>
          <a:p>
            <a:r>
              <a:rPr lang="en-NZ" dirty="0" smtClean="0"/>
              <a:t>Pass rates used as an indicator (but there were many more factors in play)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Methods employed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Surveys</a:t>
            </a:r>
          </a:p>
          <a:p>
            <a:r>
              <a:rPr lang="en-NZ" dirty="0" smtClean="0"/>
              <a:t>Interviews (teacher, students, AD’s)</a:t>
            </a:r>
          </a:p>
          <a:p>
            <a:r>
              <a:rPr lang="en-NZ" dirty="0" smtClean="0"/>
              <a:t>Focus groups</a:t>
            </a:r>
          </a:p>
          <a:p>
            <a:r>
              <a:rPr lang="en-NZ" dirty="0" smtClean="0"/>
              <a:t>SGID’s</a:t>
            </a:r>
          </a:p>
          <a:p>
            <a:r>
              <a:rPr lang="en-NZ" dirty="0" smtClean="0"/>
              <a:t>Reflective (e)logs</a:t>
            </a:r>
          </a:p>
          <a:p>
            <a:r>
              <a:rPr lang="en-NZ" dirty="0" smtClean="0"/>
              <a:t>Document analysis</a:t>
            </a:r>
          </a:p>
          <a:p>
            <a:r>
              <a:rPr lang="en-NZ" dirty="0" smtClean="0"/>
              <a:t>Observations</a:t>
            </a:r>
          </a:p>
          <a:p>
            <a:r>
              <a:rPr lang="en-NZ" dirty="0" smtClean="0"/>
              <a:t>Data analysis</a:t>
            </a:r>
            <a:endParaRPr lang="en-N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Q.1 – Answers?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can academic developers and teachers work together to enhance/make a difference to the student learning experience and performance?</a:t>
            </a:r>
          </a:p>
          <a:p>
            <a:pPr lvl="1"/>
            <a:r>
              <a:rPr lang="en-NZ" dirty="0" smtClean="0"/>
              <a:t>Facilitate</a:t>
            </a:r>
          </a:p>
          <a:p>
            <a:pPr lvl="1"/>
            <a:r>
              <a:rPr lang="en-NZ" dirty="0" smtClean="0"/>
              <a:t>Advise</a:t>
            </a:r>
          </a:p>
          <a:p>
            <a:pPr lvl="1"/>
            <a:r>
              <a:rPr lang="en-NZ" dirty="0" smtClean="0"/>
              <a:t>Discuss research</a:t>
            </a:r>
          </a:p>
          <a:p>
            <a:pPr lvl="1"/>
            <a:r>
              <a:rPr lang="en-NZ" dirty="0" smtClean="0"/>
              <a:t>Contextualise</a:t>
            </a:r>
          </a:p>
          <a:p>
            <a:pPr lvl="1"/>
            <a:r>
              <a:rPr lang="en-NZ" dirty="0" smtClean="0"/>
              <a:t>...</a:t>
            </a:r>
            <a:endParaRPr lang="en-N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Q.1 – Challenges!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NZ" dirty="0" smtClean="0"/>
              <a:t>Time</a:t>
            </a:r>
          </a:p>
          <a:p>
            <a:pPr lvl="1"/>
            <a:r>
              <a:rPr lang="en-NZ" dirty="0" smtClean="0"/>
              <a:t>Planning</a:t>
            </a:r>
          </a:p>
          <a:p>
            <a:pPr lvl="1"/>
            <a:r>
              <a:rPr lang="en-NZ" dirty="0" smtClean="0"/>
              <a:t>Relationships</a:t>
            </a:r>
          </a:p>
          <a:p>
            <a:pPr lvl="1"/>
            <a:r>
              <a:rPr lang="en-NZ" dirty="0" smtClean="0"/>
              <a:t>Philosophy</a:t>
            </a:r>
          </a:p>
          <a:p>
            <a:pPr lvl="1"/>
            <a:r>
              <a:rPr lang="en-NZ" dirty="0" smtClean="0"/>
              <a:t>Research as priority (as against teaching)</a:t>
            </a:r>
          </a:p>
          <a:p>
            <a:pPr lvl="1"/>
            <a:r>
              <a:rPr lang="en-NZ" dirty="0" smtClean="0"/>
              <a:t>Workload</a:t>
            </a:r>
          </a:p>
          <a:p>
            <a:pPr lvl="1"/>
            <a:r>
              <a:rPr lang="en-NZ" dirty="0" smtClean="0"/>
              <a:t>Synergies (Academic Developer </a:t>
            </a:r>
            <a:r>
              <a:rPr lang="en-NZ" dirty="0" err="1" smtClean="0"/>
              <a:t>vs</a:t>
            </a:r>
            <a:r>
              <a:rPr lang="en-NZ" dirty="0" smtClean="0"/>
              <a:t> discipline specifics)</a:t>
            </a:r>
          </a:p>
          <a:p>
            <a:pPr lvl="1"/>
            <a:r>
              <a:rPr lang="en-NZ" dirty="0" smtClean="0"/>
              <a:t>“What’s in it for me?”</a:t>
            </a:r>
          </a:p>
          <a:p>
            <a:pPr lvl="1"/>
            <a:r>
              <a:rPr lang="en-NZ" dirty="0" smtClean="0"/>
              <a:t>Resourcing</a:t>
            </a:r>
          </a:p>
          <a:p>
            <a:pPr lvl="1"/>
            <a:r>
              <a:rPr lang="en-NZ" dirty="0" smtClean="0"/>
              <a:t>Systemic issues</a:t>
            </a:r>
          </a:p>
          <a:p>
            <a:pPr lvl="1"/>
            <a:r>
              <a:rPr lang="en-NZ" dirty="0" smtClean="0"/>
              <a:t>...</a:t>
            </a:r>
            <a:endParaRPr lang="en-N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Q.2 Answers?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impact do teaching and learning enhancement initiatives (TLEI’s) developed by teachers and academic developers  have on students learning experiences and achievement in large first year classes?</a:t>
            </a:r>
          </a:p>
          <a:p>
            <a:pPr lvl="1">
              <a:buNone/>
            </a:pPr>
            <a:r>
              <a:rPr lang="en-US" dirty="0" smtClean="0"/>
              <a:t>- Pass rates ?</a:t>
            </a:r>
          </a:p>
          <a:p>
            <a:pPr lvl="1">
              <a:buNone/>
            </a:pPr>
            <a:r>
              <a:rPr lang="en-US" dirty="0" smtClean="0"/>
              <a:t>But, if not pass rates, what?</a:t>
            </a:r>
          </a:p>
          <a:p>
            <a:pPr lvl="1">
              <a:buNone/>
            </a:pPr>
            <a:r>
              <a:rPr lang="en-US" dirty="0" smtClean="0"/>
              <a:t>-	And how do we know?</a:t>
            </a:r>
          </a:p>
          <a:p>
            <a:pPr lvl="1">
              <a:buNone/>
            </a:pPr>
            <a:r>
              <a:rPr lang="en-US" i="1" dirty="0" smtClean="0"/>
              <a:t>Herein lies our problem as academic developers!!!</a:t>
            </a:r>
          </a:p>
          <a:p>
            <a:endParaRPr lang="en-N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Q.3 Answers?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 can the impact of academic development on student learning be determined? </a:t>
            </a:r>
          </a:p>
          <a:p>
            <a:r>
              <a:rPr lang="en-US" dirty="0" smtClean="0"/>
              <a:t>(What indicators/measures can be used to evaluate enhancement in student experience and achievement?)</a:t>
            </a:r>
          </a:p>
          <a:p>
            <a:pPr lvl="1"/>
            <a:r>
              <a:rPr lang="en-US" dirty="0" smtClean="0"/>
              <a:t>…</a:t>
            </a:r>
            <a:endParaRPr lang="en-NZ" dirty="0" smtClean="0"/>
          </a:p>
          <a:p>
            <a:r>
              <a:rPr lang="en-NZ" dirty="0" smtClean="0"/>
              <a:t>The interventions improved pass rates, but how statistically valid is this?</a:t>
            </a:r>
          </a:p>
          <a:p>
            <a:pPr lvl="1"/>
            <a:endParaRPr lang="en-NZ" dirty="0"/>
          </a:p>
          <a:p>
            <a:pPr lvl="1"/>
            <a:r>
              <a:rPr lang="en-NZ" dirty="0" smtClean="0"/>
              <a:t>(Lies, damned lies, and statistics!!!)</a:t>
            </a:r>
            <a:endParaRPr lang="en-N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Outcome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NZ" dirty="0" smtClean="0"/>
              <a:t>The TLEI’s led to improved student learning outcomes as measured by pass rates </a:t>
            </a:r>
          </a:p>
          <a:p>
            <a:r>
              <a:rPr lang="en-NZ" dirty="0" smtClean="0"/>
              <a:t>Collaboration was useful and practical</a:t>
            </a:r>
          </a:p>
          <a:p>
            <a:r>
              <a:rPr lang="en-NZ" dirty="0" smtClean="0"/>
              <a:t>Project-approach better than one-off workshops</a:t>
            </a:r>
          </a:p>
          <a:p>
            <a:r>
              <a:rPr lang="en-NZ" dirty="0" smtClean="0"/>
              <a:t>Teachers and Academic developers were positive</a:t>
            </a:r>
          </a:p>
          <a:p>
            <a:pPr>
              <a:buNone/>
            </a:pPr>
            <a:r>
              <a:rPr lang="en-NZ" dirty="0" smtClean="0"/>
              <a:t>BUT</a:t>
            </a:r>
          </a:p>
          <a:p>
            <a:r>
              <a:rPr lang="en-NZ" dirty="0" smtClean="0"/>
              <a:t>This is not conclusive evidence</a:t>
            </a:r>
          </a:p>
          <a:p>
            <a:r>
              <a:rPr lang="en-NZ" dirty="0" smtClean="0"/>
              <a:t>It may not even be sustainable</a:t>
            </a:r>
            <a:endParaRPr lang="en-N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Academic Developers role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How do we quantify the contribution of academic developers?</a:t>
            </a:r>
          </a:p>
          <a:p>
            <a:pPr lvl="1"/>
            <a:r>
              <a:rPr lang="en-NZ" dirty="0" smtClean="0"/>
              <a:t>They contributed to TLEI’s</a:t>
            </a:r>
          </a:p>
          <a:p>
            <a:pPr lvl="1"/>
            <a:r>
              <a:rPr lang="en-NZ" dirty="0" smtClean="0"/>
              <a:t>They developed a common conceptual framework</a:t>
            </a:r>
          </a:p>
          <a:p>
            <a:pPr lvl="1"/>
            <a:r>
              <a:rPr lang="en-NZ" dirty="0" smtClean="0"/>
              <a:t>The link between ad’s and teachers was positive</a:t>
            </a:r>
          </a:p>
          <a:p>
            <a:pPr lvl="1"/>
            <a:r>
              <a:rPr lang="en-NZ" dirty="0" smtClean="0"/>
              <a:t>They focused on the Hattie dictum “</a:t>
            </a:r>
            <a:r>
              <a:rPr lang="en-NZ" i="1" dirty="0" smtClean="0"/>
              <a:t>What teachers do matters”</a:t>
            </a:r>
            <a:endParaRPr lang="en-N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Adding to the case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 smtClean="0"/>
              <a:t>Stes</a:t>
            </a:r>
            <a:r>
              <a:rPr lang="en-NZ" dirty="0" smtClean="0"/>
              <a:t> (2008), in an unpublished (as yet) thesis noted;</a:t>
            </a:r>
          </a:p>
          <a:p>
            <a:r>
              <a:rPr lang="en-NZ" i="1" dirty="0" smtClean="0"/>
              <a:t>More attention should be given to studies researching behavioural outcomes, thereby drawing not only on self reports of participants, but also measuring actual changes in performance’</a:t>
            </a:r>
          </a:p>
          <a:p>
            <a:pPr lvl="1"/>
            <a:r>
              <a:rPr lang="en-NZ" i="1" dirty="0" smtClean="0"/>
              <a:t>Van </a:t>
            </a:r>
            <a:r>
              <a:rPr lang="en-NZ" i="1" dirty="0" err="1" smtClean="0"/>
              <a:t>Kuelen</a:t>
            </a:r>
            <a:r>
              <a:rPr lang="en-NZ" i="1" dirty="0" smtClean="0"/>
              <a:t>, IJAD, 14, 2, 2009.</a:t>
            </a:r>
            <a:endParaRPr lang="en-NZ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Is this enough?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The challenge of academic development (and developers) is to improve the quality of student learning outcomes, but more importantly how and how do we demonstrate that change (improvement)?</a:t>
            </a:r>
            <a:endParaRPr lang="en-N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Some thoughts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 smtClean="0"/>
              <a:t>Why is it important that “academic developers know what they are doing is worthwhile [and can show this]?</a:t>
            </a:r>
          </a:p>
          <a:p>
            <a:pPr lvl="1"/>
            <a:r>
              <a:rPr lang="en-NZ" dirty="0" smtClean="0"/>
              <a:t>Brew and Peseta, IJAD, 13, 2, 2008 </a:t>
            </a:r>
          </a:p>
          <a:p>
            <a:r>
              <a:rPr lang="en-NZ" dirty="0" smtClean="0"/>
              <a:t>Goslings recent studies in both the UK (</a:t>
            </a:r>
            <a:r>
              <a:rPr lang="en-NZ" dirty="0" smtClean="0"/>
              <a:t>2008 </a:t>
            </a:r>
            <a:r>
              <a:rPr lang="en-NZ" dirty="0" smtClean="0"/>
              <a:t>and 2009) and Australia, (2008) </a:t>
            </a:r>
          </a:p>
          <a:p>
            <a:pPr lvl="1"/>
            <a:r>
              <a:rPr lang="en-NZ" dirty="0" smtClean="0"/>
              <a:t>AD is continually having to justify existence</a:t>
            </a:r>
          </a:p>
          <a:p>
            <a:r>
              <a:rPr lang="en-NZ" dirty="0" smtClean="0"/>
              <a:t>The “turbulent environment faced by many Centres” (Palmer, Holt, and Challis, 2010, p.160). </a:t>
            </a:r>
          </a:p>
          <a:p>
            <a:pPr lvl="1"/>
            <a:r>
              <a:rPr lang="en-NZ" dirty="0" smtClean="0"/>
              <a:t>ALTC, NZ Universities, ...</a:t>
            </a:r>
          </a:p>
          <a:p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What do Academic Developers need to do?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 smtClean="0"/>
              <a:t>Brew and Peseta </a:t>
            </a:r>
            <a:r>
              <a:rPr lang="en-NZ" dirty="0" smtClean="0"/>
              <a:t>(2008) suggest</a:t>
            </a:r>
            <a:r>
              <a:rPr lang="en-NZ" dirty="0" smtClean="0"/>
              <a:t>;</a:t>
            </a:r>
          </a:p>
          <a:p>
            <a:pPr lvl="1"/>
            <a:r>
              <a:rPr lang="en-NZ" dirty="0" smtClean="0"/>
              <a:t>Bring our work to the attention of management</a:t>
            </a:r>
          </a:p>
          <a:p>
            <a:pPr lvl="1"/>
            <a:r>
              <a:rPr lang="en-NZ" dirty="0" smtClean="0"/>
              <a:t>Maintain a strategic focus</a:t>
            </a:r>
          </a:p>
          <a:p>
            <a:pPr lvl="1"/>
            <a:r>
              <a:rPr lang="en-NZ" dirty="0" smtClean="0"/>
              <a:t>Think about PR all the time </a:t>
            </a:r>
          </a:p>
          <a:p>
            <a:pPr lvl="1"/>
            <a:r>
              <a:rPr lang="en-NZ" dirty="0" smtClean="0"/>
              <a:t>Maintain a ‘longitudinal archive’ (Sword, 2008)</a:t>
            </a:r>
          </a:p>
          <a:p>
            <a:pPr lvl="1"/>
            <a:r>
              <a:rPr lang="en-NZ" dirty="0" smtClean="0"/>
              <a:t>Work with groups, rather than individuals</a:t>
            </a:r>
          </a:p>
          <a:p>
            <a:pPr lvl="1"/>
            <a:r>
              <a:rPr lang="en-NZ" dirty="0" smtClean="0"/>
              <a:t>Don’t take our worth for granted</a:t>
            </a:r>
          </a:p>
          <a:p>
            <a:pPr lvl="1"/>
            <a:r>
              <a:rPr lang="en-NZ" dirty="0" smtClean="0"/>
              <a:t>Constantly look for evidence of success</a:t>
            </a:r>
          </a:p>
          <a:p>
            <a:pPr lvl="1"/>
            <a:r>
              <a:rPr lang="en-NZ" dirty="0" smtClean="0"/>
              <a:t>Identify tangible indicators of success</a:t>
            </a:r>
          </a:p>
          <a:p>
            <a:pPr lvl="1"/>
            <a:r>
              <a:rPr lang="en-NZ" dirty="0" smtClean="0"/>
              <a:t>Think about what makes us ‘academic developers’</a:t>
            </a:r>
          </a:p>
          <a:p>
            <a:pPr lvl="1"/>
            <a:endParaRPr lang="en-N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What did the ‘Unlocking Student Learning’ project add?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 focus on four main areas:</a:t>
            </a:r>
          </a:p>
          <a:p>
            <a:pPr lvl="1"/>
            <a:r>
              <a:rPr lang="en-NZ" dirty="0" smtClean="0"/>
              <a:t>Ways of engaging academic development</a:t>
            </a:r>
          </a:p>
          <a:p>
            <a:pPr lvl="1"/>
            <a:r>
              <a:rPr lang="en-NZ" dirty="0" smtClean="0"/>
              <a:t>Specific insights and benefits</a:t>
            </a:r>
          </a:p>
          <a:p>
            <a:pPr lvl="1"/>
            <a:r>
              <a:rPr lang="en-NZ" dirty="0" smtClean="0"/>
              <a:t>Challenges and obstacles in AD-Teacher relationships</a:t>
            </a:r>
          </a:p>
          <a:p>
            <a:pPr lvl="1"/>
            <a:r>
              <a:rPr lang="en-NZ" dirty="0" smtClean="0"/>
              <a:t>The AD-Teacher partnership:  The research dimension</a:t>
            </a:r>
            <a:endParaRPr lang="en-N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So what: Implications of the project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Academic Developers working with teachers influence teacher actions which in turn influence student learning</a:t>
            </a:r>
          </a:p>
          <a:p>
            <a:r>
              <a:rPr lang="en-NZ" dirty="0" smtClean="0"/>
              <a:t>There is a need for ongoing and sustained research demonstrating the value of academic development</a:t>
            </a:r>
          </a:p>
          <a:p>
            <a:r>
              <a:rPr lang="en-NZ" dirty="0" smtClean="0"/>
              <a:t>Partnerships and collaborations with teachers and other academic developers work best</a:t>
            </a:r>
          </a:p>
          <a:p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Thank you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If anyone is interested in exploring further work in this area, please feel free to contact me.</a:t>
            </a:r>
          </a:p>
          <a:p>
            <a:endParaRPr lang="en-NZ" dirty="0" smtClean="0"/>
          </a:p>
          <a:p>
            <a:pPr algn="ctr">
              <a:buNone/>
            </a:pPr>
            <a:r>
              <a:rPr lang="en-NZ" dirty="0" smtClean="0"/>
              <a:t>g.t.suddaby@massey.ac.nz</a:t>
            </a:r>
            <a:endParaRPr lang="en-N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References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NZ" sz="1400" dirty="0" smtClean="0"/>
              <a:t>Brew, A. &amp; Peseta, T</a:t>
            </a:r>
            <a:r>
              <a:rPr lang="en-NZ" sz="1400" i="1" dirty="0" smtClean="0"/>
              <a:t>. The Precarious Existence of the Academic Development Unit. International Journal for Academic Development</a:t>
            </a:r>
            <a:r>
              <a:rPr lang="en-NZ" sz="1400" dirty="0" smtClean="0"/>
              <a:t>, Jun2008, Vol. 13 Issue 2, p83-85, </a:t>
            </a:r>
          </a:p>
          <a:p>
            <a:pPr lvl="0"/>
            <a:r>
              <a:rPr lang="en-NZ" sz="1400" dirty="0" smtClean="0"/>
              <a:t>Gosling, D. Educational development in the UK: a complex and contradictory reality .</a:t>
            </a:r>
            <a:br>
              <a:rPr lang="en-NZ" sz="1400" dirty="0" smtClean="0"/>
            </a:br>
            <a:r>
              <a:rPr lang="en-NZ" sz="1400" i="1" dirty="0" smtClean="0"/>
              <a:t>International Journal for Academic Development</a:t>
            </a:r>
            <a:r>
              <a:rPr lang="en-NZ" sz="1400" dirty="0" smtClean="0"/>
              <a:t>, Volume 14, Number 1, March 2009 , pp. 5-18(14)</a:t>
            </a:r>
          </a:p>
          <a:p>
            <a:pPr lvl="0"/>
            <a:r>
              <a:rPr lang="en-NZ" sz="1400" dirty="0" smtClean="0"/>
              <a:t>Gosling, D. Educational Development in the United Kingdom: Report for the Heads of Educational Development Group (HEDG) February 2008.   http://www.hedg.ac.uk/documents/HEDG_Report_final.pdf </a:t>
            </a:r>
          </a:p>
          <a:p>
            <a:pPr lvl="0"/>
            <a:r>
              <a:rPr lang="en-NZ" sz="1400" dirty="0" smtClean="0"/>
              <a:t>Gosling, D.  Survey of Directors of Academic Development in Australian Universities: Final Report March 2008 http://www.swinburne.edu.au/spl/awardsgrants/recipients/dahef/files/Survey%20of%20Directors%20of%20Academic%20Development%20in%20Australian%20Universities.pdf</a:t>
            </a:r>
            <a:r>
              <a:rPr lang="en-NZ" sz="1400" i="1" dirty="0" smtClean="0"/>
              <a:t> </a:t>
            </a:r>
            <a:endParaRPr lang="en-NZ" sz="1400" dirty="0" smtClean="0"/>
          </a:p>
          <a:p>
            <a:r>
              <a:rPr lang="en-GB" sz="1400" dirty="0" smtClean="0"/>
              <a:t>Gibbs, G., &amp; Coffey, M. (2004). The impact of training of university teachers on their teaching skills, their approach to teaching and the approach to learning of their students. </a:t>
            </a:r>
            <a:r>
              <a:rPr lang="en-GB" sz="1400" i="1" dirty="0" smtClean="0"/>
              <a:t>Active Learning</a:t>
            </a:r>
            <a:r>
              <a:rPr lang="en-GB" sz="1400" dirty="0" smtClean="0"/>
              <a:t>, </a:t>
            </a:r>
            <a:r>
              <a:rPr lang="en-GB" sz="1400" i="1" dirty="0" smtClean="0"/>
              <a:t>5</a:t>
            </a:r>
            <a:r>
              <a:rPr lang="en-GB" sz="1400" dirty="0" smtClean="0"/>
              <a:t>(1), </a:t>
            </a:r>
            <a:r>
              <a:rPr lang="en-GB" sz="1400" dirty="0" smtClean="0"/>
              <a:t>87-100</a:t>
            </a:r>
          </a:p>
          <a:p>
            <a:pPr lvl="0"/>
            <a:r>
              <a:rPr lang="en-GB" sz="1400" dirty="0" err="1" smtClean="0"/>
              <a:t>Guskey</a:t>
            </a:r>
            <a:r>
              <a:rPr lang="en-GB" sz="1400" dirty="0" smtClean="0"/>
              <a:t>, T. (1997). Research needs to link professional development and student learning.</a:t>
            </a:r>
            <a:r>
              <a:rPr lang="en-GB" sz="1400" i="1" dirty="0" smtClean="0"/>
              <a:t> Journal of Staff Development</a:t>
            </a:r>
            <a:r>
              <a:rPr lang="en-GB" sz="1400" dirty="0" smtClean="0"/>
              <a:t>, </a:t>
            </a:r>
            <a:r>
              <a:rPr lang="en-GB" sz="1400" i="1" dirty="0" smtClean="0"/>
              <a:t>18</a:t>
            </a:r>
            <a:r>
              <a:rPr lang="en-GB" sz="1400" dirty="0" smtClean="0"/>
              <a:t>(2), 36-40. </a:t>
            </a:r>
            <a:endParaRPr lang="en-GB" sz="1400" dirty="0" smtClean="0"/>
          </a:p>
          <a:p>
            <a:r>
              <a:rPr lang="en-GB" sz="1400" dirty="0" smtClean="0"/>
              <a:t>Haigh, N. J., &amp; Naidoo, K. (2007</a:t>
            </a:r>
            <a:r>
              <a:rPr lang="en-GB" sz="1400" i="1" dirty="0" smtClean="0"/>
              <a:t>). Investigating the academic development and student learning relationship: Challenges and options</a:t>
            </a:r>
            <a:r>
              <a:rPr lang="en-GB" sz="1400" dirty="0" smtClean="0"/>
              <a:t>. Paper presented at the Annual Conference of the International Society of the Scholarship of Teaching and Learning. Sydney. </a:t>
            </a:r>
            <a:r>
              <a:rPr lang="en-NZ" sz="1400" dirty="0" smtClean="0"/>
              <a:t/>
            </a:r>
            <a:br>
              <a:rPr lang="en-NZ" sz="1400" dirty="0" smtClean="0"/>
            </a:br>
            <a:endParaRPr lang="en-NZ" sz="1400" dirty="0" smtClean="0"/>
          </a:p>
          <a:p>
            <a:endParaRPr lang="en-NZ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NZ" dirty="0" smtClean="0"/>
              <a:t>References (cont.)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lvl="0"/>
            <a:r>
              <a:rPr lang="en-NZ" sz="1400" dirty="0" err="1" smtClean="0"/>
              <a:t>Naidoo,K</a:t>
            </a:r>
            <a:r>
              <a:rPr lang="en-NZ" sz="1400" dirty="0" smtClean="0"/>
              <a:t>., Haigh, N., Holmes, A., Kuiper, A., Leach, L., </a:t>
            </a:r>
            <a:r>
              <a:rPr lang="en-NZ" sz="1400" dirty="0" err="1" smtClean="0"/>
              <a:t>O’Steen</a:t>
            </a:r>
            <a:r>
              <a:rPr lang="en-NZ" sz="1400" dirty="0" smtClean="0"/>
              <a:t>, B., Parker, L., Stefani, L., Stein, S., Suddaby, G., Sutherland, K., &amp; Zepke, N.  (2011) Unlocking student learning: The impact of teaching and learning enhancement initiatives on first year university students. </a:t>
            </a:r>
            <a:r>
              <a:rPr lang="en-US" sz="1400" b="1" u="sng" dirty="0" smtClean="0">
                <a:hlinkClick r:id="rId2"/>
              </a:rPr>
              <a:t>www.tlri.org.nz/unlocking-student-learning-impact-teaching-and-learning-enhancement-initiatives-tleis-first-year-uni</a:t>
            </a:r>
            <a:r>
              <a:rPr lang="en-NZ" sz="1400" dirty="0" smtClean="0"/>
              <a:t> </a:t>
            </a:r>
          </a:p>
          <a:p>
            <a:pPr lvl="0"/>
            <a:r>
              <a:rPr lang="en-NZ" sz="1400" dirty="0" smtClean="0"/>
              <a:t>Palmer</a:t>
            </a:r>
            <a:r>
              <a:rPr lang="en-NZ" sz="1400" dirty="0" smtClean="0"/>
              <a:t>, S., Holt, D., &amp; Challis, D. (2010).  Australian teaching and learning centres through the eyes of their directors: characteristics, capacities and constraints.  Journal of Higher Education Policy and Management Vol. 32, No. 2, April 2010, 159–172 </a:t>
            </a:r>
          </a:p>
          <a:p>
            <a:pPr lvl="0"/>
            <a:r>
              <a:rPr lang="en-NZ" sz="1400" dirty="0" smtClean="0"/>
              <a:t>Prebble, T., </a:t>
            </a:r>
            <a:r>
              <a:rPr lang="en-NZ" sz="1400" dirty="0" err="1" smtClean="0"/>
              <a:t>Hargraves</a:t>
            </a:r>
            <a:r>
              <a:rPr lang="en-NZ" sz="1400" dirty="0" smtClean="0"/>
              <a:t>, H., Leach, L., Naidoo, K., Suddaby, G., &amp; Zepke, N. (2005). Impact of student support services and academic development programmes on student outcomes in undergraduate tertiary study: A synthesis of the research.  </a:t>
            </a:r>
            <a:r>
              <a:rPr lang="en-NZ" sz="1400" u="sng" dirty="0" smtClean="0">
                <a:hlinkClick r:id="rId3"/>
              </a:rPr>
              <a:t>http://www.educationcounts.govt.nz/publications/tertiary_education/5519</a:t>
            </a:r>
            <a:r>
              <a:rPr lang="en-NZ" sz="1400" dirty="0" smtClean="0"/>
              <a:t> Accessed 8 February, 2011. </a:t>
            </a:r>
          </a:p>
          <a:p>
            <a:pPr lvl="0"/>
            <a:r>
              <a:rPr lang="en-NZ" sz="1400" dirty="0" err="1" smtClean="0"/>
              <a:t>Ramsden</a:t>
            </a:r>
            <a:r>
              <a:rPr lang="en-NZ" sz="1400" dirty="0" smtClean="0"/>
              <a:t>, P. (2003). Learning to teach in higher education (2 </a:t>
            </a:r>
            <a:r>
              <a:rPr lang="en-NZ" sz="1400" dirty="0" err="1" smtClean="0"/>
              <a:t>ed</a:t>
            </a:r>
            <a:r>
              <a:rPr lang="en-NZ" sz="1400" dirty="0" smtClean="0"/>
              <a:t>, pp.233 – 253).  Abingdon and New York: </a:t>
            </a:r>
            <a:r>
              <a:rPr lang="en-NZ" sz="1400" dirty="0" err="1" smtClean="0"/>
              <a:t>Routledge</a:t>
            </a:r>
            <a:r>
              <a:rPr lang="en-NZ" sz="1400" dirty="0" smtClean="0"/>
              <a:t> </a:t>
            </a:r>
            <a:r>
              <a:rPr lang="en-NZ" sz="1400" dirty="0" err="1" smtClean="0"/>
              <a:t>Falmer</a:t>
            </a:r>
            <a:r>
              <a:rPr lang="en-NZ" sz="1400" dirty="0" smtClean="0"/>
              <a:t>.</a:t>
            </a:r>
            <a:endParaRPr lang="en-NZ" sz="1400" dirty="0" smtClean="0"/>
          </a:p>
          <a:p>
            <a:pPr lvl="0"/>
            <a:r>
              <a:rPr lang="en-NZ" sz="1400" dirty="0" smtClean="0"/>
              <a:t>Sword, H</a:t>
            </a:r>
            <a:r>
              <a:rPr lang="en-NZ" sz="1400" i="1" dirty="0" smtClean="0"/>
              <a:t>. </a:t>
            </a:r>
            <a:r>
              <a:rPr lang="en-NZ" sz="1400" dirty="0" smtClean="0"/>
              <a:t>(2008). The Longitudinal Archive: </a:t>
            </a:r>
            <a:r>
              <a:rPr lang="en-NZ" sz="1400" i="1" dirty="0" smtClean="0"/>
              <a:t>International Journal for Academic Development</a:t>
            </a:r>
            <a:r>
              <a:rPr lang="en-NZ" sz="1400" dirty="0" smtClean="0"/>
              <a:t>, Jun2008, Vol. 13 Issue 2, p87-96</a:t>
            </a:r>
            <a:r>
              <a:rPr lang="en-NZ" sz="1400" dirty="0" smtClean="0"/>
              <a:t>,</a:t>
            </a:r>
          </a:p>
          <a:p>
            <a:pPr lvl="0"/>
            <a:r>
              <a:rPr lang="en-NZ" sz="1400" dirty="0" err="1" smtClean="0"/>
              <a:t>Stes</a:t>
            </a:r>
            <a:r>
              <a:rPr lang="en-NZ" sz="1400" dirty="0" smtClean="0"/>
              <a:t>, A. (2010). The impact of instructional development in higher education: effects on teachers and students, , Antwerp: University of Antwerp, 2008, 215 pp., ISBN 978-90-382-1320-0 (doctoral dissertation</a:t>
            </a:r>
            <a:r>
              <a:rPr lang="en-NZ" sz="1400" dirty="0" smtClean="0"/>
              <a:t>)</a:t>
            </a:r>
            <a:endParaRPr lang="en-NZ" sz="1400" dirty="0" smtClean="0"/>
          </a:p>
          <a:p>
            <a:pPr lvl="0"/>
            <a:r>
              <a:rPr lang="en-GB" sz="1400" dirty="0" err="1" smtClean="0"/>
              <a:t>Trowler</a:t>
            </a:r>
            <a:r>
              <a:rPr lang="en-GB" sz="1400" dirty="0" smtClean="0"/>
              <a:t>, P., &amp; </a:t>
            </a:r>
            <a:r>
              <a:rPr lang="en-GB" sz="1400" dirty="0" err="1" smtClean="0"/>
              <a:t>Bamber</a:t>
            </a:r>
            <a:r>
              <a:rPr lang="en-GB" sz="1400" dirty="0" smtClean="0"/>
              <a:t>, R. (2005). Compulsory higher education teacher training: Joined-up policies, institutional architectures and enhancement cultures. </a:t>
            </a:r>
            <a:r>
              <a:rPr lang="en-GB" sz="1400" i="1" dirty="0" smtClean="0"/>
              <a:t>International Journal for Academic Development</a:t>
            </a:r>
            <a:r>
              <a:rPr lang="en-GB" sz="1400" dirty="0" smtClean="0"/>
              <a:t>, </a:t>
            </a:r>
            <a:r>
              <a:rPr lang="en-GB" sz="1400" i="1" dirty="0" smtClean="0"/>
              <a:t>10</a:t>
            </a:r>
            <a:r>
              <a:rPr lang="en-GB" sz="1400" dirty="0" smtClean="0"/>
              <a:t>(2), 79-93</a:t>
            </a:r>
            <a:r>
              <a:rPr lang="en-GB" sz="1400" dirty="0" smtClean="0"/>
              <a:t>.</a:t>
            </a:r>
            <a:endParaRPr lang="en-NZ" sz="1400" dirty="0" smtClean="0"/>
          </a:p>
          <a:p>
            <a:pPr lvl="0"/>
            <a:r>
              <a:rPr lang="en-NZ" sz="1400" i="1" dirty="0" smtClean="0"/>
              <a:t>Van </a:t>
            </a:r>
            <a:r>
              <a:rPr lang="en-NZ" sz="1400" i="1" dirty="0" err="1" smtClean="0"/>
              <a:t>Kuelen</a:t>
            </a:r>
            <a:r>
              <a:rPr lang="en-NZ" sz="1400" i="1" dirty="0" smtClean="0"/>
              <a:t>, H. Book Review. International Journal for Academic Development, Vol. 14, No. 2, June 2009, 163–168</a:t>
            </a:r>
            <a:endParaRPr lang="en-NZ" sz="1400" dirty="0" smtClean="0"/>
          </a:p>
          <a:p>
            <a:endParaRPr lang="en-NZ" sz="14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Beyond Training&amp;#x0D;&amp;#x0A;Linking Academic Development to Student Learning Outcomes &amp;#x0D;&amp;#x0A;&amp;#x0D;&amp;#x0A;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Context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Background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Study #1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Propositions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The two step relationship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So...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Prebble et al found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Prebble’s Conclusions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Study #2&amp;quot;&quot;/&gt;&lt;property id=&quot;20307&quot; value=&quot;265&quot;/&gt;&lt;/object&gt;&lt;object type=&quot;3&quot; unique_id=&quot;10014&quot;&gt;&lt;property id=&quot;20148&quot; value=&quot;5&quot;/&gt;&lt;property id=&quot;20300&quot; value=&quot;Slide 11 - &amp;quot;Project details&amp;quot;&quot;/&gt;&lt;property id=&quot;20307&quot; value=&quot;266&quot;/&gt;&lt;/object&gt;&lt;object type=&quot;3&quot; unique_id=&quot;10015&quot;&gt;&lt;property id=&quot;20148&quot; value=&quot;5&quot;/&gt;&lt;property id=&quot;20300&quot; value=&quot;Slide 12 - &amp;quot;Unlocking Student Learning&amp;quot;&quot;/&gt;&lt;property id=&quot;20307&quot; value=&quot;267&quot;/&gt;&lt;/object&gt;&lt;object type=&quot;3&quot; unique_id=&quot;10016&quot;&gt;&lt;property id=&quot;20148&quot; value=&quot;5&quot;/&gt;&lt;property id=&quot;20300&quot; value=&quot;Slide 13 - &amp;quot;Project design&amp;quot;&quot;/&gt;&lt;property id=&quot;20307&quot; value=&quot;268&quot;/&gt;&lt;/object&gt;&lt;object type=&quot;3&quot; unique_id=&quot;10017&quot;&gt;&lt;property id=&quot;20148&quot; value=&quot;5&quot;/&gt;&lt;property id=&quot;20300&quot; value=&quot;Slide 14 - &amp;quot;School lessons&amp;quot;&quot;/&gt;&lt;property id=&quot;20307&quot; value=&quot;269&quot;/&gt;&lt;/object&gt;&lt;object type=&quot;3&quot; unique_id=&quot;10018&quot;&gt;&lt;property id=&quot;20148&quot; value=&quot;5&quot;/&gt;&lt;property id=&quot;20300&quot; value=&quot;Slide 15 - &amp;quot;The Academic Developers Challenge&amp;quot;&quot;/&gt;&lt;property id=&quot;20307&quot; value=&quot;270&quot;/&gt;&lt;/object&gt;&lt;object type=&quot;3&quot; unique_id=&quot;10019&quot;&gt;&lt;property id=&quot;20148&quot; value=&quot;5&quot;/&gt;&lt;property id=&quot;20300&quot; value=&quot;Slide 16 - &amp;quot;More about the USL project&amp;quot;&quot;/&gt;&lt;property id=&quot;20307&quot; value=&quot;271&quot;/&gt;&lt;/object&gt;&lt;object type=&quot;3&quot; unique_id=&quot;10020&quot;&gt;&lt;property id=&quot;20148&quot; value=&quot;5&quot;/&gt;&lt;property id=&quot;20300&quot; value=&quot;Slide 17 - &amp;quot;Methods employed&amp;quot;&quot;/&gt;&lt;property id=&quot;20307&quot; value=&quot;272&quot;/&gt;&lt;/object&gt;&lt;object type=&quot;3&quot; unique_id=&quot;10021&quot;&gt;&lt;property id=&quot;20148&quot; value=&quot;5&quot;/&gt;&lt;property id=&quot;20300&quot; value=&quot;Slide 18 - &amp;quot;Q.1 – Answers?&amp;quot;&quot;/&gt;&lt;property id=&quot;20307&quot; value=&quot;273&quot;/&gt;&lt;/object&gt;&lt;object type=&quot;3&quot; unique_id=&quot;10022&quot;&gt;&lt;property id=&quot;20148&quot; value=&quot;5&quot;/&gt;&lt;property id=&quot;20300&quot; value=&quot;Slide 19 - &amp;quot;Q.1 – Challenges!&amp;quot;&quot;/&gt;&lt;property id=&quot;20307&quot; value=&quot;274&quot;/&gt;&lt;/object&gt;&lt;object type=&quot;3&quot; unique_id=&quot;10023&quot;&gt;&lt;property id=&quot;20148&quot; value=&quot;5&quot;/&gt;&lt;property id=&quot;20300&quot; value=&quot;Slide 20 - &amp;quot;Q.2 Answers?&amp;quot;&quot;/&gt;&lt;property id=&quot;20307&quot; value=&quot;275&quot;/&gt;&lt;/object&gt;&lt;object type=&quot;3&quot; unique_id=&quot;10024&quot;&gt;&lt;property id=&quot;20148&quot; value=&quot;5&quot;/&gt;&lt;property id=&quot;20300&quot; value=&quot;Slide 21 - &amp;quot;Q.3 Answers?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Outcome&amp;quot;&quot;/&gt;&lt;property id=&quot;20307&quot; value=&quot;277&quot;/&gt;&lt;/object&gt;&lt;object type=&quot;3&quot; unique_id=&quot;10026&quot;&gt;&lt;property id=&quot;20148&quot; value=&quot;5&quot;/&gt;&lt;property id=&quot;20300&quot; value=&quot;Slide 23 - &amp;quot;Academic Developers role&amp;quot;&quot;/&gt;&lt;property id=&quot;20307&quot; value=&quot;278&quot;/&gt;&lt;/object&gt;&lt;object type=&quot;3&quot; unique_id=&quot;10077&quot;&gt;&lt;property id=&quot;20148&quot; value=&quot;5&quot;/&gt;&lt;property id=&quot;20300&quot; value=&quot;Slide 25 - &amp;quot;Is this enough?&amp;quot;&quot;/&gt;&lt;property id=&quot;20307&quot; value=&quot;279&quot;/&gt;&lt;/object&gt;&lt;object type=&quot;3&quot; unique_id=&quot;10078&quot;&gt;&lt;property id=&quot;20148&quot; value=&quot;5&quot;/&gt;&lt;property id=&quot;20300&quot; value=&quot;Slide 26 - &amp;quot;Some thoughts&amp;quot;&quot;/&gt;&lt;property id=&quot;20307&quot; value=&quot;280&quot;/&gt;&lt;/object&gt;&lt;object type=&quot;3&quot; unique_id=&quot;10187&quot;&gt;&lt;property id=&quot;20148&quot; value=&quot;5&quot;/&gt;&lt;property id=&quot;20300&quot; value=&quot;Slide 27 - &amp;quot;What do Academic Developers need to do?&amp;quot;&quot;/&gt;&lt;property id=&quot;20307&quot; value=&quot;281&quot;/&gt;&lt;/object&gt;&lt;object type=&quot;3&quot; unique_id=&quot;10384&quot;&gt;&lt;property id=&quot;20148&quot; value=&quot;5&quot;/&gt;&lt;property id=&quot;20300&quot; value=&quot;Slide 24 - &amp;quot;Adding to the case&amp;quot;&quot;/&gt;&lt;property id=&quot;20307&quot; value=&quot;285&quot;/&gt;&lt;/object&gt;&lt;object type=&quot;3&quot; unique_id=&quot;10385&quot;&gt;&lt;property id=&quot;20148&quot; value=&quot;5&quot;/&gt;&lt;property id=&quot;20300&quot; value=&quot;Slide 28 - &amp;quot;What did the ‘Unlocking Student Learning’ project add?&amp;quot;&quot;/&gt;&lt;property id=&quot;20307&quot; value=&quot;282&quot;/&gt;&lt;/object&gt;&lt;object type=&quot;3&quot; unique_id=&quot;10386&quot;&gt;&lt;property id=&quot;20148&quot; value=&quot;5&quot;/&gt;&lt;property id=&quot;20300&quot; value=&quot;Slide 29 - &amp;quot;So what: Implications of the project&amp;quot;&quot;/&gt;&lt;property id=&quot;20307&quot; value=&quot;283&quot;/&gt;&lt;/object&gt;&lt;object type=&quot;3&quot; unique_id=&quot;10387&quot;&gt;&lt;property id=&quot;20148&quot; value=&quot;5&quot;/&gt;&lt;property id=&quot;20300&quot; value=&quot;Slide 30 - &amp;quot;Thank you&amp;quot;&quot;/&gt;&lt;property id=&quot;20307&quot; value=&quot;284&quot;/&gt;&lt;/object&gt;&lt;object type=&quot;3&quot; unique_id=&quot;10708&quot;&gt;&lt;property id=&quot;20148&quot; value=&quot;5&quot;/&gt;&lt;property id=&quot;20300&quot; value=&quot;Slide 31 - &amp;quot;References&amp;quot;&quot;/&gt;&lt;property id=&quot;20307&quot; value=&quot;286&quot;/&gt;&lt;/object&gt;&lt;object type=&quot;3&quot; unique_id=&quot;10709&quot;&gt;&lt;property id=&quot;20148&quot; value=&quot;5&quot;/&gt;&lt;property id=&quot;20300&quot; value=&quot;Slide 32 - &amp;quot;References (cont.)&amp;quot;&quot;/&gt;&lt;property id=&quot;20307&quot; value=&quot;28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1761</Words>
  <Application>Microsoft Office PowerPoint</Application>
  <PresentationFormat>On-screen Show (4:3)</PresentationFormat>
  <Paragraphs>218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Beyond Training Linking Academic Development to Student Learning Outcomes   </vt:lpstr>
      <vt:lpstr>Context</vt:lpstr>
      <vt:lpstr>Background</vt:lpstr>
      <vt:lpstr>Study #1</vt:lpstr>
      <vt:lpstr>Propositions</vt:lpstr>
      <vt:lpstr>The two step relationship</vt:lpstr>
      <vt:lpstr>So...</vt:lpstr>
      <vt:lpstr>Prebble et al found</vt:lpstr>
      <vt:lpstr>Prebble’s Conclusions</vt:lpstr>
      <vt:lpstr>Study #2</vt:lpstr>
      <vt:lpstr>Project details</vt:lpstr>
      <vt:lpstr>Unlocking Student Learning</vt:lpstr>
      <vt:lpstr>Project design</vt:lpstr>
      <vt:lpstr>School lessons</vt:lpstr>
      <vt:lpstr>The Academic Developers Challenge</vt:lpstr>
      <vt:lpstr>More about the USL project</vt:lpstr>
      <vt:lpstr>Methods employed</vt:lpstr>
      <vt:lpstr>Q.1 – Answers?</vt:lpstr>
      <vt:lpstr>Q.1 – Challenges!</vt:lpstr>
      <vt:lpstr>Q.2 Answers?</vt:lpstr>
      <vt:lpstr>Q.3 Answers?</vt:lpstr>
      <vt:lpstr>Outcome</vt:lpstr>
      <vt:lpstr>Academic Developers role</vt:lpstr>
      <vt:lpstr>Adding to the case</vt:lpstr>
      <vt:lpstr>Is this enough?</vt:lpstr>
      <vt:lpstr>Some thoughts</vt:lpstr>
      <vt:lpstr>What do Academic Developers need to do?</vt:lpstr>
      <vt:lpstr>What did the ‘Unlocking Student Learning’ project add?</vt:lpstr>
      <vt:lpstr>So what: Implications of the project</vt:lpstr>
      <vt:lpstr>Thank you</vt:lpstr>
      <vt:lpstr>References</vt:lpstr>
      <vt:lpstr>References (cont.)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Training Linking Academic Development to Student Learning Outcomes</dc:title>
  <dc:creator>gtsuddab</dc:creator>
  <cp:lastModifiedBy>gtsuddab</cp:lastModifiedBy>
  <cp:revision>50</cp:revision>
  <dcterms:created xsi:type="dcterms:W3CDTF">2011-02-23T03:34:54Z</dcterms:created>
  <dcterms:modified xsi:type="dcterms:W3CDTF">2011-03-28T01:33:56Z</dcterms:modified>
</cp:coreProperties>
</file>