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bin" ContentType="application/vnd.openxmlformats-officedocument.oleObject"/>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256" r:id="rId2"/>
    <p:sldId id="260" r:id="rId3"/>
    <p:sldId id="266" r:id="rId4"/>
    <p:sldId id="267" r:id="rId5"/>
    <p:sldId id="268" r:id="rId6"/>
    <p:sldId id="269" r:id="rId7"/>
    <p:sldId id="280" r:id="rId8"/>
    <p:sldId id="261" r:id="rId9"/>
    <p:sldId id="281" r:id="rId10"/>
    <p:sldId id="277" r:id="rId11"/>
    <p:sldId id="264" r:id="rId12"/>
    <p:sldId id="282" r:id="rId13"/>
    <p:sldId id="263" r:id="rId14"/>
    <p:sldId id="279" r:id="rId15"/>
    <p:sldId id="272" r:id="rId16"/>
    <p:sldId id="273" r:id="rId17"/>
    <p:sldId id="274" r:id="rId18"/>
    <p:sldId id="275" r:id="rId19"/>
    <p:sldId id="265" r:id="rId20"/>
    <p:sldId id="271" r:id="rId21"/>
    <p:sldId id="276" r:id="rId22"/>
    <p:sldId id="257" r:id="rId23"/>
    <p:sldId id="278" r:id="rId24"/>
  </p:sldIdLst>
  <p:sldSz cx="9144000" cy="6858000" type="screen4x3"/>
  <p:notesSz cx="6858000" cy="9144000"/>
  <p:custDataLst>
    <p:tags r:id="rId26"/>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4" d="100"/>
          <a:sy n="74" d="100"/>
        </p:scale>
        <p:origin x="-1044"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gs" Target="tags/tag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4.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NZ"/>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573A540-87AC-4299-A77D-51EC9E15E47A}" type="datetimeFigureOut">
              <a:rPr lang="en-NZ" smtClean="0"/>
              <a:pPr/>
              <a:t>13/03/2011</a:t>
            </a:fld>
            <a:endParaRPr lang="en-NZ"/>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NZ"/>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NZ"/>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NZ"/>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C5B8452-7F50-4C9F-89F3-63F7EE1CC8C0}" type="slidenum">
              <a:rPr lang="en-NZ" smtClean="0"/>
              <a:pPr/>
              <a:t>‹#›</a:t>
            </a:fld>
            <a:endParaRPr lang="en-NZ"/>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NZ" dirty="0"/>
          </a:p>
        </p:txBody>
      </p:sp>
      <p:sp>
        <p:nvSpPr>
          <p:cNvPr id="4" name="Slide Number Placeholder 3"/>
          <p:cNvSpPr>
            <a:spLocks noGrp="1"/>
          </p:cNvSpPr>
          <p:nvPr>
            <p:ph type="sldNum" sz="quarter" idx="10"/>
          </p:nvPr>
        </p:nvSpPr>
        <p:spPr/>
        <p:txBody>
          <a:bodyPr/>
          <a:lstStyle/>
          <a:p>
            <a:fld id="{7C5B8452-7F50-4C9F-89F3-63F7EE1CC8C0}" type="slidenum">
              <a:rPr lang="en-NZ" smtClean="0"/>
              <a:pPr/>
              <a:t>1</a:t>
            </a:fld>
            <a:endParaRPr lang="en-NZ"/>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NZ"/>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NZ"/>
          </a:p>
        </p:txBody>
      </p:sp>
      <p:sp>
        <p:nvSpPr>
          <p:cNvPr id="4" name="Date Placeholder 3"/>
          <p:cNvSpPr>
            <a:spLocks noGrp="1"/>
          </p:cNvSpPr>
          <p:nvPr>
            <p:ph type="dt" sz="half" idx="10"/>
          </p:nvPr>
        </p:nvSpPr>
        <p:spPr/>
        <p:txBody>
          <a:bodyPr/>
          <a:lstStyle/>
          <a:p>
            <a:fld id="{BB592B8F-CB1B-4A63-BE6C-FEEDF25C3959}" type="datetimeFigureOut">
              <a:rPr lang="en-NZ" smtClean="0"/>
              <a:pPr/>
              <a:t>13/03/2011</a:t>
            </a:fld>
            <a:endParaRPr lang="en-NZ"/>
          </a:p>
        </p:txBody>
      </p:sp>
      <p:sp>
        <p:nvSpPr>
          <p:cNvPr id="5" name="Footer Placeholder 4"/>
          <p:cNvSpPr>
            <a:spLocks noGrp="1"/>
          </p:cNvSpPr>
          <p:nvPr>
            <p:ph type="ftr" sz="quarter" idx="11"/>
          </p:nvPr>
        </p:nvSpPr>
        <p:spPr/>
        <p:txBody>
          <a:bodyPr/>
          <a:lstStyle/>
          <a:p>
            <a:endParaRPr lang="en-NZ"/>
          </a:p>
        </p:txBody>
      </p:sp>
      <p:sp>
        <p:nvSpPr>
          <p:cNvPr id="6" name="Slide Number Placeholder 5"/>
          <p:cNvSpPr>
            <a:spLocks noGrp="1"/>
          </p:cNvSpPr>
          <p:nvPr>
            <p:ph type="sldNum" sz="quarter" idx="12"/>
          </p:nvPr>
        </p:nvSpPr>
        <p:spPr/>
        <p:txBody>
          <a:bodyPr/>
          <a:lstStyle/>
          <a:p>
            <a:fld id="{AE586899-D09C-43A9-BE52-E3C909CB78A6}" type="slidenum">
              <a:rPr lang="en-NZ" smtClean="0"/>
              <a:pPr/>
              <a:t>‹#›</a:t>
            </a:fld>
            <a:endParaRPr lang="en-NZ"/>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NZ"/>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NZ"/>
          </a:p>
        </p:txBody>
      </p:sp>
      <p:sp>
        <p:nvSpPr>
          <p:cNvPr id="4" name="Date Placeholder 3"/>
          <p:cNvSpPr>
            <a:spLocks noGrp="1"/>
          </p:cNvSpPr>
          <p:nvPr>
            <p:ph type="dt" sz="half" idx="10"/>
          </p:nvPr>
        </p:nvSpPr>
        <p:spPr/>
        <p:txBody>
          <a:bodyPr/>
          <a:lstStyle/>
          <a:p>
            <a:fld id="{BB592B8F-CB1B-4A63-BE6C-FEEDF25C3959}" type="datetimeFigureOut">
              <a:rPr lang="en-NZ" smtClean="0"/>
              <a:pPr/>
              <a:t>13/03/2011</a:t>
            </a:fld>
            <a:endParaRPr lang="en-NZ"/>
          </a:p>
        </p:txBody>
      </p:sp>
      <p:sp>
        <p:nvSpPr>
          <p:cNvPr id="5" name="Footer Placeholder 4"/>
          <p:cNvSpPr>
            <a:spLocks noGrp="1"/>
          </p:cNvSpPr>
          <p:nvPr>
            <p:ph type="ftr" sz="quarter" idx="11"/>
          </p:nvPr>
        </p:nvSpPr>
        <p:spPr/>
        <p:txBody>
          <a:bodyPr/>
          <a:lstStyle/>
          <a:p>
            <a:endParaRPr lang="en-NZ"/>
          </a:p>
        </p:txBody>
      </p:sp>
      <p:sp>
        <p:nvSpPr>
          <p:cNvPr id="6" name="Slide Number Placeholder 5"/>
          <p:cNvSpPr>
            <a:spLocks noGrp="1"/>
          </p:cNvSpPr>
          <p:nvPr>
            <p:ph type="sldNum" sz="quarter" idx="12"/>
          </p:nvPr>
        </p:nvSpPr>
        <p:spPr/>
        <p:txBody>
          <a:bodyPr/>
          <a:lstStyle/>
          <a:p>
            <a:fld id="{AE586899-D09C-43A9-BE52-E3C909CB78A6}" type="slidenum">
              <a:rPr lang="en-NZ" smtClean="0"/>
              <a:pPr/>
              <a:t>‹#›</a:t>
            </a:fld>
            <a:endParaRPr lang="en-NZ"/>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NZ"/>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B592B8F-CB1B-4A63-BE6C-FEEDF25C3959}" type="datetimeFigureOut">
              <a:rPr lang="en-NZ" smtClean="0"/>
              <a:pPr/>
              <a:t>13/03/2011</a:t>
            </a:fld>
            <a:endParaRPr lang="en-NZ"/>
          </a:p>
        </p:txBody>
      </p:sp>
      <p:sp>
        <p:nvSpPr>
          <p:cNvPr id="5" name="Footer Placeholder 4"/>
          <p:cNvSpPr>
            <a:spLocks noGrp="1"/>
          </p:cNvSpPr>
          <p:nvPr>
            <p:ph type="ftr" sz="quarter" idx="11"/>
          </p:nvPr>
        </p:nvSpPr>
        <p:spPr/>
        <p:txBody>
          <a:bodyPr/>
          <a:lstStyle/>
          <a:p>
            <a:endParaRPr lang="en-NZ"/>
          </a:p>
        </p:txBody>
      </p:sp>
      <p:sp>
        <p:nvSpPr>
          <p:cNvPr id="6" name="Slide Number Placeholder 5"/>
          <p:cNvSpPr>
            <a:spLocks noGrp="1"/>
          </p:cNvSpPr>
          <p:nvPr>
            <p:ph type="sldNum" sz="quarter" idx="12"/>
          </p:nvPr>
        </p:nvSpPr>
        <p:spPr/>
        <p:txBody>
          <a:bodyPr/>
          <a:lstStyle/>
          <a:p>
            <a:fld id="{AE586899-D09C-43A9-BE52-E3C909CB78A6}" type="slidenum">
              <a:rPr lang="en-NZ" smtClean="0"/>
              <a:pPr/>
              <a:t>‹#›</a:t>
            </a:fld>
            <a:endParaRPr lang="en-NZ"/>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NZ"/>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NZ"/>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NZ"/>
          </a:p>
        </p:txBody>
      </p:sp>
      <p:sp>
        <p:nvSpPr>
          <p:cNvPr id="5" name="Date Placeholder 4"/>
          <p:cNvSpPr>
            <a:spLocks noGrp="1"/>
          </p:cNvSpPr>
          <p:nvPr>
            <p:ph type="dt" sz="half" idx="10"/>
          </p:nvPr>
        </p:nvSpPr>
        <p:spPr/>
        <p:txBody>
          <a:bodyPr/>
          <a:lstStyle/>
          <a:p>
            <a:fld id="{BB592B8F-CB1B-4A63-BE6C-FEEDF25C3959}" type="datetimeFigureOut">
              <a:rPr lang="en-NZ" smtClean="0"/>
              <a:pPr/>
              <a:t>13/03/2011</a:t>
            </a:fld>
            <a:endParaRPr lang="en-NZ"/>
          </a:p>
        </p:txBody>
      </p:sp>
      <p:sp>
        <p:nvSpPr>
          <p:cNvPr id="6" name="Footer Placeholder 5"/>
          <p:cNvSpPr>
            <a:spLocks noGrp="1"/>
          </p:cNvSpPr>
          <p:nvPr>
            <p:ph type="ftr" sz="quarter" idx="11"/>
          </p:nvPr>
        </p:nvSpPr>
        <p:spPr/>
        <p:txBody>
          <a:bodyPr/>
          <a:lstStyle/>
          <a:p>
            <a:endParaRPr lang="en-NZ"/>
          </a:p>
        </p:txBody>
      </p:sp>
      <p:sp>
        <p:nvSpPr>
          <p:cNvPr id="7" name="Slide Number Placeholder 6"/>
          <p:cNvSpPr>
            <a:spLocks noGrp="1"/>
          </p:cNvSpPr>
          <p:nvPr>
            <p:ph type="sldNum" sz="quarter" idx="12"/>
          </p:nvPr>
        </p:nvSpPr>
        <p:spPr/>
        <p:txBody>
          <a:bodyPr/>
          <a:lstStyle/>
          <a:p>
            <a:fld id="{AE586899-D09C-43A9-BE52-E3C909CB78A6}" type="slidenum">
              <a:rPr lang="en-NZ" smtClean="0"/>
              <a:pPr/>
              <a:t>‹#›</a:t>
            </a:fld>
            <a:endParaRPr lang="en-NZ"/>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NZ"/>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NZ"/>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NZ"/>
          </a:p>
        </p:txBody>
      </p:sp>
      <p:sp>
        <p:nvSpPr>
          <p:cNvPr id="7" name="Date Placeholder 6"/>
          <p:cNvSpPr>
            <a:spLocks noGrp="1"/>
          </p:cNvSpPr>
          <p:nvPr>
            <p:ph type="dt" sz="half" idx="10"/>
          </p:nvPr>
        </p:nvSpPr>
        <p:spPr/>
        <p:txBody>
          <a:bodyPr/>
          <a:lstStyle/>
          <a:p>
            <a:fld id="{BB592B8F-CB1B-4A63-BE6C-FEEDF25C3959}" type="datetimeFigureOut">
              <a:rPr lang="en-NZ" smtClean="0"/>
              <a:pPr/>
              <a:t>13/03/2011</a:t>
            </a:fld>
            <a:endParaRPr lang="en-NZ"/>
          </a:p>
        </p:txBody>
      </p:sp>
      <p:sp>
        <p:nvSpPr>
          <p:cNvPr id="8" name="Footer Placeholder 7"/>
          <p:cNvSpPr>
            <a:spLocks noGrp="1"/>
          </p:cNvSpPr>
          <p:nvPr>
            <p:ph type="ftr" sz="quarter" idx="11"/>
          </p:nvPr>
        </p:nvSpPr>
        <p:spPr/>
        <p:txBody>
          <a:bodyPr/>
          <a:lstStyle/>
          <a:p>
            <a:endParaRPr lang="en-NZ"/>
          </a:p>
        </p:txBody>
      </p:sp>
      <p:sp>
        <p:nvSpPr>
          <p:cNvPr id="9" name="Slide Number Placeholder 8"/>
          <p:cNvSpPr>
            <a:spLocks noGrp="1"/>
          </p:cNvSpPr>
          <p:nvPr>
            <p:ph type="sldNum" sz="quarter" idx="12"/>
          </p:nvPr>
        </p:nvSpPr>
        <p:spPr/>
        <p:txBody>
          <a:bodyPr/>
          <a:lstStyle/>
          <a:p>
            <a:fld id="{AE586899-D09C-43A9-BE52-E3C909CB78A6}" type="slidenum">
              <a:rPr lang="en-NZ" smtClean="0"/>
              <a:pPr/>
              <a:t>‹#›</a:t>
            </a:fld>
            <a:endParaRPr lang="en-NZ"/>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NZ"/>
          </a:p>
        </p:txBody>
      </p:sp>
      <p:sp>
        <p:nvSpPr>
          <p:cNvPr id="3" name="Date Placeholder 2"/>
          <p:cNvSpPr>
            <a:spLocks noGrp="1"/>
          </p:cNvSpPr>
          <p:nvPr>
            <p:ph type="dt" sz="half" idx="10"/>
          </p:nvPr>
        </p:nvSpPr>
        <p:spPr/>
        <p:txBody>
          <a:bodyPr/>
          <a:lstStyle/>
          <a:p>
            <a:fld id="{BB592B8F-CB1B-4A63-BE6C-FEEDF25C3959}" type="datetimeFigureOut">
              <a:rPr lang="en-NZ" smtClean="0"/>
              <a:pPr/>
              <a:t>13/03/2011</a:t>
            </a:fld>
            <a:endParaRPr lang="en-NZ"/>
          </a:p>
        </p:txBody>
      </p:sp>
      <p:sp>
        <p:nvSpPr>
          <p:cNvPr id="4" name="Footer Placeholder 3"/>
          <p:cNvSpPr>
            <a:spLocks noGrp="1"/>
          </p:cNvSpPr>
          <p:nvPr>
            <p:ph type="ftr" sz="quarter" idx="11"/>
          </p:nvPr>
        </p:nvSpPr>
        <p:spPr/>
        <p:txBody>
          <a:bodyPr/>
          <a:lstStyle/>
          <a:p>
            <a:endParaRPr lang="en-NZ"/>
          </a:p>
        </p:txBody>
      </p:sp>
      <p:sp>
        <p:nvSpPr>
          <p:cNvPr id="5" name="Slide Number Placeholder 4"/>
          <p:cNvSpPr>
            <a:spLocks noGrp="1"/>
          </p:cNvSpPr>
          <p:nvPr>
            <p:ph type="sldNum" sz="quarter" idx="12"/>
          </p:nvPr>
        </p:nvSpPr>
        <p:spPr/>
        <p:txBody>
          <a:bodyPr/>
          <a:lstStyle/>
          <a:p>
            <a:fld id="{AE586899-D09C-43A9-BE52-E3C909CB78A6}" type="slidenum">
              <a:rPr lang="en-NZ" smtClean="0"/>
              <a:pPr/>
              <a:t>‹#›</a:t>
            </a:fld>
            <a:endParaRPr lang="en-NZ"/>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B592B8F-CB1B-4A63-BE6C-FEEDF25C3959}" type="datetimeFigureOut">
              <a:rPr lang="en-NZ" smtClean="0"/>
              <a:pPr/>
              <a:t>13/03/2011</a:t>
            </a:fld>
            <a:endParaRPr lang="en-NZ"/>
          </a:p>
        </p:txBody>
      </p:sp>
      <p:sp>
        <p:nvSpPr>
          <p:cNvPr id="3" name="Footer Placeholder 2"/>
          <p:cNvSpPr>
            <a:spLocks noGrp="1"/>
          </p:cNvSpPr>
          <p:nvPr>
            <p:ph type="ftr" sz="quarter" idx="11"/>
          </p:nvPr>
        </p:nvSpPr>
        <p:spPr/>
        <p:txBody>
          <a:bodyPr/>
          <a:lstStyle/>
          <a:p>
            <a:endParaRPr lang="en-NZ"/>
          </a:p>
        </p:txBody>
      </p:sp>
      <p:sp>
        <p:nvSpPr>
          <p:cNvPr id="4" name="Slide Number Placeholder 3"/>
          <p:cNvSpPr>
            <a:spLocks noGrp="1"/>
          </p:cNvSpPr>
          <p:nvPr>
            <p:ph type="sldNum" sz="quarter" idx="12"/>
          </p:nvPr>
        </p:nvSpPr>
        <p:spPr/>
        <p:txBody>
          <a:bodyPr/>
          <a:lstStyle/>
          <a:p>
            <a:fld id="{AE586899-D09C-43A9-BE52-E3C909CB78A6}" type="slidenum">
              <a:rPr lang="en-NZ" smtClean="0"/>
              <a:pPr/>
              <a:t>‹#›</a:t>
            </a:fld>
            <a:endParaRPr lang="en-NZ"/>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NZ"/>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NZ"/>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B592B8F-CB1B-4A63-BE6C-FEEDF25C3959}" type="datetimeFigureOut">
              <a:rPr lang="en-NZ" smtClean="0"/>
              <a:pPr/>
              <a:t>13/03/2011</a:t>
            </a:fld>
            <a:endParaRPr lang="en-NZ"/>
          </a:p>
        </p:txBody>
      </p:sp>
      <p:sp>
        <p:nvSpPr>
          <p:cNvPr id="6" name="Footer Placeholder 5"/>
          <p:cNvSpPr>
            <a:spLocks noGrp="1"/>
          </p:cNvSpPr>
          <p:nvPr>
            <p:ph type="ftr" sz="quarter" idx="11"/>
          </p:nvPr>
        </p:nvSpPr>
        <p:spPr/>
        <p:txBody>
          <a:bodyPr/>
          <a:lstStyle/>
          <a:p>
            <a:endParaRPr lang="en-NZ"/>
          </a:p>
        </p:txBody>
      </p:sp>
      <p:sp>
        <p:nvSpPr>
          <p:cNvPr id="7" name="Slide Number Placeholder 6"/>
          <p:cNvSpPr>
            <a:spLocks noGrp="1"/>
          </p:cNvSpPr>
          <p:nvPr>
            <p:ph type="sldNum" sz="quarter" idx="12"/>
          </p:nvPr>
        </p:nvSpPr>
        <p:spPr/>
        <p:txBody>
          <a:bodyPr/>
          <a:lstStyle/>
          <a:p>
            <a:fld id="{AE586899-D09C-43A9-BE52-E3C909CB78A6}" type="slidenum">
              <a:rPr lang="en-NZ" smtClean="0"/>
              <a:pPr/>
              <a:t>‹#›</a:t>
            </a:fld>
            <a:endParaRPr lang="en-NZ"/>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NZ"/>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Z"/>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B592B8F-CB1B-4A63-BE6C-FEEDF25C3959}" type="datetimeFigureOut">
              <a:rPr lang="en-NZ" smtClean="0"/>
              <a:pPr/>
              <a:t>13/03/2011</a:t>
            </a:fld>
            <a:endParaRPr lang="en-NZ"/>
          </a:p>
        </p:txBody>
      </p:sp>
      <p:sp>
        <p:nvSpPr>
          <p:cNvPr id="6" name="Footer Placeholder 5"/>
          <p:cNvSpPr>
            <a:spLocks noGrp="1"/>
          </p:cNvSpPr>
          <p:nvPr>
            <p:ph type="ftr" sz="quarter" idx="11"/>
          </p:nvPr>
        </p:nvSpPr>
        <p:spPr/>
        <p:txBody>
          <a:bodyPr/>
          <a:lstStyle/>
          <a:p>
            <a:endParaRPr lang="en-NZ"/>
          </a:p>
        </p:txBody>
      </p:sp>
      <p:sp>
        <p:nvSpPr>
          <p:cNvPr id="7" name="Slide Number Placeholder 6"/>
          <p:cNvSpPr>
            <a:spLocks noGrp="1"/>
          </p:cNvSpPr>
          <p:nvPr>
            <p:ph type="sldNum" sz="quarter" idx="12"/>
          </p:nvPr>
        </p:nvSpPr>
        <p:spPr/>
        <p:txBody>
          <a:bodyPr/>
          <a:lstStyle/>
          <a:p>
            <a:fld id="{AE586899-D09C-43A9-BE52-E3C909CB78A6}" type="slidenum">
              <a:rPr lang="en-NZ" smtClean="0"/>
              <a:pPr/>
              <a:t>‹#›</a:t>
            </a:fld>
            <a:endParaRPr lang="en-NZ"/>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NZ"/>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NZ"/>
          </a:p>
        </p:txBody>
      </p:sp>
      <p:sp>
        <p:nvSpPr>
          <p:cNvPr id="4" name="Date Placeholder 3"/>
          <p:cNvSpPr>
            <a:spLocks noGrp="1"/>
          </p:cNvSpPr>
          <p:nvPr>
            <p:ph type="dt" sz="half" idx="10"/>
          </p:nvPr>
        </p:nvSpPr>
        <p:spPr/>
        <p:txBody>
          <a:bodyPr/>
          <a:lstStyle/>
          <a:p>
            <a:fld id="{BB592B8F-CB1B-4A63-BE6C-FEEDF25C3959}" type="datetimeFigureOut">
              <a:rPr lang="en-NZ" smtClean="0"/>
              <a:pPr/>
              <a:t>13/03/2011</a:t>
            </a:fld>
            <a:endParaRPr lang="en-NZ"/>
          </a:p>
        </p:txBody>
      </p:sp>
      <p:sp>
        <p:nvSpPr>
          <p:cNvPr id="5" name="Footer Placeholder 4"/>
          <p:cNvSpPr>
            <a:spLocks noGrp="1"/>
          </p:cNvSpPr>
          <p:nvPr>
            <p:ph type="ftr" sz="quarter" idx="11"/>
          </p:nvPr>
        </p:nvSpPr>
        <p:spPr/>
        <p:txBody>
          <a:bodyPr/>
          <a:lstStyle/>
          <a:p>
            <a:endParaRPr lang="en-NZ"/>
          </a:p>
        </p:txBody>
      </p:sp>
      <p:sp>
        <p:nvSpPr>
          <p:cNvPr id="6" name="Slide Number Placeholder 5"/>
          <p:cNvSpPr>
            <a:spLocks noGrp="1"/>
          </p:cNvSpPr>
          <p:nvPr>
            <p:ph type="sldNum" sz="quarter" idx="12"/>
          </p:nvPr>
        </p:nvSpPr>
        <p:spPr/>
        <p:txBody>
          <a:bodyPr/>
          <a:lstStyle/>
          <a:p>
            <a:fld id="{AE586899-D09C-43A9-BE52-E3C909CB78A6}" type="slidenum">
              <a:rPr lang="en-NZ" smtClean="0"/>
              <a:pPr/>
              <a:t>‹#›</a:t>
            </a:fld>
            <a:endParaRPr lang="en-NZ"/>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NZ"/>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NZ"/>
          </a:p>
        </p:txBody>
      </p:sp>
      <p:sp>
        <p:nvSpPr>
          <p:cNvPr id="4" name="Date Placeholder 3"/>
          <p:cNvSpPr>
            <a:spLocks noGrp="1"/>
          </p:cNvSpPr>
          <p:nvPr>
            <p:ph type="dt" sz="half" idx="10"/>
          </p:nvPr>
        </p:nvSpPr>
        <p:spPr/>
        <p:txBody>
          <a:bodyPr/>
          <a:lstStyle/>
          <a:p>
            <a:fld id="{BB592B8F-CB1B-4A63-BE6C-FEEDF25C3959}" type="datetimeFigureOut">
              <a:rPr lang="en-NZ" smtClean="0"/>
              <a:pPr/>
              <a:t>13/03/2011</a:t>
            </a:fld>
            <a:endParaRPr lang="en-NZ"/>
          </a:p>
        </p:txBody>
      </p:sp>
      <p:sp>
        <p:nvSpPr>
          <p:cNvPr id="5" name="Footer Placeholder 4"/>
          <p:cNvSpPr>
            <a:spLocks noGrp="1"/>
          </p:cNvSpPr>
          <p:nvPr>
            <p:ph type="ftr" sz="quarter" idx="11"/>
          </p:nvPr>
        </p:nvSpPr>
        <p:spPr/>
        <p:txBody>
          <a:bodyPr/>
          <a:lstStyle/>
          <a:p>
            <a:endParaRPr lang="en-NZ"/>
          </a:p>
        </p:txBody>
      </p:sp>
      <p:sp>
        <p:nvSpPr>
          <p:cNvPr id="6" name="Slide Number Placeholder 5"/>
          <p:cNvSpPr>
            <a:spLocks noGrp="1"/>
          </p:cNvSpPr>
          <p:nvPr>
            <p:ph type="sldNum" sz="quarter" idx="12"/>
          </p:nvPr>
        </p:nvSpPr>
        <p:spPr/>
        <p:txBody>
          <a:bodyPr/>
          <a:lstStyle/>
          <a:p>
            <a:fld id="{AE586899-D09C-43A9-BE52-E3C909CB78A6}" type="slidenum">
              <a:rPr lang="en-NZ" smtClean="0"/>
              <a:pPr/>
              <a:t>‹#›</a:t>
            </a:fld>
            <a:endParaRPr lang="en-NZ"/>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NZ"/>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NZ"/>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B592B8F-CB1B-4A63-BE6C-FEEDF25C3959}" type="datetimeFigureOut">
              <a:rPr lang="en-NZ" smtClean="0"/>
              <a:pPr/>
              <a:t>13/03/2011</a:t>
            </a:fld>
            <a:endParaRPr lang="en-NZ"/>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NZ"/>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E586899-D09C-43A9-BE52-E3C909CB78A6}" type="slidenum">
              <a:rPr lang="en-NZ" smtClean="0"/>
              <a:pPr/>
              <a:t>‹#›</a:t>
            </a:fld>
            <a:endParaRPr lang="en-NZ"/>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g.t.suddaby@massey.ac.nz"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1.vml"/></Relationships>
</file>

<file path=ppt/slides/_rels/slide16.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7.xml"/><Relationship Id="rId1" Type="http://schemas.openxmlformats.org/officeDocument/2006/relationships/vmlDrawing" Target="../drawings/vmlDrawing2.vml"/></Relationships>
</file>

<file path=ppt/slides/_rels/slide17.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7.xml"/><Relationship Id="rId1" Type="http://schemas.openxmlformats.org/officeDocument/2006/relationships/vmlDrawing" Target="../drawings/vmlDrawing3.vml"/></Relationships>
</file>

<file path=ppt/slides/_rels/slide18.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7.xml"/><Relationship Id="rId1" Type="http://schemas.openxmlformats.org/officeDocument/2006/relationships/vmlDrawing" Target="../drawings/vmlDrawing4.v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8" Type="http://schemas.openxmlformats.org/officeDocument/2006/relationships/hyperlink" Target="http://www.massey.ac.nz/massey/about-massey/university-management/avc-academic/academic-quality/peer-review-of-teaching/en/peer-review-implementation--evaluation.cfm" TargetMode="External"/><Relationship Id="rId3" Type="http://schemas.openxmlformats.org/officeDocument/2006/relationships/hyperlink" Target="http://www.massey.ac.nz/massey/about-massey/university-management/avc-academic/academic-quality/peer-review-of-teaching/en/peer-review-guide.cfm" TargetMode="External"/><Relationship Id="rId7" Type="http://schemas.openxmlformats.org/officeDocument/2006/relationships/hyperlink" Target="http://www.massey.ac.nz/massey/about-massey/university-management/avc-academic/academic-quality/peer-review-of-teaching/en/peer-review-feedback-forms.cfm" TargetMode="External"/><Relationship Id="rId2" Type="http://schemas.openxmlformats.org/officeDocument/2006/relationships/hyperlink" Target="http://cadel.massey.ac.nz/" TargetMode="External"/><Relationship Id="rId1" Type="http://schemas.openxmlformats.org/officeDocument/2006/relationships/slideLayout" Target="../slideLayouts/slideLayout2.xml"/><Relationship Id="rId6" Type="http://schemas.openxmlformats.org/officeDocument/2006/relationships/hyperlink" Target="http://www.massey.ac.nz/massey/about-massey/university-management/avc-academic/academic-quality/peer-review-of-teaching/en/peer-reviewer-instructions.cfm" TargetMode="External"/><Relationship Id="rId5" Type="http://schemas.openxmlformats.org/officeDocument/2006/relationships/hyperlink" Target="http://www.massey.ac.nz/massey/about-massey/university-management/avc-academic/academic-quality/peer-review-of-teaching/en/peer-reviewee-instructions.cfm" TargetMode="External"/><Relationship Id="rId4" Type="http://schemas.openxmlformats.org/officeDocument/2006/relationships/hyperlink" Target="http://www.massey.ac.nz/massey/about-massey/university-management/avc-academic/academic-quality/peer-review-of-teaching/en/peer-review-framework.cfm" TargetMode="External"/><Relationship Id="rId9" Type="http://schemas.openxmlformats.org/officeDocument/2006/relationships/hyperlink" Target="http://www.massey.ac.nz/massey/about-massey/university-management/avc-academic/academic-quality/peer-review-of-teaching/en/further-reading.cfm" TargetMode="Externa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3568" y="1124744"/>
            <a:ext cx="7772400" cy="1470025"/>
          </a:xfrm>
        </p:spPr>
        <p:txBody>
          <a:bodyPr/>
          <a:lstStyle/>
          <a:p>
            <a:r>
              <a:rPr lang="en-NZ" b="1" dirty="0" smtClean="0"/>
              <a:t>Peer Review: </a:t>
            </a:r>
            <a:br>
              <a:rPr lang="en-NZ" b="1" dirty="0" smtClean="0"/>
            </a:br>
            <a:r>
              <a:rPr lang="en-NZ" b="1" dirty="0" smtClean="0"/>
              <a:t>Promoting a quality culture</a:t>
            </a:r>
            <a:endParaRPr lang="en-NZ" dirty="0"/>
          </a:p>
        </p:txBody>
      </p:sp>
      <p:sp>
        <p:nvSpPr>
          <p:cNvPr id="3" name="Subtitle 2"/>
          <p:cNvSpPr>
            <a:spLocks noGrp="1"/>
          </p:cNvSpPr>
          <p:nvPr>
            <p:ph type="subTitle" idx="1"/>
          </p:nvPr>
        </p:nvSpPr>
        <p:spPr>
          <a:xfrm>
            <a:off x="1371600" y="2996952"/>
            <a:ext cx="6400800" cy="2641848"/>
          </a:xfrm>
        </p:spPr>
        <p:txBody>
          <a:bodyPr>
            <a:normAutofit fontScale="85000" lnSpcReduction="20000"/>
          </a:bodyPr>
          <a:lstStyle/>
          <a:p>
            <a:r>
              <a:rPr lang="en-NZ" dirty="0" smtClean="0"/>
              <a:t>Associate Professor Gordon Suddaby</a:t>
            </a:r>
          </a:p>
          <a:p>
            <a:r>
              <a:rPr lang="en-NZ" dirty="0" smtClean="0"/>
              <a:t>&amp;</a:t>
            </a:r>
          </a:p>
          <a:p>
            <a:r>
              <a:rPr lang="en-NZ" dirty="0" smtClean="0"/>
              <a:t>Associate Professor Mark Brown</a:t>
            </a:r>
          </a:p>
          <a:p>
            <a:r>
              <a:rPr lang="en-NZ" dirty="0" smtClean="0"/>
              <a:t>Massey University</a:t>
            </a:r>
          </a:p>
          <a:p>
            <a:r>
              <a:rPr lang="en-NZ" dirty="0" smtClean="0"/>
              <a:t>New </a:t>
            </a:r>
            <a:r>
              <a:rPr lang="en-NZ" dirty="0" smtClean="0"/>
              <a:t>Zealand</a:t>
            </a:r>
          </a:p>
          <a:p>
            <a:r>
              <a:rPr lang="en-NZ" dirty="0" smtClean="0"/>
              <a:t>Contact details: </a:t>
            </a:r>
            <a:r>
              <a:rPr lang="en-NZ" dirty="0" smtClean="0">
                <a:hlinkClick r:id="rId3"/>
              </a:rPr>
              <a:t>g.t.suddaby@massey.ac.nz</a:t>
            </a:r>
            <a:endParaRPr lang="en-NZ" dirty="0" smtClean="0"/>
          </a:p>
          <a:p>
            <a:endParaRPr lang="en-NZ"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NZ" b="1" dirty="0" smtClean="0"/>
              <a:t/>
            </a:r>
            <a:br>
              <a:rPr lang="en-NZ" b="1" dirty="0" smtClean="0"/>
            </a:br>
            <a:r>
              <a:rPr lang="en-NZ" b="1" dirty="0" smtClean="0"/>
              <a:t>Peer Review at Massey University:</a:t>
            </a:r>
            <a:br>
              <a:rPr lang="en-NZ" b="1" dirty="0" smtClean="0"/>
            </a:br>
            <a:r>
              <a:rPr lang="en-NZ" b="1" dirty="0" smtClean="0"/>
              <a:t/>
            </a:r>
            <a:br>
              <a:rPr lang="en-NZ" b="1" dirty="0" smtClean="0"/>
            </a:br>
            <a:endParaRPr lang="en-NZ" dirty="0"/>
          </a:p>
        </p:txBody>
      </p:sp>
      <p:sp>
        <p:nvSpPr>
          <p:cNvPr id="3" name="Content Placeholder 2"/>
          <p:cNvSpPr>
            <a:spLocks noGrp="1"/>
          </p:cNvSpPr>
          <p:nvPr>
            <p:ph idx="1"/>
          </p:nvPr>
        </p:nvSpPr>
        <p:spPr/>
        <p:txBody>
          <a:bodyPr>
            <a:normAutofit fontScale="92500" lnSpcReduction="20000"/>
          </a:bodyPr>
          <a:lstStyle/>
          <a:p>
            <a:r>
              <a:rPr lang="en-NZ" dirty="0" smtClean="0"/>
              <a:t>Context</a:t>
            </a:r>
          </a:p>
          <a:p>
            <a:r>
              <a:rPr lang="en-NZ" dirty="0" smtClean="0"/>
              <a:t>Issues</a:t>
            </a:r>
          </a:p>
          <a:p>
            <a:r>
              <a:rPr lang="en-NZ" dirty="0" smtClean="0"/>
              <a:t>The initiative</a:t>
            </a:r>
          </a:p>
          <a:p>
            <a:r>
              <a:rPr lang="en-NZ" dirty="0" smtClean="0"/>
              <a:t>Peer Review and quality</a:t>
            </a:r>
          </a:p>
          <a:p>
            <a:r>
              <a:rPr lang="en-NZ" dirty="0" smtClean="0"/>
              <a:t>Some Principles </a:t>
            </a:r>
          </a:p>
          <a:p>
            <a:r>
              <a:rPr lang="en-NZ" dirty="0" smtClean="0"/>
              <a:t>Some Caveats</a:t>
            </a:r>
          </a:p>
          <a:p>
            <a:r>
              <a:rPr lang="en-NZ" dirty="0" smtClean="0"/>
              <a:t>Approach to Peer Review</a:t>
            </a:r>
          </a:p>
          <a:p>
            <a:r>
              <a:rPr lang="en-NZ" dirty="0" smtClean="0"/>
              <a:t>Participation in Peer Review</a:t>
            </a:r>
          </a:p>
          <a:p>
            <a:r>
              <a:rPr lang="en-NZ" dirty="0" smtClean="0"/>
              <a:t>Implications</a:t>
            </a:r>
            <a:endParaRPr lang="en-NZ"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NZ" dirty="0" smtClean="0"/>
              <a:t>Context</a:t>
            </a:r>
            <a:endParaRPr lang="en-NZ" dirty="0"/>
          </a:p>
        </p:txBody>
      </p:sp>
      <p:sp>
        <p:nvSpPr>
          <p:cNvPr id="3" name="Content Placeholder 2"/>
          <p:cNvSpPr>
            <a:spLocks noGrp="1"/>
          </p:cNvSpPr>
          <p:nvPr>
            <p:ph idx="1"/>
          </p:nvPr>
        </p:nvSpPr>
        <p:spPr/>
        <p:txBody>
          <a:bodyPr>
            <a:normAutofit fontScale="70000" lnSpcReduction="20000"/>
          </a:bodyPr>
          <a:lstStyle/>
          <a:p>
            <a:r>
              <a:rPr lang="en-NZ" dirty="0" smtClean="0"/>
              <a:t>Massey University</a:t>
            </a:r>
          </a:p>
          <a:p>
            <a:pPr lvl="1"/>
            <a:r>
              <a:rPr lang="en-NZ" dirty="0" smtClean="0"/>
              <a:t>Multi-campus</a:t>
            </a:r>
          </a:p>
          <a:p>
            <a:pPr lvl="1"/>
            <a:r>
              <a:rPr lang="en-NZ" dirty="0" smtClean="0"/>
              <a:t>Distance education provider</a:t>
            </a:r>
          </a:p>
          <a:p>
            <a:pPr lvl="1"/>
            <a:r>
              <a:rPr lang="en-NZ" dirty="0" smtClean="0"/>
              <a:t>Reviewing learning management system</a:t>
            </a:r>
          </a:p>
          <a:p>
            <a:r>
              <a:rPr lang="en-NZ" dirty="0" smtClean="0"/>
              <a:t>Economic factors</a:t>
            </a:r>
          </a:p>
          <a:p>
            <a:pPr lvl="1"/>
            <a:r>
              <a:rPr lang="en-NZ" dirty="0" smtClean="0"/>
              <a:t>Economic crisis</a:t>
            </a:r>
          </a:p>
          <a:p>
            <a:pPr lvl="1"/>
            <a:r>
              <a:rPr lang="en-NZ" dirty="0" smtClean="0"/>
              <a:t>Budget constraints</a:t>
            </a:r>
          </a:p>
          <a:p>
            <a:pPr lvl="1"/>
            <a:r>
              <a:rPr lang="en-NZ" dirty="0" smtClean="0"/>
              <a:t>Capped enrolments</a:t>
            </a:r>
          </a:p>
          <a:p>
            <a:pPr lvl="1"/>
            <a:r>
              <a:rPr lang="en-NZ" dirty="0" smtClean="0"/>
              <a:t>Changed funding model</a:t>
            </a:r>
          </a:p>
          <a:p>
            <a:r>
              <a:rPr lang="en-NZ" dirty="0" smtClean="0"/>
              <a:t>Changed Approach to Programme Delivery </a:t>
            </a:r>
          </a:p>
          <a:p>
            <a:pPr lvl="1"/>
            <a:r>
              <a:rPr lang="en-NZ" dirty="0" smtClean="0"/>
              <a:t>Fifty years of tradition</a:t>
            </a:r>
          </a:p>
          <a:p>
            <a:pPr lvl="1"/>
            <a:r>
              <a:rPr lang="en-NZ" dirty="0" smtClean="0"/>
              <a:t>Implementing a ‘blended’ approach</a:t>
            </a:r>
          </a:p>
          <a:p>
            <a:pPr lvl="1"/>
            <a:r>
              <a:rPr lang="en-NZ" dirty="0" smtClean="0"/>
              <a:t>Resourcing implications</a:t>
            </a:r>
          </a:p>
          <a:p>
            <a:pPr lvl="1"/>
            <a:r>
              <a:rPr lang="en-NZ" dirty="0" smtClean="0"/>
              <a:t>Quality issues</a:t>
            </a:r>
          </a:p>
          <a:p>
            <a:endParaRPr lang="en-NZ" dirty="0" smtClean="0"/>
          </a:p>
          <a:p>
            <a:endParaRPr lang="en-NZ"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NZ" b="1" dirty="0" smtClean="0"/>
              <a:t>Issues</a:t>
            </a:r>
            <a:endParaRPr lang="en-NZ" b="1" dirty="0"/>
          </a:p>
        </p:txBody>
      </p:sp>
      <p:sp>
        <p:nvSpPr>
          <p:cNvPr id="3" name="Content Placeholder 2"/>
          <p:cNvSpPr>
            <a:spLocks noGrp="1"/>
          </p:cNvSpPr>
          <p:nvPr>
            <p:ph idx="1"/>
          </p:nvPr>
        </p:nvSpPr>
        <p:spPr/>
        <p:txBody>
          <a:bodyPr>
            <a:normAutofit lnSpcReduction="10000"/>
          </a:bodyPr>
          <a:lstStyle/>
          <a:p>
            <a:r>
              <a:rPr lang="en-NZ" dirty="0" smtClean="0"/>
              <a:t>Staff expectations</a:t>
            </a:r>
          </a:p>
          <a:p>
            <a:r>
              <a:rPr lang="en-NZ" dirty="0" smtClean="0"/>
              <a:t>Student expectations</a:t>
            </a:r>
          </a:p>
          <a:p>
            <a:r>
              <a:rPr lang="en-NZ" dirty="0" smtClean="0"/>
              <a:t>Support required</a:t>
            </a:r>
          </a:p>
          <a:p>
            <a:r>
              <a:rPr lang="en-NZ" dirty="0" smtClean="0"/>
              <a:t>Lead-in time</a:t>
            </a:r>
          </a:p>
          <a:p>
            <a:r>
              <a:rPr lang="en-NZ" dirty="0" smtClean="0"/>
              <a:t>Workload</a:t>
            </a:r>
          </a:p>
          <a:p>
            <a:r>
              <a:rPr lang="en-NZ" dirty="0" smtClean="0"/>
              <a:t>Pedagogy</a:t>
            </a:r>
          </a:p>
          <a:p>
            <a:r>
              <a:rPr lang="en-NZ" dirty="0" smtClean="0"/>
              <a:t>Collegiality</a:t>
            </a:r>
          </a:p>
          <a:p>
            <a:r>
              <a:rPr lang="en-NZ" dirty="0" smtClean="0"/>
              <a:t>Quality</a:t>
            </a:r>
          </a:p>
          <a:p>
            <a:pPr>
              <a:buNone/>
            </a:pPr>
            <a:endParaRPr lang="en-NZ" dirty="0" smtClean="0"/>
          </a:p>
          <a:p>
            <a:endParaRPr lang="en-NZ" dirty="0" smtClean="0"/>
          </a:p>
          <a:p>
            <a:endParaRPr lang="en-NZ"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NZ" dirty="0" smtClean="0"/>
              <a:t>Issues</a:t>
            </a:r>
            <a:endParaRPr lang="en-NZ" dirty="0"/>
          </a:p>
        </p:txBody>
      </p:sp>
      <p:sp>
        <p:nvSpPr>
          <p:cNvPr id="3" name="Content Placeholder 2"/>
          <p:cNvSpPr>
            <a:spLocks noGrp="1"/>
          </p:cNvSpPr>
          <p:nvPr>
            <p:ph idx="1"/>
          </p:nvPr>
        </p:nvSpPr>
        <p:spPr/>
        <p:txBody>
          <a:bodyPr>
            <a:normAutofit lnSpcReduction="10000"/>
          </a:bodyPr>
          <a:lstStyle/>
          <a:p>
            <a:r>
              <a:rPr lang="en-NZ" dirty="0" smtClean="0"/>
              <a:t>Staff expectations</a:t>
            </a:r>
          </a:p>
          <a:p>
            <a:r>
              <a:rPr lang="en-NZ" dirty="0" smtClean="0"/>
              <a:t>Student expectations</a:t>
            </a:r>
          </a:p>
          <a:p>
            <a:r>
              <a:rPr lang="en-NZ" dirty="0" smtClean="0"/>
              <a:t>Support required</a:t>
            </a:r>
          </a:p>
          <a:p>
            <a:r>
              <a:rPr lang="en-NZ" dirty="0" smtClean="0"/>
              <a:t>Lead-in time</a:t>
            </a:r>
          </a:p>
          <a:p>
            <a:r>
              <a:rPr lang="en-NZ" dirty="0" smtClean="0"/>
              <a:t>Workload</a:t>
            </a:r>
          </a:p>
          <a:p>
            <a:r>
              <a:rPr lang="en-NZ" dirty="0" smtClean="0"/>
              <a:t>Pedagogy</a:t>
            </a:r>
          </a:p>
          <a:p>
            <a:r>
              <a:rPr lang="en-NZ" dirty="0" smtClean="0"/>
              <a:t>Collegiality</a:t>
            </a:r>
          </a:p>
          <a:p>
            <a:r>
              <a:rPr lang="en-NZ" b="1" dirty="0" smtClean="0"/>
              <a:t>Quality</a:t>
            </a:r>
          </a:p>
          <a:p>
            <a:pPr>
              <a:buNone/>
            </a:pPr>
            <a:endParaRPr lang="en-NZ" b="1" dirty="0" smtClean="0"/>
          </a:p>
          <a:p>
            <a:endParaRPr lang="en-NZ" dirty="0" smtClean="0"/>
          </a:p>
          <a:p>
            <a:endParaRPr lang="en-NZ"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NZ" dirty="0" smtClean="0"/>
              <a:t>The Initiative</a:t>
            </a:r>
            <a:endParaRPr lang="en-NZ" dirty="0"/>
          </a:p>
        </p:txBody>
      </p:sp>
      <p:sp>
        <p:nvSpPr>
          <p:cNvPr id="3" name="Content Placeholder 2"/>
          <p:cNvSpPr>
            <a:spLocks noGrp="1"/>
          </p:cNvSpPr>
          <p:nvPr>
            <p:ph idx="1"/>
          </p:nvPr>
        </p:nvSpPr>
        <p:spPr/>
        <p:txBody>
          <a:bodyPr>
            <a:normAutofit fontScale="92500" lnSpcReduction="20000"/>
          </a:bodyPr>
          <a:lstStyle/>
          <a:p>
            <a:pPr>
              <a:buNone/>
            </a:pPr>
            <a:r>
              <a:rPr lang="en-NZ" dirty="0" smtClean="0"/>
              <a:t>The University initiative...</a:t>
            </a:r>
          </a:p>
          <a:p>
            <a:r>
              <a:rPr lang="en-NZ" dirty="0" smtClean="0"/>
              <a:t>Replacing </a:t>
            </a:r>
            <a:r>
              <a:rPr lang="en-NZ" dirty="0" err="1" smtClean="0"/>
              <a:t>WebCT</a:t>
            </a:r>
            <a:endParaRPr lang="en-NZ" dirty="0" smtClean="0"/>
          </a:p>
          <a:p>
            <a:r>
              <a:rPr lang="en-NZ" dirty="0" smtClean="0"/>
              <a:t>Introducing </a:t>
            </a:r>
            <a:r>
              <a:rPr lang="en-NZ" dirty="0" smtClean="0"/>
              <a:t>new Virtual Learning Environment</a:t>
            </a:r>
          </a:p>
          <a:p>
            <a:pPr lvl="1"/>
            <a:r>
              <a:rPr lang="en-NZ" dirty="0" smtClean="0"/>
              <a:t>Based on </a:t>
            </a:r>
            <a:r>
              <a:rPr lang="en-NZ" dirty="0" err="1" smtClean="0"/>
              <a:t>Moodle</a:t>
            </a:r>
            <a:r>
              <a:rPr lang="en-NZ" dirty="0" smtClean="0"/>
              <a:t> Platform</a:t>
            </a:r>
          </a:p>
          <a:p>
            <a:r>
              <a:rPr lang="en-NZ" dirty="0" smtClean="0"/>
              <a:t>Business case included 10 action points </a:t>
            </a:r>
            <a:r>
              <a:rPr lang="en-NZ" dirty="0" err="1" smtClean="0"/>
              <a:t>e.g</a:t>
            </a:r>
            <a:r>
              <a:rPr lang="en-NZ" dirty="0" smtClean="0"/>
              <a:t>;</a:t>
            </a:r>
          </a:p>
          <a:p>
            <a:pPr lvl="1"/>
            <a:r>
              <a:rPr lang="en-NZ" dirty="0" smtClean="0"/>
              <a:t>Expanded ‘e’ toolset</a:t>
            </a:r>
          </a:p>
          <a:p>
            <a:pPr lvl="1"/>
            <a:r>
              <a:rPr lang="en-NZ" dirty="0" smtClean="0"/>
              <a:t>Course(Re)design for electronic delivery</a:t>
            </a:r>
          </a:p>
          <a:p>
            <a:pPr lvl="1"/>
            <a:r>
              <a:rPr lang="en-NZ" dirty="0" smtClean="0"/>
              <a:t>All courses to have an online presence</a:t>
            </a:r>
          </a:p>
          <a:p>
            <a:pPr lvl="1"/>
            <a:r>
              <a:rPr lang="en-NZ" dirty="0" smtClean="0"/>
              <a:t>Provide support within Colleges (Faculties)</a:t>
            </a:r>
          </a:p>
          <a:p>
            <a:pPr lvl="1">
              <a:buNone/>
            </a:pPr>
            <a:r>
              <a:rPr lang="en-NZ" dirty="0" smtClean="0"/>
              <a:t>And...</a:t>
            </a:r>
          </a:p>
          <a:p>
            <a:pPr lvl="2">
              <a:buNone/>
            </a:pPr>
            <a:endParaRPr lang="en-NZ" dirty="0" smtClean="0"/>
          </a:p>
          <a:p>
            <a:pPr lvl="1"/>
            <a:endParaRPr lang="en-NZ" dirty="0" smtClean="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NZ" dirty="0" smtClean="0"/>
              <a:t>Peer Review and Quality</a:t>
            </a:r>
            <a:endParaRPr lang="en-NZ" dirty="0"/>
          </a:p>
        </p:txBody>
      </p:sp>
      <p:sp>
        <p:nvSpPr>
          <p:cNvPr id="3" name="Content Placeholder 2"/>
          <p:cNvSpPr>
            <a:spLocks noGrp="1"/>
          </p:cNvSpPr>
          <p:nvPr>
            <p:ph idx="1"/>
          </p:nvPr>
        </p:nvSpPr>
        <p:spPr/>
        <p:txBody>
          <a:bodyPr>
            <a:normAutofit fontScale="85000" lnSpcReduction="20000"/>
          </a:bodyPr>
          <a:lstStyle/>
          <a:p>
            <a:pPr>
              <a:buNone/>
            </a:pPr>
            <a:r>
              <a:rPr lang="en-NZ" dirty="0" smtClean="0"/>
              <a:t>The University initiative...</a:t>
            </a:r>
          </a:p>
          <a:p>
            <a:r>
              <a:rPr lang="en-NZ" dirty="0" smtClean="0"/>
              <a:t>Replaced </a:t>
            </a:r>
            <a:r>
              <a:rPr lang="en-NZ" dirty="0" err="1" smtClean="0"/>
              <a:t>WebCT</a:t>
            </a:r>
            <a:endParaRPr lang="en-NZ" dirty="0" smtClean="0"/>
          </a:p>
          <a:p>
            <a:r>
              <a:rPr lang="en-NZ" dirty="0" smtClean="0"/>
              <a:t>Introduced new Virtual Learning Environment</a:t>
            </a:r>
          </a:p>
          <a:p>
            <a:pPr lvl="1"/>
            <a:r>
              <a:rPr lang="en-NZ" dirty="0" smtClean="0"/>
              <a:t>Based on </a:t>
            </a:r>
            <a:r>
              <a:rPr lang="en-NZ" dirty="0" err="1" smtClean="0"/>
              <a:t>Moodle</a:t>
            </a:r>
            <a:r>
              <a:rPr lang="en-NZ" dirty="0" smtClean="0"/>
              <a:t> Platform</a:t>
            </a:r>
          </a:p>
          <a:p>
            <a:r>
              <a:rPr lang="en-NZ" dirty="0" smtClean="0"/>
              <a:t>Business case included 10 action points </a:t>
            </a:r>
            <a:r>
              <a:rPr lang="en-NZ" dirty="0" err="1" smtClean="0"/>
              <a:t>e.g</a:t>
            </a:r>
            <a:r>
              <a:rPr lang="en-NZ" dirty="0" smtClean="0"/>
              <a:t>;</a:t>
            </a:r>
          </a:p>
          <a:p>
            <a:pPr lvl="1"/>
            <a:r>
              <a:rPr lang="en-NZ" dirty="0" smtClean="0"/>
              <a:t>Expanded ‘e’ toolset</a:t>
            </a:r>
          </a:p>
          <a:p>
            <a:pPr lvl="1"/>
            <a:r>
              <a:rPr lang="en-NZ" dirty="0" smtClean="0"/>
              <a:t>Course(Re)design for electronic delivery</a:t>
            </a:r>
          </a:p>
          <a:p>
            <a:pPr lvl="1"/>
            <a:r>
              <a:rPr lang="en-NZ" dirty="0" smtClean="0"/>
              <a:t>All courses to have an online presence</a:t>
            </a:r>
          </a:p>
          <a:p>
            <a:pPr lvl="1"/>
            <a:r>
              <a:rPr lang="en-NZ" dirty="0" smtClean="0"/>
              <a:t>Provide support within Colleges (Faculties)</a:t>
            </a:r>
          </a:p>
          <a:p>
            <a:pPr lvl="1">
              <a:buNone/>
            </a:pPr>
            <a:r>
              <a:rPr lang="en-NZ" dirty="0" smtClean="0"/>
              <a:t>And </a:t>
            </a:r>
          </a:p>
          <a:p>
            <a:pPr lvl="1"/>
            <a:r>
              <a:rPr lang="en-NZ" b="1" dirty="0" smtClean="0"/>
              <a:t>The Introduction of a Quality Assurance System</a:t>
            </a:r>
          </a:p>
          <a:p>
            <a:pPr lvl="1">
              <a:buNone/>
            </a:pPr>
            <a:endParaRPr lang="en-NZ" dirty="0" smtClean="0"/>
          </a:p>
          <a:p>
            <a:pPr lvl="2">
              <a:buNone/>
            </a:pPr>
            <a:endParaRPr lang="en-NZ" dirty="0" smtClean="0"/>
          </a:p>
          <a:p>
            <a:pPr lvl="1"/>
            <a:endParaRPr lang="en-NZ" dirty="0" smtClean="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NZ" b="1" dirty="0" smtClean="0"/>
              <a:t>Some </a:t>
            </a:r>
            <a:r>
              <a:rPr lang="en-NZ" b="1" dirty="0" smtClean="0"/>
              <a:t>Principles associated with quality </a:t>
            </a:r>
            <a:endParaRPr lang="en-NZ" dirty="0"/>
          </a:p>
        </p:txBody>
      </p:sp>
      <p:sp>
        <p:nvSpPr>
          <p:cNvPr id="3" name="Content Placeholder 2"/>
          <p:cNvSpPr>
            <a:spLocks noGrp="1"/>
          </p:cNvSpPr>
          <p:nvPr>
            <p:ph idx="1"/>
          </p:nvPr>
        </p:nvSpPr>
        <p:spPr/>
        <p:txBody>
          <a:bodyPr>
            <a:normAutofit lnSpcReduction="10000"/>
          </a:bodyPr>
          <a:lstStyle/>
          <a:p>
            <a:r>
              <a:rPr lang="en-NZ" dirty="0" smtClean="0"/>
              <a:t>Quality </a:t>
            </a:r>
            <a:r>
              <a:rPr lang="en-NZ" dirty="0" smtClean="0"/>
              <a:t>enhancement vs. assurance</a:t>
            </a:r>
            <a:endParaRPr lang="en-NZ" dirty="0" smtClean="0"/>
          </a:p>
          <a:p>
            <a:r>
              <a:rPr lang="en-NZ" dirty="0" smtClean="0"/>
              <a:t>Academic responsibility</a:t>
            </a:r>
          </a:p>
          <a:p>
            <a:r>
              <a:rPr lang="en-NZ" dirty="0" smtClean="0"/>
              <a:t>Continuous improvement</a:t>
            </a:r>
            <a:endParaRPr lang="en-NZ" dirty="0" smtClean="0"/>
          </a:p>
          <a:p>
            <a:r>
              <a:rPr lang="en-NZ" dirty="0" smtClean="0"/>
              <a:t>Constructive feedback </a:t>
            </a:r>
          </a:p>
          <a:p>
            <a:r>
              <a:rPr lang="en-NZ" dirty="0" smtClean="0"/>
              <a:t>Scholarly </a:t>
            </a:r>
            <a:r>
              <a:rPr lang="en-NZ" dirty="0" smtClean="0"/>
              <a:t>tradition</a:t>
            </a:r>
          </a:p>
          <a:p>
            <a:r>
              <a:rPr lang="en-NZ" dirty="0" smtClean="0"/>
              <a:t>Scholarship of teaching</a:t>
            </a:r>
          </a:p>
          <a:p>
            <a:r>
              <a:rPr lang="en-NZ" dirty="0" smtClean="0"/>
              <a:t>Peer esteem </a:t>
            </a:r>
          </a:p>
          <a:p>
            <a:r>
              <a:rPr lang="en-NZ" dirty="0" smtClean="0"/>
              <a:t>...</a:t>
            </a:r>
          </a:p>
          <a:p>
            <a:endParaRPr lang="en-NZ"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NZ" dirty="0" smtClean="0"/>
              <a:t>Some caveats</a:t>
            </a:r>
            <a:endParaRPr lang="en-NZ" dirty="0"/>
          </a:p>
        </p:txBody>
      </p:sp>
      <p:sp>
        <p:nvSpPr>
          <p:cNvPr id="3" name="Content Placeholder 2"/>
          <p:cNvSpPr>
            <a:spLocks noGrp="1"/>
          </p:cNvSpPr>
          <p:nvPr>
            <p:ph idx="1"/>
          </p:nvPr>
        </p:nvSpPr>
        <p:spPr/>
        <p:txBody>
          <a:bodyPr>
            <a:normAutofit fontScale="77500" lnSpcReduction="20000"/>
          </a:bodyPr>
          <a:lstStyle/>
          <a:p>
            <a:r>
              <a:rPr lang="en-NZ" dirty="0" smtClean="0"/>
              <a:t>Peer review must be owned and managed by academics</a:t>
            </a:r>
          </a:p>
          <a:p>
            <a:r>
              <a:rPr lang="en-NZ" dirty="0" smtClean="0"/>
              <a:t>Individual staff need to have responsibility for key decisions including;</a:t>
            </a:r>
          </a:p>
          <a:p>
            <a:pPr lvl="1"/>
            <a:r>
              <a:rPr lang="en-NZ" dirty="0" smtClean="0"/>
              <a:t> who should undertake the review, </a:t>
            </a:r>
          </a:p>
          <a:p>
            <a:pPr lvl="1"/>
            <a:r>
              <a:rPr lang="en-NZ" dirty="0" smtClean="0"/>
              <a:t>what type of review is appropriate </a:t>
            </a:r>
          </a:p>
          <a:p>
            <a:pPr lvl="1"/>
            <a:r>
              <a:rPr lang="en-NZ" dirty="0" smtClean="0"/>
              <a:t>what should happen after the review.</a:t>
            </a:r>
          </a:p>
          <a:p>
            <a:r>
              <a:rPr lang="en-NZ" dirty="0" smtClean="0"/>
              <a:t>Feedback remains confidential to the individual unless they decide to share the outcomes for purposes of;</a:t>
            </a:r>
          </a:p>
          <a:p>
            <a:pPr lvl="1"/>
            <a:r>
              <a:rPr lang="en-NZ" dirty="0" smtClean="0"/>
              <a:t> evaluation, </a:t>
            </a:r>
          </a:p>
          <a:p>
            <a:pPr lvl="1"/>
            <a:r>
              <a:rPr lang="en-NZ" dirty="0" smtClean="0"/>
              <a:t>performance review, </a:t>
            </a:r>
          </a:p>
          <a:p>
            <a:pPr lvl="1"/>
            <a:r>
              <a:rPr lang="en-NZ" dirty="0" smtClean="0"/>
              <a:t>promotion</a:t>
            </a:r>
          </a:p>
          <a:p>
            <a:pPr lvl="1"/>
            <a:r>
              <a:rPr lang="en-NZ" dirty="0" smtClean="0"/>
              <a:t>teaching awards. </a:t>
            </a:r>
          </a:p>
          <a:p>
            <a:endParaRPr lang="en-NZ"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NZ" dirty="0" smtClean="0"/>
              <a:t>University policy</a:t>
            </a:r>
            <a:endParaRPr lang="en-NZ" dirty="0"/>
          </a:p>
        </p:txBody>
      </p:sp>
      <p:sp>
        <p:nvSpPr>
          <p:cNvPr id="3" name="Content Placeholder 2"/>
          <p:cNvSpPr>
            <a:spLocks noGrp="1"/>
          </p:cNvSpPr>
          <p:nvPr>
            <p:ph idx="1"/>
          </p:nvPr>
        </p:nvSpPr>
        <p:spPr/>
        <p:txBody>
          <a:bodyPr/>
          <a:lstStyle/>
          <a:p>
            <a:r>
              <a:rPr lang="en-NZ" i="1" dirty="0" smtClean="0"/>
              <a:t>Peer review must be owned and managed by academic staff as opposed to being centrally driven... It means that individual staff have responsibility for key decisions about peer review, including who should undertake the review and what type of review is appropriate and what should happen after the review (Massey University, 2010).</a:t>
            </a:r>
            <a:r>
              <a:rPr lang="en-NZ" dirty="0" smtClean="0"/>
              <a:t> </a:t>
            </a:r>
          </a:p>
          <a:p>
            <a:endParaRPr lang="en-NZ"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NZ" b="1" dirty="0" smtClean="0"/>
              <a:t>Participation in Peer Review</a:t>
            </a:r>
            <a:endParaRPr lang="en-NZ" dirty="0"/>
          </a:p>
        </p:txBody>
      </p:sp>
      <p:sp>
        <p:nvSpPr>
          <p:cNvPr id="3" name="Content Placeholder 2"/>
          <p:cNvSpPr>
            <a:spLocks noGrp="1"/>
          </p:cNvSpPr>
          <p:nvPr>
            <p:ph idx="1"/>
          </p:nvPr>
        </p:nvSpPr>
        <p:spPr>
          <a:xfrm>
            <a:off x="457200" y="1412776"/>
            <a:ext cx="8229600" cy="5256584"/>
          </a:xfrm>
        </p:spPr>
        <p:txBody>
          <a:bodyPr>
            <a:normAutofit fontScale="62500" lnSpcReduction="20000"/>
          </a:bodyPr>
          <a:lstStyle/>
          <a:p>
            <a:pPr>
              <a:buNone/>
            </a:pPr>
            <a:r>
              <a:rPr lang="en-NZ" sz="4500" b="1" dirty="0" smtClean="0"/>
              <a:t>Peer review of teaching;</a:t>
            </a:r>
            <a:r>
              <a:rPr lang="en-NZ" sz="4500" dirty="0" smtClean="0"/>
              <a:t> </a:t>
            </a:r>
          </a:p>
          <a:p>
            <a:r>
              <a:rPr lang="en-NZ" sz="4400" dirty="0" smtClean="0"/>
              <a:t>Is a key part of the University’s wider quality enhancement framework</a:t>
            </a:r>
          </a:p>
          <a:p>
            <a:r>
              <a:rPr lang="en-NZ" sz="4400" dirty="0" smtClean="0"/>
              <a:t>Involves academic ownership of the process and outcomes </a:t>
            </a:r>
          </a:p>
          <a:p>
            <a:r>
              <a:rPr lang="en-NZ" sz="4400" dirty="0" smtClean="0"/>
              <a:t>Involves continuous enhancement of teaching quality</a:t>
            </a:r>
          </a:p>
          <a:p>
            <a:r>
              <a:rPr lang="en-NZ" sz="4400" dirty="0" smtClean="0"/>
              <a:t>Is a professional responsibility of all staff. </a:t>
            </a:r>
          </a:p>
          <a:p>
            <a:r>
              <a:rPr lang="en-NZ" sz="4400" dirty="0" smtClean="0"/>
              <a:t>S</a:t>
            </a:r>
            <a:r>
              <a:rPr lang="en-NZ" sz="4400" dirty="0" smtClean="0"/>
              <a:t>upports </a:t>
            </a:r>
            <a:r>
              <a:rPr lang="en-NZ" sz="4400" dirty="0" smtClean="0"/>
              <a:t>a culture of quality for both </a:t>
            </a:r>
            <a:r>
              <a:rPr lang="en-NZ" sz="4400" dirty="0" smtClean="0"/>
              <a:t>reviewer </a:t>
            </a:r>
            <a:r>
              <a:rPr lang="en-NZ" sz="4400" dirty="0" smtClean="0"/>
              <a:t>and </a:t>
            </a:r>
            <a:r>
              <a:rPr lang="en-NZ" sz="4400" dirty="0" err="1" smtClean="0"/>
              <a:t>reviewee</a:t>
            </a:r>
            <a:endParaRPr lang="en-NZ" sz="4400" dirty="0" smtClean="0"/>
          </a:p>
          <a:p>
            <a:r>
              <a:rPr lang="en-NZ" sz="4400" dirty="0" smtClean="0"/>
              <a:t>Can be used as an institutional quality indicator. (Number of ‘reviews is collected through the VLE course completion checklist). </a:t>
            </a:r>
            <a:endParaRPr lang="en-NZ"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NZ" dirty="0" smtClean="0"/>
              <a:t>The Approach</a:t>
            </a:r>
            <a:endParaRPr lang="en-NZ" dirty="0"/>
          </a:p>
        </p:txBody>
      </p:sp>
      <p:sp>
        <p:nvSpPr>
          <p:cNvPr id="3" name="Content Placeholder 2"/>
          <p:cNvSpPr>
            <a:spLocks noGrp="1"/>
          </p:cNvSpPr>
          <p:nvPr>
            <p:ph idx="1"/>
          </p:nvPr>
        </p:nvSpPr>
        <p:spPr/>
        <p:txBody>
          <a:bodyPr>
            <a:normAutofit fontScale="92500" lnSpcReduction="20000"/>
          </a:bodyPr>
          <a:lstStyle/>
          <a:p>
            <a:r>
              <a:rPr lang="en-NZ" dirty="0" smtClean="0"/>
              <a:t>Types of Peer Review</a:t>
            </a:r>
          </a:p>
          <a:p>
            <a:r>
              <a:rPr lang="en-NZ" dirty="0" smtClean="0"/>
              <a:t>Design and implementation</a:t>
            </a:r>
          </a:p>
          <a:p>
            <a:r>
              <a:rPr lang="en-NZ" dirty="0" smtClean="0"/>
              <a:t>Frequency</a:t>
            </a:r>
          </a:p>
          <a:p>
            <a:r>
              <a:rPr lang="en-NZ" dirty="0" smtClean="0"/>
              <a:t>The model</a:t>
            </a:r>
          </a:p>
          <a:p>
            <a:r>
              <a:rPr lang="en-NZ" dirty="0" smtClean="0"/>
              <a:t>Frequency</a:t>
            </a:r>
          </a:p>
          <a:p>
            <a:r>
              <a:rPr lang="en-NZ" dirty="0" smtClean="0"/>
              <a:t>Implications</a:t>
            </a:r>
          </a:p>
          <a:p>
            <a:r>
              <a:rPr lang="en-NZ" dirty="0" smtClean="0"/>
              <a:t>An irony</a:t>
            </a:r>
          </a:p>
          <a:p>
            <a:r>
              <a:rPr lang="en-NZ" dirty="0" smtClean="0"/>
              <a:t>Finally...</a:t>
            </a:r>
          </a:p>
          <a:p>
            <a:r>
              <a:rPr lang="en-NZ" dirty="0" smtClean="0"/>
              <a:t>Some references</a:t>
            </a:r>
          </a:p>
          <a:p>
            <a:endParaRPr lang="en-NZ" dirty="0" smtClean="0"/>
          </a:p>
          <a:p>
            <a:endParaRPr lang="en-NZ"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NZ" b="1" dirty="0" smtClean="0"/>
              <a:t>Types of Peer Review</a:t>
            </a:r>
            <a:br>
              <a:rPr lang="en-NZ" b="1" dirty="0" smtClean="0"/>
            </a:br>
            <a:endParaRPr lang="en-NZ" dirty="0"/>
          </a:p>
        </p:txBody>
      </p:sp>
      <p:sp>
        <p:nvSpPr>
          <p:cNvPr id="3" name="Content Placeholder 2"/>
          <p:cNvSpPr>
            <a:spLocks noGrp="1"/>
          </p:cNvSpPr>
          <p:nvPr>
            <p:ph idx="1"/>
          </p:nvPr>
        </p:nvSpPr>
        <p:spPr>
          <a:xfrm>
            <a:off x="457200" y="1124744"/>
            <a:ext cx="8229600" cy="5400600"/>
          </a:xfrm>
        </p:spPr>
        <p:txBody>
          <a:bodyPr>
            <a:normAutofit fontScale="77500" lnSpcReduction="20000"/>
          </a:bodyPr>
          <a:lstStyle/>
          <a:p>
            <a:pPr>
              <a:buNone/>
            </a:pPr>
            <a:r>
              <a:rPr lang="en-NZ" b="1" dirty="0" smtClean="0"/>
              <a:t>Two main types of peer review: </a:t>
            </a:r>
          </a:p>
          <a:p>
            <a:pPr lvl="1"/>
            <a:r>
              <a:rPr lang="en-NZ" dirty="0"/>
              <a:t>F</a:t>
            </a:r>
            <a:r>
              <a:rPr lang="en-NZ" dirty="0" smtClean="0"/>
              <a:t>ormative reviews - focused on gaining information for the purposes of the ongoing improvement of teaching and course design</a:t>
            </a:r>
          </a:p>
          <a:p>
            <a:pPr lvl="1"/>
            <a:r>
              <a:rPr lang="en-NZ" dirty="0" smtClean="0"/>
              <a:t>Summative reviews - have a particular endpoint in mind and mainly focus on the demonstration of quality in support of processes such as promotion and programme evaluation. </a:t>
            </a:r>
          </a:p>
          <a:p>
            <a:pPr>
              <a:buNone/>
            </a:pPr>
            <a:r>
              <a:rPr lang="en-NZ" b="1" i="1" dirty="0" smtClean="0"/>
              <a:t>The focus is on formative peer reviews</a:t>
            </a:r>
            <a:r>
              <a:rPr lang="en-NZ" dirty="0" smtClean="0"/>
              <a:t> (summative reviews already take place as part of the University's five-yearly programme review cycle). </a:t>
            </a:r>
          </a:p>
          <a:p>
            <a:pPr>
              <a:buNone/>
            </a:pPr>
            <a:r>
              <a:rPr lang="en-NZ" b="1" dirty="0" smtClean="0"/>
              <a:t>Three levels of formative peer review: </a:t>
            </a:r>
          </a:p>
          <a:p>
            <a:pPr>
              <a:buNone/>
            </a:pPr>
            <a:r>
              <a:rPr lang="en-NZ" dirty="0" smtClean="0"/>
              <a:t>• </a:t>
            </a:r>
            <a:r>
              <a:rPr lang="en-NZ" i="1" dirty="0" smtClean="0"/>
              <a:t>Course Design Review</a:t>
            </a:r>
            <a:r>
              <a:rPr lang="en-NZ" dirty="0" smtClean="0"/>
              <a:t> before a course is taught;</a:t>
            </a:r>
          </a:p>
          <a:p>
            <a:pPr>
              <a:buNone/>
            </a:pPr>
            <a:r>
              <a:rPr lang="en-NZ" dirty="0" smtClean="0"/>
              <a:t>• </a:t>
            </a:r>
            <a:r>
              <a:rPr lang="en-NZ" i="1" dirty="0" smtClean="0"/>
              <a:t>Focused Teaching Review</a:t>
            </a:r>
            <a:r>
              <a:rPr lang="en-NZ" dirty="0" smtClean="0"/>
              <a:t> on some aspect of the course during delivery; </a:t>
            </a:r>
          </a:p>
          <a:p>
            <a:pPr>
              <a:buNone/>
            </a:pPr>
            <a:r>
              <a:rPr lang="en-NZ" dirty="0" smtClean="0"/>
              <a:t>• </a:t>
            </a:r>
            <a:r>
              <a:rPr lang="en-NZ" i="1" dirty="0" smtClean="0"/>
              <a:t>Comprehensive Review</a:t>
            </a:r>
            <a:r>
              <a:rPr lang="en-NZ" dirty="0" smtClean="0"/>
              <a:t> of all aspects of teaching and course design before, during and after the course is offered.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NZ" b="1" dirty="0" smtClean="0"/>
              <a:t>Design and Implementation</a:t>
            </a:r>
            <a:r>
              <a:rPr lang="en-NZ" dirty="0" smtClean="0"/>
              <a:t/>
            </a:r>
            <a:br>
              <a:rPr lang="en-NZ" dirty="0" smtClean="0"/>
            </a:br>
            <a:endParaRPr lang="en-NZ" dirty="0"/>
          </a:p>
        </p:txBody>
      </p:sp>
      <p:sp>
        <p:nvSpPr>
          <p:cNvPr id="3" name="Content Placeholder 2"/>
          <p:cNvSpPr>
            <a:spLocks noGrp="1"/>
          </p:cNvSpPr>
          <p:nvPr>
            <p:ph idx="1"/>
          </p:nvPr>
        </p:nvSpPr>
        <p:spPr>
          <a:xfrm>
            <a:off x="457200" y="1124744"/>
            <a:ext cx="8229600" cy="5400600"/>
          </a:xfrm>
        </p:spPr>
        <p:txBody>
          <a:bodyPr>
            <a:normAutofit fontScale="85000" lnSpcReduction="10000"/>
          </a:bodyPr>
          <a:lstStyle/>
          <a:p>
            <a:pPr>
              <a:buNone/>
            </a:pPr>
            <a:r>
              <a:rPr lang="en-US" b="1" dirty="0" smtClean="0"/>
              <a:t>Three levels of formative peer review were defined:</a:t>
            </a:r>
            <a:endParaRPr lang="en-NZ" b="1" dirty="0" smtClean="0"/>
          </a:p>
          <a:p>
            <a:pPr>
              <a:buNone/>
            </a:pPr>
            <a:r>
              <a:rPr lang="en-US" dirty="0" smtClean="0"/>
              <a:t>• Course Design Review</a:t>
            </a:r>
            <a:endParaRPr lang="en-NZ" dirty="0" smtClean="0"/>
          </a:p>
          <a:p>
            <a:pPr>
              <a:buNone/>
            </a:pPr>
            <a:r>
              <a:rPr lang="en-US" dirty="0" smtClean="0"/>
              <a:t>• Focused Teaching </a:t>
            </a:r>
            <a:endParaRPr lang="en-NZ" dirty="0" smtClean="0"/>
          </a:p>
          <a:p>
            <a:pPr>
              <a:buNone/>
            </a:pPr>
            <a:r>
              <a:rPr lang="en-US" dirty="0" smtClean="0"/>
              <a:t>• Comprehensive Review</a:t>
            </a:r>
            <a:endParaRPr lang="en-NZ" b="1" dirty="0" smtClean="0"/>
          </a:p>
          <a:p>
            <a:pPr>
              <a:buNone/>
            </a:pPr>
            <a:r>
              <a:rPr lang="en-NZ" b="1" dirty="0" smtClean="0"/>
              <a:t>Within these the major domains of the Peer Review Framework are:</a:t>
            </a:r>
          </a:p>
          <a:p>
            <a:pPr>
              <a:buNone/>
            </a:pPr>
            <a:r>
              <a:rPr lang="en-US" dirty="0" smtClean="0"/>
              <a:t>• Design for learning</a:t>
            </a:r>
            <a:endParaRPr lang="en-NZ" dirty="0" smtClean="0"/>
          </a:p>
          <a:p>
            <a:pPr>
              <a:buNone/>
            </a:pPr>
            <a:r>
              <a:rPr lang="en-US" dirty="0" smtClean="0"/>
              <a:t>• Resources for learning</a:t>
            </a:r>
            <a:endParaRPr lang="en-NZ" dirty="0" smtClean="0"/>
          </a:p>
          <a:p>
            <a:pPr>
              <a:buNone/>
            </a:pPr>
            <a:r>
              <a:rPr lang="en-US" dirty="0" smtClean="0"/>
              <a:t>• Facilitating learning</a:t>
            </a:r>
            <a:endParaRPr lang="en-NZ" dirty="0" smtClean="0"/>
          </a:p>
          <a:p>
            <a:pPr>
              <a:buNone/>
            </a:pPr>
            <a:r>
              <a:rPr lang="en-US" dirty="0" smtClean="0"/>
              <a:t>• Assessing student learning</a:t>
            </a:r>
            <a:endParaRPr lang="en-NZ" dirty="0" smtClean="0"/>
          </a:p>
          <a:p>
            <a:pPr>
              <a:buNone/>
            </a:pPr>
            <a:r>
              <a:rPr lang="en-US" dirty="0" smtClean="0"/>
              <a:t>• Evaluating learning and teaching</a:t>
            </a:r>
            <a:endParaRPr lang="en-NZ" dirty="0" smtClean="0"/>
          </a:p>
          <a:p>
            <a:pPr>
              <a:buNone/>
            </a:pPr>
            <a:r>
              <a:rPr lang="en-US" dirty="0" smtClean="0"/>
              <a:t>• Professional development</a:t>
            </a:r>
          </a:p>
          <a:p>
            <a:endParaRPr lang="en-NZ"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26" name="Object 2"/>
          <p:cNvGraphicFramePr>
            <a:graphicFrameLocks noChangeAspect="1"/>
          </p:cNvGraphicFramePr>
          <p:nvPr/>
        </p:nvGraphicFramePr>
        <p:xfrm>
          <a:off x="1619672" y="169263"/>
          <a:ext cx="5832648" cy="6623621"/>
        </p:xfrm>
        <a:graphic>
          <a:graphicData uri="http://schemas.openxmlformats.org/presentationml/2006/ole">
            <p:oleObj spid="_x0000_s1026" name="Acrobat Document" r:id="rId3" imgW="5667375" imgH="8020050" progId="AcroExch.Document.7">
              <p:embed/>
            </p:oleObj>
          </a:graphicData>
        </a:graphic>
      </p:graphicFrame>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050" name="Object 2"/>
          <p:cNvGraphicFramePr>
            <a:graphicFrameLocks noChangeAspect="1"/>
          </p:cNvGraphicFramePr>
          <p:nvPr/>
        </p:nvGraphicFramePr>
        <p:xfrm>
          <a:off x="1691680" y="67361"/>
          <a:ext cx="5832647" cy="6725524"/>
        </p:xfrm>
        <a:graphic>
          <a:graphicData uri="http://schemas.openxmlformats.org/presentationml/2006/ole">
            <p:oleObj spid="_x0000_s2050" name="Acrobat Document" r:id="rId3" imgW="5667375" imgH="8020050" progId="AcroExch.Document.7">
              <p:embed/>
            </p:oleObj>
          </a:graphicData>
        </a:graphic>
      </p:graphicFrame>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074" name="Object 2"/>
          <p:cNvGraphicFramePr>
            <a:graphicFrameLocks noChangeAspect="1"/>
          </p:cNvGraphicFramePr>
          <p:nvPr/>
        </p:nvGraphicFramePr>
        <p:xfrm>
          <a:off x="1979712" y="67361"/>
          <a:ext cx="5688631" cy="6725524"/>
        </p:xfrm>
        <a:graphic>
          <a:graphicData uri="http://schemas.openxmlformats.org/presentationml/2006/ole">
            <p:oleObj spid="_x0000_s3074" name="Acrobat Document" r:id="rId3" imgW="5667375" imgH="8020050" progId="AcroExch.Document.7">
              <p:embed/>
            </p:oleObj>
          </a:graphicData>
        </a:graphic>
      </p:graphicFrame>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098" name="Object 2"/>
          <p:cNvGraphicFramePr>
            <a:graphicFrameLocks noChangeAspect="1"/>
          </p:cNvGraphicFramePr>
          <p:nvPr/>
        </p:nvGraphicFramePr>
        <p:xfrm>
          <a:off x="2267745" y="169263"/>
          <a:ext cx="4536504" cy="6419818"/>
        </p:xfrm>
        <a:graphic>
          <a:graphicData uri="http://schemas.openxmlformats.org/presentationml/2006/ole">
            <p:oleObj spid="_x0000_s4098" name="Acrobat Document" r:id="rId3" imgW="5667375" imgH="8020050" progId="AcroExch.Document.7">
              <p:embed/>
            </p:oleObj>
          </a:graphicData>
        </a:graphic>
      </p:graphicFrame>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NZ" b="1" dirty="0" smtClean="0"/>
              <a:t>Frequency of Peer Review</a:t>
            </a:r>
            <a:endParaRPr lang="en-NZ" dirty="0"/>
          </a:p>
        </p:txBody>
      </p:sp>
      <p:sp>
        <p:nvSpPr>
          <p:cNvPr id="3" name="Content Placeholder 2"/>
          <p:cNvSpPr>
            <a:spLocks noGrp="1"/>
          </p:cNvSpPr>
          <p:nvPr>
            <p:ph idx="1"/>
          </p:nvPr>
        </p:nvSpPr>
        <p:spPr>
          <a:xfrm>
            <a:off x="457200" y="1600200"/>
            <a:ext cx="8229600" cy="4853136"/>
          </a:xfrm>
        </p:spPr>
        <p:txBody>
          <a:bodyPr>
            <a:normAutofit fontScale="85000" lnSpcReduction="10000"/>
          </a:bodyPr>
          <a:lstStyle/>
          <a:p>
            <a:r>
              <a:rPr lang="en-NZ" dirty="0" smtClean="0"/>
              <a:t>Depends on the type of review but;</a:t>
            </a:r>
          </a:p>
          <a:p>
            <a:pPr lvl="1"/>
            <a:r>
              <a:rPr lang="en-NZ" dirty="0" smtClean="0"/>
              <a:t>Every course offering should be reviewed on a three yearly cycle. </a:t>
            </a:r>
          </a:p>
          <a:p>
            <a:pPr lvl="1"/>
            <a:r>
              <a:rPr lang="en-NZ" dirty="0" smtClean="0"/>
              <a:t>Should be aligned with the requirements of formal student evaluation of teaching</a:t>
            </a:r>
          </a:p>
          <a:p>
            <a:pPr lvl="1"/>
            <a:r>
              <a:rPr lang="en-NZ" dirty="0" smtClean="0"/>
              <a:t>“Light “ course design reviews on a more regular basis as part of Massey’s commitment to quality enhancement. </a:t>
            </a:r>
          </a:p>
          <a:p>
            <a:pPr lvl="1"/>
            <a:r>
              <a:rPr lang="en-NZ" dirty="0" smtClean="0"/>
              <a:t>Workload requirements of peer review can be managed if each academic staff member requests and conducts one peer review a year. </a:t>
            </a:r>
          </a:p>
          <a:p>
            <a:pPr lvl="1"/>
            <a:r>
              <a:rPr lang="en-NZ" dirty="0" smtClean="0"/>
              <a:t>Evidence suggests the benefits of peer review for both </a:t>
            </a:r>
            <a:r>
              <a:rPr lang="en-NZ" dirty="0" err="1" smtClean="0"/>
              <a:t>reviewees</a:t>
            </a:r>
            <a:r>
              <a:rPr lang="en-NZ" dirty="0" smtClean="0"/>
              <a:t> and reviewers outweigh time devoted to this task.</a:t>
            </a:r>
          </a:p>
          <a:p>
            <a:endParaRPr lang="en-NZ"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NZ" dirty="0" smtClean="0"/>
              <a:t>Implications</a:t>
            </a:r>
            <a:endParaRPr lang="en-NZ" dirty="0"/>
          </a:p>
        </p:txBody>
      </p:sp>
      <p:sp>
        <p:nvSpPr>
          <p:cNvPr id="3" name="Content Placeholder 2"/>
          <p:cNvSpPr>
            <a:spLocks noGrp="1"/>
          </p:cNvSpPr>
          <p:nvPr>
            <p:ph idx="1"/>
          </p:nvPr>
        </p:nvSpPr>
        <p:spPr/>
        <p:txBody>
          <a:bodyPr>
            <a:normAutofit fontScale="92500" lnSpcReduction="10000"/>
          </a:bodyPr>
          <a:lstStyle/>
          <a:p>
            <a:r>
              <a:rPr lang="en-NZ" dirty="0" smtClean="0"/>
              <a:t>Tension between quality enhancement and quality assurance</a:t>
            </a:r>
          </a:p>
          <a:p>
            <a:r>
              <a:rPr lang="en-NZ" dirty="0" smtClean="0"/>
              <a:t>Responsibility devolved to academic staff</a:t>
            </a:r>
          </a:p>
          <a:p>
            <a:r>
              <a:rPr lang="en-NZ" dirty="0" smtClean="0"/>
              <a:t>Issues related to ‘feral’ behaviour</a:t>
            </a:r>
          </a:p>
          <a:p>
            <a:r>
              <a:rPr lang="en-NZ" dirty="0" smtClean="0"/>
              <a:t>“Top down” decision to introduce Peer Review</a:t>
            </a:r>
          </a:p>
          <a:p>
            <a:r>
              <a:rPr lang="en-NZ" dirty="0" smtClean="0"/>
              <a:t>Managing and promoting the process</a:t>
            </a:r>
          </a:p>
          <a:p>
            <a:r>
              <a:rPr lang="en-NZ" dirty="0" smtClean="0"/>
              <a:t>Assuring academic staff of confidentiality</a:t>
            </a:r>
          </a:p>
          <a:p>
            <a:r>
              <a:rPr lang="en-NZ" dirty="0" smtClean="0"/>
              <a:t>Evaluating the effectiveness</a:t>
            </a:r>
          </a:p>
          <a:p>
            <a:r>
              <a:rPr lang="en-NZ" dirty="0" smtClean="0"/>
              <a:t>Sustaining </a:t>
            </a:r>
            <a:r>
              <a:rPr lang="en-NZ" smtClean="0"/>
              <a:t>the initiative</a:t>
            </a:r>
            <a:endParaRPr lang="en-NZ" dirty="0" smtClean="0"/>
          </a:p>
          <a:p>
            <a:endParaRPr lang="en-NZ" dirty="0" smtClean="0"/>
          </a:p>
          <a:p>
            <a:endParaRPr lang="en-NZ"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NZ" dirty="0" smtClean="0"/>
              <a:t>An irony</a:t>
            </a:r>
            <a:endParaRPr lang="en-NZ" dirty="0"/>
          </a:p>
        </p:txBody>
      </p:sp>
      <p:sp>
        <p:nvSpPr>
          <p:cNvPr id="3" name="Content Placeholder 2"/>
          <p:cNvSpPr>
            <a:spLocks noGrp="1"/>
          </p:cNvSpPr>
          <p:nvPr>
            <p:ph idx="1"/>
          </p:nvPr>
        </p:nvSpPr>
        <p:spPr/>
        <p:txBody>
          <a:bodyPr>
            <a:normAutofit fontScale="92500" lnSpcReduction="10000"/>
          </a:bodyPr>
          <a:lstStyle/>
          <a:p>
            <a:r>
              <a:rPr lang="en-NZ" i="1" dirty="0" smtClean="0"/>
              <a:t>One of the ironies of higher education is that while peer review of research is a firmly established and internationally recognised cornerstone of academic scholarship, peer review of teaching — the practice of colleagues providing feedback on one another’s teaching — has little or no prominence in university policies and does not feature strongly in academic cultures and practices </a:t>
            </a:r>
            <a:endParaRPr lang="en-NZ" dirty="0" smtClean="0"/>
          </a:p>
          <a:p>
            <a:pPr>
              <a:buNone/>
            </a:pPr>
            <a:r>
              <a:rPr lang="en-NZ" dirty="0" smtClean="0"/>
              <a:t>Harris, et. al., 2008, p.3</a:t>
            </a:r>
            <a:r>
              <a:rPr lang="en-NZ" i="1" dirty="0" smtClean="0"/>
              <a:t>.</a:t>
            </a:r>
            <a:endParaRPr lang="en-NZ" dirty="0" smtClean="0"/>
          </a:p>
          <a:p>
            <a:endParaRPr lang="en-NZ"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NZ" b="1" dirty="0" smtClean="0"/>
              <a:t>Peer Review of Teaching</a:t>
            </a:r>
          </a:p>
        </p:txBody>
      </p:sp>
      <p:sp>
        <p:nvSpPr>
          <p:cNvPr id="3" name="Content Placeholder 2"/>
          <p:cNvSpPr>
            <a:spLocks noGrp="1"/>
          </p:cNvSpPr>
          <p:nvPr>
            <p:ph idx="1"/>
          </p:nvPr>
        </p:nvSpPr>
        <p:spPr/>
        <p:txBody>
          <a:bodyPr>
            <a:normAutofit fontScale="70000" lnSpcReduction="20000"/>
          </a:bodyPr>
          <a:lstStyle/>
          <a:p>
            <a:pPr>
              <a:buNone/>
            </a:pPr>
            <a:r>
              <a:rPr lang="en-NZ" dirty="0" smtClean="0"/>
              <a:t>Access to the peer review website is through: </a:t>
            </a:r>
            <a:r>
              <a:rPr lang="en-NZ" dirty="0" smtClean="0">
                <a:hlinkClick r:id="rId2"/>
              </a:rPr>
              <a:t>http://cadel.massey.ac.nz/</a:t>
            </a:r>
            <a:endParaRPr lang="en-NZ" dirty="0" smtClean="0"/>
          </a:p>
          <a:p>
            <a:pPr>
              <a:buNone/>
            </a:pPr>
            <a:r>
              <a:rPr lang="en-NZ" dirty="0" smtClean="0"/>
              <a:t>And then the link on the right hand side to ‘peer review’.</a:t>
            </a:r>
          </a:p>
          <a:p>
            <a:pPr>
              <a:buNone/>
            </a:pPr>
            <a:r>
              <a:rPr lang="en-NZ" dirty="0" smtClean="0"/>
              <a:t>The website describes Massey University's approach to scholarly peer review of teaching. </a:t>
            </a:r>
          </a:p>
          <a:p>
            <a:pPr>
              <a:buNone/>
            </a:pPr>
            <a:r>
              <a:rPr lang="en-NZ" dirty="0" smtClean="0"/>
              <a:t>• </a:t>
            </a:r>
            <a:r>
              <a:rPr lang="en-NZ" dirty="0" smtClean="0">
                <a:hlinkClick r:id="rId3"/>
              </a:rPr>
              <a:t>Peer Review Guide</a:t>
            </a:r>
            <a:r>
              <a:rPr lang="en-NZ" dirty="0" smtClean="0"/>
              <a:t> </a:t>
            </a:r>
          </a:p>
          <a:p>
            <a:pPr>
              <a:buNone/>
            </a:pPr>
            <a:r>
              <a:rPr lang="en-NZ" dirty="0" smtClean="0"/>
              <a:t>• </a:t>
            </a:r>
            <a:r>
              <a:rPr lang="en-NZ" dirty="0" smtClean="0">
                <a:hlinkClick r:id="rId4"/>
              </a:rPr>
              <a:t>Peer Review Framework</a:t>
            </a:r>
            <a:endParaRPr lang="en-NZ" dirty="0" smtClean="0"/>
          </a:p>
          <a:p>
            <a:pPr>
              <a:buNone/>
            </a:pPr>
            <a:r>
              <a:rPr lang="en-NZ" dirty="0" smtClean="0"/>
              <a:t>• </a:t>
            </a:r>
            <a:r>
              <a:rPr lang="en-NZ" dirty="0" smtClean="0">
                <a:hlinkClick r:id="rId5"/>
              </a:rPr>
              <a:t>Peer </a:t>
            </a:r>
            <a:r>
              <a:rPr lang="en-NZ" dirty="0" err="1" smtClean="0">
                <a:hlinkClick r:id="rId5"/>
              </a:rPr>
              <a:t>Reviewee</a:t>
            </a:r>
            <a:r>
              <a:rPr lang="en-NZ" dirty="0" smtClean="0">
                <a:hlinkClick r:id="rId5"/>
              </a:rPr>
              <a:t> Instructions</a:t>
            </a:r>
            <a:endParaRPr lang="en-NZ" dirty="0" smtClean="0"/>
          </a:p>
          <a:p>
            <a:pPr>
              <a:buNone/>
            </a:pPr>
            <a:r>
              <a:rPr lang="en-NZ" dirty="0" smtClean="0"/>
              <a:t>• </a:t>
            </a:r>
            <a:r>
              <a:rPr lang="en-NZ" dirty="0" smtClean="0">
                <a:hlinkClick r:id="rId6"/>
              </a:rPr>
              <a:t>Peer Reviewer Instructions</a:t>
            </a:r>
            <a:endParaRPr lang="en-NZ" dirty="0" smtClean="0"/>
          </a:p>
          <a:p>
            <a:pPr>
              <a:buNone/>
            </a:pPr>
            <a:r>
              <a:rPr lang="en-NZ" dirty="0" smtClean="0"/>
              <a:t>• </a:t>
            </a:r>
            <a:r>
              <a:rPr lang="en-NZ" dirty="0" smtClean="0">
                <a:hlinkClick r:id="rId7"/>
              </a:rPr>
              <a:t>Peer Review Report Forms</a:t>
            </a:r>
            <a:endParaRPr lang="en-NZ" dirty="0" smtClean="0"/>
          </a:p>
          <a:p>
            <a:pPr>
              <a:buNone/>
            </a:pPr>
            <a:r>
              <a:rPr lang="en-NZ" dirty="0" smtClean="0"/>
              <a:t>• </a:t>
            </a:r>
            <a:r>
              <a:rPr lang="en-NZ" dirty="0" smtClean="0">
                <a:hlinkClick r:id="rId8"/>
              </a:rPr>
              <a:t>Peer Review Implementation and Evaluation</a:t>
            </a:r>
            <a:endParaRPr lang="en-NZ" dirty="0" smtClean="0"/>
          </a:p>
          <a:p>
            <a:pPr>
              <a:buNone/>
            </a:pPr>
            <a:r>
              <a:rPr lang="en-NZ" dirty="0" smtClean="0"/>
              <a:t>• </a:t>
            </a:r>
            <a:r>
              <a:rPr lang="en-NZ" dirty="0" smtClean="0">
                <a:hlinkClick r:id="rId9"/>
              </a:rPr>
              <a:t>Further Reading</a:t>
            </a:r>
            <a:endParaRPr lang="en-NZ" dirty="0" smtClean="0"/>
          </a:p>
          <a:p>
            <a:pPr>
              <a:buNone/>
            </a:pPr>
            <a:r>
              <a:rPr lang="en-NZ" dirty="0" smtClean="0"/>
              <a:t> </a:t>
            </a:r>
          </a:p>
          <a:p>
            <a:endParaRPr lang="en-NZ"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NZ" dirty="0" smtClean="0"/>
              <a:t>Finally...</a:t>
            </a:r>
            <a:endParaRPr lang="en-NZ" dirty="0"/>
          </a:p>
        </p:txBody>
      </p:sp>
      <p:sp>
        <p:nvSpPr>
          <p:cNvPr id="3" name="Content Placeholder 2"/>
          <p:cNvSpPr>
            <a:spLocks noGrp="1"/>
          </p:cNvSpPr>
          <p:nvPr>
            <p:ph idx="1"/>
          </p:nvPr>
        </p:nvSpPr>
        <p:spPr/>
        <p:txBody>
          <a:bodyPr>
            <a:normAutofit fontScale="92500" lnSpcReduction="20000"/>
          </a:bodyPr>
          <a:lstStyle/>
          <a:p>
            <a:r>
              <a:rPr lang="en-NZ" i="1" dirty="0" smtClean="0"/>
              <a:t>Whether faculty become engaged in formative or summative peer review, the underlying goal of the process is to facilitate and champion excellence in teaching.</a:t>
            </a:r>
            <a:endParaRPr lang="en-NZ" dirty="0" smtClean="0"/>
          </a:p>
          <a:p>
            <a:r>
              <a:rPr lang="en-NZ" i="1" dirty="0" smtClean="0"/>
              <a:t> ... As a result, faculty reviewers assume a professional responsibility for the quality of their own and colleagues teaching endeavours, and peer review of teaching becomes a way for collegial exchange and open reflection to take place.</a:t>
            </a:r>
          </a:p>
          <a:p>
            <a:pPr>
              <a:buNone/>
            </a:pPr>
            <a:r>
              <a:rPr lang="en-NZ" dirty="0" smtClean="0"/>
              <a:t>Carter (2008, p.87</a:t>
            </a:r>
            <a:r>
              <a:rPr lang="en-NZ" smtClean="0"/>
              <a:t>) </a:t>
            </a:r>
            <a:endParaRPr lang="en-NZ" dirty="0" smtClean="0"/>
          </a:p>
          <a:p>
            <a:endParaRPr lang="en-NZ" dirty="0"/>
          </a:p>
        </p:txBody>
      </p:sp>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9"/>
  <p:tag name="MMPROD_UIDATA" val="&lt;database version=&quot;7.0&quot;&gt;&lt;object type=&quot;1&quot; unique_id=&quot;10001&quot;&gt;&lt;object type=&quot;8&quot; unique_id=&quot;10002&quot;&gt;&lt;/object&gt;&lt;object type=&quot;2&quot; unique_id=&quot;10003&quot;&gt;&lt;object type=&quot;3&quot; unique_id=&quot;10004&quot;&gt;&lt;property id=&quot;20148&quot; value=&quot;5&quot;/&gt;&lt;property id=&quot;20300&quot; value=&quot;Slide 1 - &amp;quot;Peer Review: &amp;#x0D;&amp;#x0A;Promoting a quality culture&amp;quot;&quot;/&gt;&lt;property id=&quot;20307&quot; value=&quot;256&quot;/&gt;&lt;/object&gt;&lt;object type=&quot;3&quot; unique_id=&quot;10005&quot;&gt;&lt;property id=&quot;20148&quot; value=&quot;5&quot;/&gt;&lt;property id=&quot;20300&quot; value=&quot;Slide 2 - &amp;quot;&amp;#x0D;&amp;#x0A;Peer Review at Massey University:&amp;#x0D;&amp;#x0A;&amp;#x0D;&amp;#x0A;&amp;quot;&quot;/&gt;&lt;property id=&quot;20307&quot; value=&quot;260&quot;/&gt;&lt;/object&gt;&lt;object type=&quot;3&quot; unique_id=&quot;10006&quot;&gt;&lt;property id=&quot;20148&quot; value=&quot;5&quot;/&gt;&lt;property id=&quot;20300&quot; value=&quot;Slide 8 - &amp;quot;Some Principles associated with quality &amp;quot;&quot;/&gt;&lt;property id=&quot;20307&quot; value=&quot;261&quot;/&gt;&lt;/object&gt;&lt;object type=&quot;3&quot; unique_id=&quot;10008&quot;&gt;&lt;property id=&quot;20148&quot; value=&quot;5&quot;/&gt;&lt;property id=&quot;20300&quot; value=&quot;Slide 19 - &amp;quot;Frequency of Peer Review&amp;quot;&quot;/&gt;&lt;property id=&quot;20307&quot; value=&quot;265&quot;/&gt;&lt;/object&gt;&lt;object type=&quot;3&quot; unique_id=&quot;10009&quot;&gt;&lt;property id=&quot;20148&quot; value=&quot;5&quot;/&gt;&lt;property id=&quot;20300&quot; value=&quot;Slide 11 - &amp;quot;Participation in Peer Review&amp;quot;&quot;/&gt;&lt;property id=&quot;20307&quot; value=&quot;264&quot;/&gt;&lt;/object&gt;&lt;object type=&quot;3&quot; unique_id=&quot;10010&quot;&gt;&lt;property id=&quot;20148&quot; value=&quot;5&quot;/&gt;&lt;property id=&quot;20300&quot; value=&quot;Slide 13 - &amp;quot;Types of Peer Review&amp;#x0D;&amp;#x0A;&amp;quot;&quot;/&gt;&lt;property id=&quot;20307&quot; value=&quot;263&quot;/&gt;&lt;/object&gt;&lt;object type=&quot;3&quot; unique_id=&quot;10011&quot;&gt;&lt;property id=&quot;20148&quot; value=&quot;5&quot;/&gt;&lt;property id=&quot;20300&quot; value=&quot;Slide 22 - &amp;quot;Peer Review of Teaching&amp;quot;&quot;/&gt;&lt;property id=&quot;20307&quot; value=&quot;257&quot;/&gt;&lt;/object&gt;&lt;object type=&quot;3&quot; unique_id=&quot;10132&quot;&gt;&lt;property id=&quot;20148&quot; value=&quot;5&quot;/&gt;&lt;property id=&quot;20300&quot; value=&quot;Slide 3 - &amp;quot;Context&amp;quot;&quot;/&gt;&lt;property id=&quot;20307&quot; value=&quot;266&quot;/&gt;&lt;/object&gt;&lt;object type=&quot;3&quot; unique_id=&quot;10133&quot;&gt;&lt;property id=&quot;20148&quot; value=&quot;5&quot;/&gt;&lt;property id=&quot;20300&quot; value=&quot;Slide 4 - &amp;quot;Issues&amp;quot;&quot;/&gt;&lt;property id=&quot;20307&quot; value=&quot;267&quot;/&gt;&lt;/object&gt;&lt;object type=&quot;3&quot; unique_id=&quot;10134&quot;&gt;&lt;property id=&quot;20148&quot; value=&quot;5&quot;/&gt;&lt;property id=&quot;20300&quot; value=&quot;Slide 5 - &amp;quot;Issues&amp;quot;&quot;/&gt;&lt;property id=&quot;20307&quot; value=&quot;268&quot;/&gt;&lt;/object&gt;&lt;object type=&quot;3&quot; unique_id=&quot;10135&quot;&gt;&lt;property id=&quot;20148&quot; value=&quot;5&quot;/&gt;&lt;property id=&quot;20300&quot; value=&quot;Slide 6 - &amp;quot;The Initiative&amp;quot;&quot;/&gt;&lt;property id=&quot;20307&quot; value=&quot;269&quot;/&gt;&lt;/object&gt;&lt;object type=&quot;3&quot; unique_id=&quot;10137&quot;&gt;&lt;property id=&quot;20148&quot; value=&quot;5&quot;/&gt;&lt;property id=&quot;20300&quot; value=&quot;Slide 20 - &amp;quot;Implications&amp;quot;&quot;/&gt;&lt;property id=&quot;20307&quot; value=&quot;271&quot;/&gt;&lt;/object&gt;&lt;object type=&quot;3&quot; unique_id=&quot;10282&quot;&gt;&lt;property id=&quot;20148&quot; value=&quot;5&quot;/&gt;&lt;property id=&quot;20300&quot; value=&quot;Slide 15&quot;/&gt;&lt;property id=&quot;20307&quot; value=&quot;272&quot;/&gt;&lt;/object&gt;&lt;object type=&quot;3&quot; unique_id=&quot;10283&quot;&gt;&lt;property id=&quot;20148&quot; value=&quot;5&quot;/&gt;&lt;property id=&quot;20300&quot; value=&quot;Slide 16&quot;/&gt;&lt;property id=&quot;20307&quot; value=&quot;273&quot;/&gt;&lt;/object&gt;&lt;object type=&quot;3&quot; unique_id=&quot;10284&quot;&gt;&lt;property id=&quot;20148&quot; value=&quot;5&quot;/&gt;&lt;property id=&quot;20300&quot; value=&quot;Slide 17&quot;/&gt;&lt;property id=&quot;20307&quot; value=&quot;274&quot;/&gt;&lt;/object&gt;&lt;object type=&quot;3&quot; unique_id=&quot;10285&quot;&gt;&lt;property id=&quot;20148&quot; value=&quot;5&quot;/&gt;&lt;property id=&quot;20300&quot; value=&quot;Slide 18&quot;/&gt;&lt;property id=&quot;20307&quot; value=&quot;275&quot;/&gt;&lt;/object&gt;&lt;object type=&quot;3&quot; unique_id=&quot;10406&quot;&gt;&lt;property id=&quot;20148&quot; value=&quot;5&quot;/&gt;&lt;property id=&quot;20300&quot; value=&quot;Slide 21 - &amp;quot;An irony&amp;quot;&quot;/&gt;&lt;property id=&quot;20307&quot; value=&quot;276&quot;/&gt;&lt;/object&gt;&lt;object type=&quot;3&quot; unique_id=&quot;10407&quot;&gt;&lt;property id=&quot;20148&quot; value=&quot;5&quot;/&gt;&lt;property id=&quot;20300&quot; value=&quot;Slide 10 - &amp;quot;University policy&amp;quot;&quot;/&gt;&lt;property id=&quot;20307&quot; value=&quot;277&quot;/&gt;&lt;/object&gt;&lt;object type=&quot;3&quot; unique_id=&quot;10408&quot;&gt;&lt;property id=&quot;20148&quot; value=&quot;5&quot;/&gt;&lt;property id=&quot;20300&quot; value=&quot;Slide 23 - &amp;quot;Finally...&amp;quot;&quot;/&gt;&lt;property id=&quot;20307&quot; value=&quot;278&quot;/&gt;&lt;/object&gt;&lt;object type=&quot;3&quot; unique_id=&quot;10409&quot;&gt;&lt;property id=&quot;20148&quot; value=&quot;5&quot;/&gt;&lt;property id=&quot;20300&quot; value=&quot;Slide 14 - &amp;quot;Design and Implementation&amp;#x0D;&amp;#x0A;&amp;quot;&quot;/&gt;&lt;property id=&quot;20307&quot; value=&quot;279&quot;/&gt;&lt;/object&gt;&lt;object type=&quot;3&quot; unique_id=&quot;10482&quot;&gt;&lt;property id=&quot;20148&quot; value=&quot;5&quot;/&gt;&lt;property id=&quot;20300&quot; value=&quot;Slide 7 - &amp;quot;Peer Review and Quality&amp;quot;&quot;/&gt;&lt;property id=&quot;20307&quot; value=&quot;280&quot;/&gt;&lt;/object&gt;&lt;object type=&quot;3&quot; unique_id=&quot;10483&quot;&gt;&lt;property id=&quot;20148&quot; value=&quot;5&quot;/&gt;&lt;property id=&quot;20300&quot; value=&quot;Slide 9 - &amp;quot;Some caveats&amp;quot;&quot;/&gt;&lt;property id=&quot;20307&quot; value=&quot;281&quot;/&gt;&lt;/object&gt;&lt;object type=&quot;3&quot; unique_id=&quot;10484&quot;&gt;&lt;property id=&quot;20148&quot; value=&quot;5&quot;/&gt;&lt;property id=&quot;20300&quot; value=&quot;Slide 12 - &amp;quot;The Approach&amp;quot;&quot;/&gt;&lt;property id=&quot;20307&quot; value=&quot;282&quot;/&gt;&lt;/object&gt;&lt;/object&gt;&lt;/object&gt;&lt;/database&gt;"/>
  <p:tag name="SECTOMILLISECCONVERTED"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164</TotalTime>
  <Words>1016</Words>
  <Application>Microsoft Office PowerPoint</Application>
  <PresentationFormat>On-screen Show (4:3)</PresentationFormat>
  <Paragraphs>173</Paragraphs>
  <Slides>23</Slides>
  <Notes>1</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23</vt:i4>
      </vt:variant>
    </vt:vector>
  </HeadingPairs>
  <TitlesOfParts>
    <vt:vector size="25" baseType="lpstr">
      <vt:lpstr>Office Theme</vt:lpstr>
      <vt:lpstr>Acrobat Document</vt:lpstr>
      <vt:lpstr>Peer Review:  Promoting a quality culture</vt:lpstr>
      <vt:lpstr> Peer Review at Massey University:  </vt:lpstr>
      <vt:lpstr>Context</vt:lpstr>
      <vt:lpstr>Issues</vt:lpstr>
      <vt:lpstr>Issues</vt:lpstr>
      <vt:lpstr>The Initiative</vt:lpstr>
      <vt:lpstr>Peer Review and Quality</vt:lpstr>
      <vt:lpstr>Some Principles associated with quality </vt:lpstr>
      <vt:lpstr>Some caveats</vt:lpstr>
      <vt:lpstr>University policy</vt:lpstr>
      <vt:lpstr>Participation in Peer Review</vt:lpstr>
      <vt:lpstr>The Approach</vt:lpstr>
      <vt:lpstr>Types of Peer Review </vt:lpstr>
      <vt:lpstr>Design and Implementation </vt:lpstr>
      <vt:lpstr>Slide 15</vt:lpstr>
      <vt:lpstr>Slide 16</vt:lpstr>
      <vt:lpstr>Slide 17</vt:lpstr>
      <vt:lpstr>Slide 18</vt:lpstr>
      <vt:lpstr>Frequency of Peer Review</vt:lpstr>
      <vt:lpstr>Implications</vt:lpstr>
      <vt:lpstr>An irony</vt:lpstr>
      <vt:lpstr>Peer Review of Teaching</vt:lpstr>
      <vt:lpstr>Finally...</vt:lpstr>
    </vt:vector>
  </TitlesOfParts>
  <Company>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gtsuddab</dc:creator>
  <cp:lastModifiedBy>gtsuddab</cp:lastModifiedBy>
  <cp:revision>21</cp:revision>
  <dcterms:created xsi:type="dcterms:W3CDTF">2010-11-18T03:33:24Z</dcterms:created>
  <dcterms:modified xsi:type="dcterms:W3CDTF">2011-03-12T20:27:58Z</dcterms:modified>
</cp:coreProperties>
</file>