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35" r:id="rId1"/>
  </p:sldMasterIdLst>
  <p:notesMasterIdLst>
    <p:notesMasterId r:id="rId8"/>
  </p:notesMasterIdLst>
  <p:handoutMasterIdLst>
    <p:handoutMasterId r:id="rId9"/>
  </p:handoutMasterIdLst>
  <p:sldIdLst>
    <p:sldId id="262" r:id="rId2"/>
    <p:sldId id="265" r:id="rId3"/>
    <p:sldId id="264" r:id="rId4"/>
    <p:sldId id="266" r:id="rId5"/>
    <p:sldId id="267" r:id="rId6"/>
    <p:sldId id="268" r:id="rId7"/>
  </p:sldIdLst>
  <p:sldSz cx="9144000" cy="6858000" type="screen4x3"/>
  <p:notesSz cx="6669088" cy="9928225"/>
  <p:custDataLst>
    <p:tags r:id="rId10"/>
  </p:custDataLst>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FF"/>
    <a:srgbClr val="E329DA"/>
    <a:srgbClr val="0000CC"/>
    <a:srgbClr val="009900"/>
    <a:srgbClr val="04316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21" autoAdjust="0"/>
    <p:restoredTop sz="84902" autoAdjust="0"/>
  </p:normalViewPr>
  <p:slideViewPr>
    <p:cSldViewPr>
      <p:cViewPr varScale="1">
        <p:scale>
          <a:sx n="56" d="100"/>
          <a:sy n="56" d="100"/>
        </p:scale>
        <p:origin x="1584" y="60"/>
      </p:cViewPr>
      <p:guideLst>
        <p:guide orient="horz" pos="2160"/>
        <p:guide pos="2880"/>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66" d="100"/>
        <a:sy n="66" d="100"/>
      </p:scale>
      <p:origin x="0" y="0"/>
    </p:cViewPr>
  </p:sorter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tags" Target="tags/tag1.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2889938" cy="496411"/>
          </a:xfrm>
          <a:prstGeom prst="rect">
            <a:avLst/>
          </a:prstGeom>
        </p:spPr>
        <p:txBody>
          <a:bodyPr vert="horz" lIns="91440" tIns="45720" rIns="91440" bIns="45720" rtlCol="0"/>
          <a:lstStyle>
            <a:lvl1pPr algn="l">
              <a:defRPr sz="1200"/>
            </a:lvl1pPr>
          </a:lstStyle>
          <a:p>
            <a:endParaRPr lang="en-NZ" dirty="0"/>
          </a:p>
        </p:txBody>
      </p:sp>
      <p:sp>
        <p:nvSpPr>
          <p:cNvPr id="3" name="Date Placeholder 2"/>
          <p:cNvSpPr>
            <a:spLocks noGrp="1"/>
          </p:cNvSpPr>
          <p:nvPr>
            <p:ph type="dt" sz="quarter" idx="1"/>
          </p:nvPr>
        </p:nvSpPr>
        <p:spPr>
          <a:xfrm>
            <a:off x="3777607" y="2"/>
            <a:ext cx="2889938" cy="496411"/>
          </a:xfrm>
          <a:prstGeom prst="rect">
            <a:avLst/>
          </a:prstGeom>
        </p:spPr>
        <p:txBody>
          <a:bodyPr vert="horz" lIns="91440" tIns="45720" rIns="91440" bIns="45720" rtlCol="0"/>
          <a:lstStyle>
            <a:lvl1pPr algn="r">
              <a:defRPr sz="1200"/>
            </a:lvl1pPr>
          </a:lstStyle>
          <a:p>
            <a:fld id="{52DAE8F0-7889-474C-A2D1-4DA733D4B8E3}" type="datetimeFigureOut">
              <a:rPr lang="en-NZ" smtClean="0"/>
              <a:t>7/03/2022</a:t>
            </a:fld>
            <a:endParaRPr lang="en-NZ" dirty="0"/>
          </a:p>
        </p:txBody>
      </p:sp>
      <p:sp>
        <p:nvSpPr>
          <p:cNvPr id="4" name="Footer Placeholder 3"/>
          <p:cNvSpPr>
            <a:spLocks noGrp="1"/>
          </p:cNvSpPr>
          <p:nvPr>
            <p:ph type="ftr" sz="quarter" idx="2"/>
          </p:nvPr>
        </p:nvSpPr>
        <p:spPr>
          <a:xfrm>
            <a:off x="0" y="9430093"/>
            <a:ext cx="2889938" cy="496411"/>
          </a:xfrm>
          <a:prstGeom prst="rect">
            <a:avLst/>
          </a:prstGeom>
        </p:spPr>
        <p:txBody>
          <a:bodyPr vert="horz" lIns="91440" tIns="45720" rIns="91440" bIns="45720" rtlCol="0" anchor="b"/>
          <a:lstStyle>
            <a:lvl1pPr algn="l">
              <a:defRPr sz="1200"/>
            </a:lvl1pPr>
          </a:lstStyle>
          <a:p>
            <a:endParaRPr lang="en-NZ" dirty="0"/>
          </a:p>
        </p:txBody>
      </p:sp>
      <p:sp>
        <p:nvSpPr>
          <p:cNvPr id="5" name="Slide Number Placeholder 4"/>
          <p:cNvSpPr>
            <a:spLocks noGrp="1"/>
          </p:cNvSpPr>
          <p:nvPr>
            <p:ph type="sldNum" sz="quarter" idx="3"/>
          </p:nvPr>
        </p:nvSpPr>
        <p:spPr>
          <a:xfrm>
            <a:off x="3777607" y="9430093"/>
            <a:ext cx="2889938" cy="496411"/>
          </a:xfrm>
          <a:prstGeom prst="rect">
            <a:avLst/>
          </a:prstGeom>
        </p:spPr>
        <p:txBody>
          <a:bodyPr vert="horz" lIns="91440" tIns="45720" rIns="91440" bIns="45720" rtlCol="0" anchor="b"/>
          <a:lstStyle>
            <a:lvl1pPr algn="r">
              <a:defRPr sz="1200"/>
            </a:lvl1pPr>
          </a:lstStyle>
          <a:p>
            <a:fld id="{A7CB7B54-1F18-4D15-86D3-16C1549233C4}" type="slidenum">
              <a:rPr lang="en-NZ" smtClean="0"/>
              <a:t>‹#›</a:t>
            </a:fld>
            <a:endParaRPr lang="en-NZ" dirty="0"/>
          </a:p>
        </p:txBody>
      </p:sp>
    </p:spTree>
    <p:extLst>
      <p:ext uri="{BB962C8B-B14F-4D97-AF65-F5344CB8AC3E}">
        <p14:creationId xmlns:p14="http://schemas.microsoft.com/office/powerpoint/2010/main" val="17790051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2889938" cy="496411"/>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GB" dirty="0"/>
          </a:p>
        </p:txBody>
      </p:sp>
      <p:sp>
        <p:nvSpPr>
          <p:cNvPr id="3" name="Date Placeholder 2"/>
          <p:cNvSpPr>
            <a:spLocks noGrp="1"/>
          </p:cNvSpPr>
          <p:nvPr>
            <p:ph type="dt" idx="1"/>
          </p:nvPr>
        </p:nvSpPr>
        <p:spPr>
          <a:xfrm>
            <a:off x="3777607" y="2"/>
            <a:ext cx="2889938" cy="496411"/>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cs typeface="+mn-cs"/>
              </a:defRPr>
            </a:lvl1pPr>
          </a:lstStyle>
          <a:p>
            <a:pPr>
              <a:defRPr/>
            </a:pPr>
            <a:fld id="{7CF95401-C8FE-804B-83E2-5318579333E7}" type="datetimeFigureOut">
              <a:rPr lang="en-GB"/>
              <a:pPr>
                <a:defRPr/>
              </a:pPr>
              <a:t>07/03/2022</a:t>
            </a:fld>
            <a:endParaRPr lang="en-GB" dirty="0"/>
          </a:p>
        </p:txBody>
      </p:sp>
      <p:sp>
        <p:nvSpPr>
          <p:cNvPr id="4" name="Slide Image Placeholder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666909" y="4715907"/>
            <a:ext cx="5335270" cy="4467701"/>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p:cNvSpPr>
            <a:spLocks noGrp="1"/>
          </p:cNvSpPr>
          <p:nvPr>
            <p:ph type="ftr" sz="quarter" idx="4"/>
          </p:nvPr>
        </p:nvSpPr>
        <p:spPr>
          <a:xfrm>
            <a:off x="0" y="9430093"/>
            <a:ext cx="2889938" cy="496411"/>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GB" dirty="0"/>
          </a:p>
        </p:txBody>
      </p:sp>
      <p:sp>
        <p:nvSpPr>
          <p:cNvPr id="7" name="Slide Number Placeholder 6"/>
          <p:cNvSpPr>
            <a:spLocks noGrp="1"/>
          </p:cNvSpPr>
          <p:nvPr>
            <p:ph type="sldNum" sz="quarter" idx="5"/>
          </p:nvPr>
        </p:nvSpPr>
        <p:spPr>
          <a:xfrm>
            <a:off x="3777607" y="9430093"/>
            <a:ext cx="2889938" cy="496411"/>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cs typeface="+mn-cs"/>
              </a:defRPr>
            </a:lvl1pPr>
          </a:lstStyle>
          <a:p>
            <a:pPr>
              <a:defRPr/>
            </a:pPr>
            <a:fld id="{502AEA54-8D33-0647-AC74-F38758DA81CD}" type="slidenum">
              <a:rPr lang="en-GB"/>
              <a:pPr>
                <a:defRPr/>
              </a:pPr>
              <a:t>‹#›</a:t>
            </a:fld>
            <a:endParaRPr lang="en-GB" dirty="0"/>
          </a:p>
        </p:txBody>
      </p:sp>
    </p:spTree>
    <p:extLst>
      <p:ext uri="{BB962C8B-B14F-4D97-AF65-F5344CB8AC3E}">
        <p14:creationId xmlns:p14="http://schemas.microsoft.com/office/powerpoint/2010/main" val="342241811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itchFamily="34" charset="0"/>
              <a:buChar char="•"/>
            </a:pPr>
            <a:r>
              <a:rPr lang="mi-NZ" sz="2000" dirty="0"/>
              <a:t>Mihi</a:t>
            </a:r>
          </a:p>
          <a:p>
            <a:pPr marL="285750" indent="-285750">
              <a:buFont typeface="Arial" pitchFamily="34" charset="0"/>
              <a:buChar char="•"/>
            </a:pPr>
            <a:r>
              <a:rPr lang="mi-NZ" sz="2000" dirty="0"/>
              <a:t>Acknowledge MC</a:t>
            </a:r>
          </a:p>
          <a:p>
            <a:pPr marL="285750" indent="-285750">
              <a:buFont typeface="Arial" pitchFamily="34" charset="0"/>
              <a:buChar char="•"/>
            </a:pPr>
            <a:r>
              <a:rPr lang="mi-NZ" sz="2000" dirty="0"/>
              <a:t>Importance</a:t>
            </a:r>
            <a:r>
              <a:rPr lang="mi-NZ" sz="2000" baseline="0" dirty="0"/>
              <a:t> of planning and preparing for tertiary studies</a:t>
            </a:r>
            <a:endParaRPr lang="en-NZ" sz="2000" dirty="0"/>
          </a:p>
        </p:txBody>
      </p:sp>
      <p:sp>
        <p:nvSpPr>
          <p:cNvPr id="4" name="Slide Number Placeholder 3"/>
          <p:cNvSpPr>
            <a:spLocks noGrp="1"/>
          </p:cNvSpPr>
          <p:nvPr>
            <p:ph type="sldNum" sz="quarter" idx="10"/>
          </p:nvPr>
        </p:nvSpPr>
        <p:spPr/>
        <p:txBody>
          <a:bodyPr/>
          <a:lstStyle/>
          <a:p>
            <a:pPr>
              <a:defRPr/>
            </a:pPr>
            <a:fld id="{502AEA54-8D33-0647-AC74-F38758DA81CD}" type="slidenum">
              <a:rPr lang="en-GB" smtClean="0"/>
              <a:pPr>
                <a:defRPr/>
              </a:pPr>
              <a:t>1</a:t>
            </a:fld>
            <a:endParaRPr lang="en-GB" dirty="0"/>
          </a:p>
        </p:txBody>
      </p:sp>
    </p:spTree>
    <p:extLst>
      <p:ext uri="{BB962C8B-B14F-4D97-AF65-F5344CB8AC3E}">
        <p14:creationId xmlns:p14="http://schemas.microsoft.com/office/powerpoint/2010/main" val="31376310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marL="342900" indent="-342900">
              <a:buFont typeface="Arial" pitchFamily="34" charset="0"/>
              <a:buChar char="•"/>
            </a:pPr>
            <a:r>
              <a:rPr lang="en-GB" sz="2000" baseline="0" dirty="0"/>
              <a:t>Few Maori in heath sector, clinical positions and tertiary qualification</a:t>
            </a:r>
          </a:p>
          <a:p>
            <a:pPr marL="342900" indent="-342900">
              <a:buFont typeface="Arial" pitchFamily="34" charset="0"/>
              <a:buChar char="•"/>
            </a:pPr>
            <a:r>
              <a:rPr lang="en-GB" sz="2000" baseline="0" dirty="0"/>
              <a:t>Established TRP Maori mental health workforce</a:t>
            </a:r>
          </a:p>
          <a:p>
            <a:pPr marL="342900" indent="-342900">
              <a:buFont typeface="Arial" pitchFamily="34" charset="0"/>
              <a:buChar char="•"/>
            </a:pPr>
            <a:r>
              <a:rPr lang="en-GB" sz="2000" baseline="0" dirty="0"/>
              <a:t>Partnership Massey and MOH – support Maori to commence or complete health related qualification</a:t>
            </a:r>
          </a:p>
          <a:p>
            <a:pPr marL="342900" indent="-342900">
              <a:buFont typeface="Arial" pitchFamily="34" charset="0"/>
              <a:buChar char="•"/>
            </a:pPr>
            <a:r>
              <a:rPr lang="en-GB" sz="2000" baseline="0" dirty="0"/>
              <a:t>Provides financial, learning and pastoral support </a:t>
            </a:r>
          </a:p>
          <a:p>
            <a:pPr marL="342900" indent="-342900">
              <a:buFont typeface="Arial" pitchFamily="34" charset="0"/>
              <a:buChar char="•"/>
            </a:pPr>
            <a:r>
              <a:rPr lang="en-GB" sz="2000" baseline="0" dirty="0"/>
              <a:t>Finance $1000 to $10,000 per year fees, course related cost, travel &amp; research cost</a:t>
            </a:r>
          </a:p>
          <a:p>
            <a:pPr marL="342900" indent="-342900">
              <a:buFont typeface="Arial" pitchFamily="34" charset="0"/>
              <a:buChar char="•"/>
            </a:pPr>
            <a:r>
              <a:rPr lang="en-GB" sz="2000" baseline="0" dirty="0"/>
              <a:t>Mix of qualifications (</a:t>
            </a:r>
            <a:r>
              <a:rPr lang="en-GB" sz="2000" baseline="0" dirty="0" err="1"/>
              <a:t>psyc</a:t>
            </a:r>
            <a:r>
              <a:rPr lang="en-GB" sz="2000" baseline="0" dirty="0"/>
              <a:t>, </a:t>
            </a:r>
            <a:r>
              <a:rPr lang="en-GB" sz="2000" baseline="0" dirty="0" err="1"/>
              <a:t>reha</a:t>
            </a:r>
            <a:r>
              <a:rPr lang="en-GB" sz="2000" baseline="0" dirty="0"/>
              <a:t>, nursing, </a:t>
            </a:r>
            <a:r>
              <a:rPr lang="en-GB" sz="2000" baseline="0" dirty="0" err="1"/>
              <a:t>maori</a:t>
            </a:r>
            <a:r>
              <a:rPr lang="en-GB" sz="2000" baseline="0" dirty="0"/>
              <a:t> health, social work, </a:t>
            </a:r>
            <a:r>
              <a:rPr lang="en-GB" sz="2000" baseline="0" dirty="0" err="1"/>
              <a:t>maori</a:t>
            </a:r>
            <a:r>
              <a:rPr lang="en-GB" sz="2000" baseline="0" dirty="0"/>
              <a:t>)</a:t>
            </a:r>
          </a:p>
          <a:p>
            <a:pPr marL="342900" indent="-342900">
              <a:buFont typeface="Arial" pitchFamily="34" charset="0"/>
              <a:buChar char="•"/>
            </a:pPr>
            <a:r>
              <a:rPr lang="en-GB" sz="2000" baseline="0" dirty="0"/>
              <a:t>120 students per year</a:t>
            </a:r>
          </a:p>
          <a:p>
            <a:pPr marL="342900" indent="-342900">
              <a:buFont typeface="Arial" pitchFamily="34" charset="0"/>
              <a:buChar char="•"/>
            </a:pPr>
            <a:r>
              <a:rPr lang="en-GB" sz="2000" baseline="0" dirty="0"/>
              <a:t>70% part-time, distance, remainder full time</a:t>
            </a:r>
          </a:p>
          <a:p>
            <a:pPr marL="342900" indent="-342900">
              <a:buFont typeface="Arial" pitchFamily="34" charset="0"/>
              <a:buChar char="•"/>
            </a:pPr>
            <a:r>
              <a:rPr lang="en-GB" sz="2000" baseline="0" dirty="0"/>
              <a:t>At least 70% mature students </a:t>
            </a:r>
          </a:p>
          <a:p>
            <a:pPr marL="342900" indent="-342900">
              <a:buFont typeface="Arial" pitchFamily="34" charset="0"/>
              <a:buChar char="•"/>
            </a:pPr>
            <a:r>
              <a:rPr lang="en-GB" sz="2000" baseline="0" dirty="0"/>
              <a:t>280 graduates 12 doctorates, 110 masters, 90 degrees, remainder cert/dip under and post</a:t>
            </a:r>
          </a:p>
          <a:p>
            <a:pPr marL="342900" indent="-342900">
              <a:buFont typeface="Arial" pitchFamily="34" charset="0"/>
              <a:buChar char="•"/>
            </a:pPr>
            <a:r>
              <a:rPr lang="en-GB" sz="2000" baseline="0" dirty="0"/>
              <a:t>Partnerships </a:t>
            </a:r>
            <a:r>
              <a:rPr lang="en-GB" sz="2000" baseline="0" dirty="0" err="1"/>
              <a:t>dhb</a:t>
            </a:r>
            <a:r>
              <a:rPr lang="en-GB" sz="2000" baseline="0" dirty="0"/>
              <a:t>, pho, </a:t>
            </a:r>
            <a:r>
              <a:rPr lang="en-GB" sz="2000" baseline="0" dirty="0" err="1"/>
              <a:t>iwi</a:t>
            </a:r>
            <a:r>
              <a:rPr lang="en-GB" sz="2000" baseline="0" dirty="0"/>
              <a:t> health social services</a:t>
            </a:r>
          </a:p>
          <a:p>
            <a:pPr marL="342900" indent="-342900">
              <a:buFont typeface="Arial" pitchFamily="34" charset="0"/>
              <a:buChar char="•"/>
            </a:pPr>
            <a:r>
              <a:rPr lang="en-GB" sz="2000" baseline="0" dirty="0"/>
              <a:t>Governance </a:t>
            </a:r>
            <a:r>
              <a:rPr lang="en-GB" sz="2000" baseline="0" dirty="0" err="1"/>
              <a:t>moh</a:t>
            </a:r>
            <a:r>
              <a:rPr lang="en-GB" sz="2000" baseline="0" dirty="0"/>
              <a:t>, </a:t>
            </a:r>
            <a:r>
              <a:rPr lang="en-GB" sz="2000" baseline="0" dirty="0" err="1"/>
              <a:t>massey</a:t>
            </a:r>
            <a:r>
              <a:rPr lang="en-GB" sz="2000" baseline="0" dirty="0"/>
              <a:t>, partnership reps</a:t>
            </a:r>
          </a:p>
          <a:p>
            <a:pPr marL="342900" indent="-342900">
              <a:buFont typeface="Arial" pitchFamily="34" charset="0"/>
              <a:buChar char="•"/>
            </a:pPr>
            <a:r>
              <a:rPr lang="en-GB" sz="2000" baseline="0" dirty="0"/>
              <a:t>Staff co-ordinator, 2 f/time tutors, 1 administrator, 4 p/time phone team tutors</a:t>
            </a:r>
          </a:p>
        </p:txBody>
      </p:sp>
      <p:sp>
        <p:nvSpPr>
          <p:cNvPr id="4" name="Slide Number Placeholder 3"/>
          <p:cNvSpPr>
            <a:spLocks noGrp="1"/>
          </p:cNvSpPr>
          <p:nvPr>
            <p:ph type="sldNum" sz="quarter" idx="10"/>
          </p:nvPr>
        </p:nvSpPr>
        <p:spPr/>
        <p:txBody>
          <a:bodyPr/>
          <a:lstStyle/>
          <a:p>
            <a:pPr>
              <a:defRPr/>
            </a:pPr>
            <a:fld id="{502AEA54-8D33-0647-AC74-F38758DA81CD}" type="slidenum">
              <a:rPr lang="en-GB" smtClean="0"/>
              <a:pPr>
                <a:defRPr/>
              </a:pPr>
              <a:t>2</a:t>
            </a:fld>
            <a:endParaRPr lang="en-GB" dirty="0"/>
          </a:p>
        </p:txBody>
      </p:sp>
    </p:spTree>
    <p:extLst>
      <p:ext uri="{BB962C8B-B14F-4D97-AF65-F5344CB8AC3E}">
        <p14:creationId xmlns:p14="http://schemas.microsoft.com/office/powerpoint/2010/main" val="28031581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2400" dirty="0"/>
              <a:t>I wanted to see what made this programme a success</a:t>
            </a:r>
            <a:r>
              <a:rPr lang="en-GB" sz="2400" baseline="0" dirty="0"/>
              <a:t>  So I examined the Te Rau </a:t>
            </a:r>
            <a:r>
              <a:rPr lang="en-GB" sz="2400" baseline="0" dirty="0" err="1"/>
              <a:t>Puawai</a:t>
            </a:r>
            <a:r>
              <a:rPr lang="en-GB" sz="2400" baseline="0" dirty="0"/>
              <a:t> programme from  1999 to 2009</a:t>
            </a:r>
          </a:p>
          <a:p>
            <a:r>
              <a:rPr lang="en-GB" sz="2400" baseline="0" dirty="0"/>
              <a:t>done a qualitative study ……………….</a:t>
            </a:r>
          </a:p>
          <a:p>
            <a:r>
              <a:rPr lang="en-GB" sz="2400" baseline="0" dirty="0"/>
              <a:t>Preparation and planning under multiple supports, interlinked with </a:t>
            </a:r>
            <a:r>
              <a:rPr lang="en-GB" sz="2400" baseline="0" dirty="0" err="1"/>
              <a:t>tikanga</a:t>
            </a:r>
            <a:r>
              <a:rPr lang="en-GB" sz="2400" baseline="0" dirty="0"/>
              <a:t> and ensuring success</a:t>
            </a:r>
            <a:endParaRPr lang="en-GB" sz="2400" dirty="0"/>
          </a:p>
        </p:txBody>
      </p:sp>
      <p:sp>
        <p:nvSpPr>
          <p:cNvPr id="4" name="Slide Number Placeholder 3"/>
          <p:cNvSpPr>
            <a:spLocks noGrp="1"/>
          </p:cNvSpPr>
          <p:nvPr>
            <p:ph type="sldNum" sz="quarter" idx="10"/>
          </p:nvPr>
        </p:nvSpPr>
        <p:spPr/>
        <p:txBody>
          <a:bodyPr/>
          <a:lstStyle/>
          <a:p>
            <a:pPr>
              <a:defRPr/>
            </a:pPr>
            <a:fld id="{502AEA54-8D33-0647-AC74-F38758DA81CD}" type="slidenum">
              <a:rPr lang="en-GB" smtClean="0"/>
              <a:pPr>
                <a:defRPr/>
              </a:pPr>
              <a:t>3</a:t>
            </a:fld>
            <a:endParaRPr lang="en-GB" dirty="0"/>
          </a:p>
        </p:txBody>
      </p:sp>
    </p:spTree>
    <p:extLst>
      <p:ext uri="{BB962C8B-B14F-4D97-AF65-F5344CB8AC3E}">
        <p14:creationId xmlns:p14="http://schemas.microsoft.com/office/powerpoint/2010/main" val="28677243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a:t>
            </a:r>
            <a:r>
              <a:rPr lang="en-GB" baseline="0" dirty="0"/>
              <a:t> am sure that some of these questions are familiar to us all and its not limited to these queries.</a:t>
            </a:r>
          </a:p>
          <a:p>
            <a:endParaRPr lang="en-GB" baseline="0" dirty="0"/>
          </a:p>
          <a:p>
            <a:r>
              <a:rPr lang="en-GB" baseline="0" dirty="0"/>
              <a:t>GO THROUGH SO OF THESE</a:t>
            </a:r>
          </a:p>
          <a:p>
            <a:endParaRPr lang="en-GB" baseline="0" dirty="0"/>
          </a:p>
          <a:p>
            <a:r>
              <a:rPr lang="en-GB" baseline="0" dirty="0"/>
              <a:t>I would like to share a story to illustrate how this programme addressed these questions fulltime study. – </a:t>
            </a:r>
            <a:r>
              <a:rPr lang="en-GB" baseline="0" dirty="0" err="1"/>
              <a:t>Taumata</a:t>
            </a:r>
            <a:r>
              <a:rPr lang="en-GB" baseline="0" dirty="0"/>
              <a:t>.</a:t>
            </a:r>
          </a:p>
          <a:p>
            <a:r>
              <a:rPr lang="en-GB" baseline="0" dirty="0"/>
              <a:t>Highlight key findings</a:t>
            </a:r>
          </a:p>
          <a:p>
            <a:r>
              <a:rPr lang="en-GB" baseline="0" dirty="0"/>
              <a:t>Part-time study importance of employer, </a:t>
            </a:r>
            <a:r>
              <a:rPr lang="en-GB" baseline="0" dirty="0" err="1"/>
              <a:t>whanau</a:t>
            </a:r>
            <a:r>
              <a:rPr lang="en-GB" baseline="0" dirty="0"/>
              <a:t> realties, shift work</a:t>
            </a:r>
          </a:p>
          <a:p>
            <a:r>
              <a:rPr lang="en-GB" baseline="0" dirty="0"/>
              <a:t>Importance of planning returning job or return job availability</a:t>
            </a:r>
          </a:p>
          <a:p>
            <a:r>
              <a:rPr lang="en-GB" baseline="0" dirty="0"/>
              <a:t>Qualification relevant to regions need </a:t>
            </a:r>
            <a:r>
              <a:rPr lang="en-GB" baseline="0" dirty="0" err="1"/>
              <a:t>i.e</a:t>
            </a:r>
            <a:r>
              <a:rPr lang="en-GB" baseline="0" dirty="0"/>
              <a:t> research link to health priorities</a:t>
            </a:r>
          </a:p>
          <a:p>
            <a:endParaRPr lang="en-GB" baseline="0" dirty="0"/>
          </a:p>
          <a:p>
            <a:r>
              <a:rPr lang="en-GB" baseline="0" dirty="0"/>
              <a:t>What was very prominent in the findings was tikanga Māori and the principles of whanaungatanga and manaakitanga and how much value put on these principles by the staff of TRP.  In turn staff have to be competent in tikanga, University processes, and aware of external supports outside of University such as student loans</a:t>
            </a:r>
            <a:endParaRPr lang="en-GB" dirty="0"/>
          </a:p>
        </p:txBody>
      </p:sp>
      <p:sp>
        <p:nvSpPr>
          <p:cNvPr id="4" name="Slide Number Placeholder 3"/>
          <p:cNvSpPr>
            <a:spLocks noGrp="1"/>
          </p:cNvSpPr>
          <p:nvPr>
            <p:ph type="sldNum" sz="quarter" idx="10"/>
          </p:nvPr>
        </p:nvSpPr>
        <p:spPr/>
        <p:txBody>
          <a:bodyPr/>
          <a:lstStyle/>
          <a:p>
            <a:pPr>
              <a:defRPr/>
            </a:pPr>
            <a:fld id="{502AEA54-8D33-0647-AC74-F38758DA81CD}" type="slidenum">
              <a:rPr lang="en-GB" smtClean="0"/>
              <a:pPr>
                <a:defRPr/>
              </a:pPr>
              <a:t>4</a:t>
            </a:fld>
            <a:endParaRPr lang="en-GB" dirty="0"/>
          </a:p>
        </p:txBody>
      </p:sp>
    </p:spTree>
    <p:extLst>
      <p:ext uri="{BB962C8B-B14F-4D97-AF65-F5344CB8AC3E}">
        <p14:creationId xmlns:p14="http://schemas.microsoft.com/office/powerpoint/2010/main" val="27338671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mi-NZ" sz="1800" dirty="0"/>
              <a:t>This framework Te Kawakawa o te ora provides a summary not only for the preparation and planning but supporting students</a:t>
            </a:r>
            <a:r>
              <a:rPr lang="mi-NZ" sz="1800" baseline="0" dirty="0"/>
              <a:t> and their whanau through their journery.</a:t>
            </a:r>
          </a:p>
          <a:p>
            <a:endParaRPr lang="mi-NZ" sz="1800" baseline="0" dirty="0"/>
          </a:p>
          <a:p>
            <a:pPr marL="285750" indent="-285750">
              <a:buFont typeface="Arial" pitchFamily="34" charset="0"/>
              <a:buChar char="•"/>
            </a:pPr>
            <a:r>
              <a:rPr lang="mi-NZ" sz="1800" baseline="0" dirty="0"/>
              <a:t>Roots represent tikanga the foundation and the key to its success</a:t>
            </a:r>
          </a:p>
          <a:p>
            <a:pPr marL="285750" indent="-285750">
              <a:buFont typeface="Arial" pitchFamily="34" charset="0"/>
              <a:buChar char="•"/>
            </a:pPr>
            <a:r>
              <a:rPr lang="mi-NZ" sz="1800" baseline="0" dirty="0"/>
              <a:t>Soil is the partnership i.e funding provider and tertiary provider who provide the nutriates, and opportunity for students to grow and florish.  </a:t>
            </a:r>
          </a:p>
          <a:p>
            <a:pPr marL="285750" indent="-285750">
              <a:buFont typeface="Arial" pitchFamily="34" charset="0"/>
              <a:buChar char="•"/>
            </a:pPr>
            <a:r>
              <a:rPr lang="mi-NZ" sz="1800" baseline="0" dirty="0"/>
              <a:t>The trunk is symbolises the support mechanism provided by TRP staff, governance, mentors, funder</a:t>
            </a:r>
          </a:p>
          <a:p>
            <a:pPr marL="285750" indent="-285750">
              <a:buFont typeface="Arial" pitchFamily="34" charset="0"/>
              <a:buChar char="•"/>
            </a:pPr>
            <a:r>
              <a:rPr lang="mi-NZ" sz="1800" baseline="0" dirty="0"/>
              <a:t>Branches are the various supports, leadership, competencies, financial resrouces crucial in student success</a:t>
            </a:r>
          </a:p>
          <a:p>
            <a:pPr marL="285750" indent="-285750">
              <a:buFont typeface="Arial" pitchFamily="34" charset="0"/>
              <a:buChar char="•"/>
            </a:pPr>
            <a:r>
              <a:rPr lang="mi-NZ" sz="1800" baseline="0" dirty="0"/>
              <a:t>Leaves represent the students and thte seeds their qualifications, </a:t>
            </a:r>
          </a:p>
          <a:p>
            <a:pPr marL="285750" indent="-285750">
              <a:buFont typeface="Arial" pitchFamily="34" charset="0"/>
              <a:buChar char="•"/>
            </a:pPr>
            <a:r>
              <a:rPr lang="mi-NZ" sz="1800" baseline="0" dirty="0"/>
              <a:t>As seeds fail new kawakawa plants are estabished representing students expansion into the health sector.</a:t>
            </a:r>
          </a:p>
          <a:p>
            <a:endParaRPr lang="mi-NZ" sz="1800" baseline="0" dirty="0"/>
          </a:p>
          <a:p>
            <a:r>
              <a:rPr lang="mi-NZ" sz="1800" baseline="0" dirty="0"/>
              <a:t>THE IMPORTANCE OF PREPARING AND PLANNING IS</a:t>
            </a:r>
          </a:p>
          <a:p>
            <a:r>
              <a:rPr lang="mi-NZ" sz="1800" baseline="0" dirty="0"/>
              <a:t>YOU ARE ENROLLED IN THE RIGHT PAPERS, AND QUALIFICATION</a:t>
            </a:r>
            <a:r>
              <a:rPr lang="en-NZ" sz="1800" baseline="0" dirty="0"/>
              <a:t> THAT LEAD TO YOUR LONG TERM CAREER GOALS.  OTHERWISE, COULD END UP DOWN THE WRONG PATH, AND HAVE WASTED A LOT OF TIME AND MONEY </a:t>
            </a:r>
            <a:endParaRPr lang="mi-NZ" sz="1800" baseline="0" dirty="0"/>
          </a:p>
        </p:txBody>
      </p:sp>
      <p:sp>
        <p:nvSpPr>
          <p:cNvPr id="4" name="Slide Number Placeholder 3"/>
          <p:cNvSpPr>
            <a:spLocks noGrp="1"/>
          </p:cNvSpPr>
          <p:nvPr>
            <p:ph type="sldNum" sz="quarter" idx="10"/>
          </p:nvPr>
        </p:nvSpPr>
        <p:spPr/>
        <p:txBody>
          <a:bodyPr/>
          <a:lstStyle/>
          <a:p>
            <a:pPr>
              <a:defRPr/>
            </a:pPr>
            <a:fld id="{502AEA54-8D33-0647-AC74-F38758DA81CD}" type="slidenum">
              <a:rPr lang="en-GB" smtClean="0"/>
              <a:pPr>
                <a:defRPr/>
              </a:pPr>
              <a:t>5</a:t>
            </a:fld>
            <a:endParaRPr lang="en-GB" dirty="0"/>
          </a:p>
        </p:txBody>
      </p:sp>
    </p:spTree>
    <p:extLst>
      <p:ext uri="{BB962C8B-B14F-4D97-AF65-F5344CB8AC3E}">
        <p14:creationId xmlns:p14="http://schemas.microsoft.com/office/powerpoint/2010/main" val="11801706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summary</a:t>
            </a:r>
          </a:p>
          <a:p>
            <a:r>
              <a:rPr lang="en-GB" dirty="0"/>
              <a:t>Go through key points after </a:t>
            </a:r>
            <a:r>
              <a:rPr lang="en-GB" dirty="0" err="1"/>
              <a:t>tikanga</a:t>
            </a:r>
            <a:r>
              <a:rPr lang="en-GB" dirty="0"/>
              <a:t> </a:t>
            </a:r>
          </a:p>
          <a:p>
            <a:r>
              <a:rPr lang="en-GB" dirty="0"/>
              <a:t>But requires</a:t>
            </a:r>
            <a:r>
              <a:rPr lang="en-GB" baseline="0" dirty="0"/>
              <a:t> </a:t>
            </a:r>
            <a:r>
              <a:rPr lang="en-GB" dirty="0"/>
              <a:t>competent governance,</a:t>
            </a:r>
            <a:r>
              <a:rPr lang="en-GB" baseline="0" dirty="0"/>
              <a:t> management </a:t>
            </a:r>
            <a:r>
              <a:rPr lang="en-GB" baseline="0"/>
              <a:t>and staff</a:t>
            </a:r>
            <a:endParaRPr lang="en-GB" baseline="0" dirty="0"/>
          </a:p>
          <a:p>
            <a:r>
              <a:rPr lang="en-GB" baseline="0" dirty="0"/>
              <a:t>No </a:t>
            </a:r>
            <a:r>
              <a:rPr lang="en-GB" baseline="0" dirty="0" err="1"/>
              <a:t>reira</a:t>
            </a:r>
            <a:endParaRPr lang="en-GB" dirty="0"/>
          </a:p>
        </p:txBody>
      </p:sp>
      <p:sp>
        <p:nvSpPr>
          <p:cNvPr id="4" name="Slide Number Placeholder 3"/>
          <p:cNvSpPr>
            <a:spLocks noGrp="1"/>
          </p:cNvSpPr>
          <p:nvPr>
            <p:ph type="sldNum" sz="quarter" idx="10"/>
          </p:nvPr>
        </p:nvSpPr>
        <p:spPr/>
        <p:txBody>
          <a:bodyPr/>
          <a:lstStyle/>
          <a:p>
            <a:pPr>
              <a:defRPr/>
            </a:pPr>
            <a:fld id="{502AEA54-8D33-0647-AC74-F38758DA81CD}" type="slidenum">
              <a:rPr lang="en-GB" smtClean="0"/>
              <a:pPr>
                <a:defRPr/>
              </a:pPr>
              <a:t>6</a:t>
            </a:fld>
            <a:endParaRPr lang="en-GB" dirty="0"/>
          </a:p>
        </p:txBody>
      </p:sp>
    </p:spTree>
    <p:extLst>
      <p:ext uri="{BB962C8B-B14F-4D97-AF65-F5344CB8AC3E}">
        <p14:creationId xmlns:p14="http://schemas.microsoft.com/office/powerpoint/2010/main" val="36775597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2" name="Title Placeholder 1"/>
          <p:cNvSpPr>
            <a:spLocks noGrp="1"/>
          </p:cNvSpPr>
          <p:nvPr>
            <p:ph type="title" hasCustomPrompt="1"/>
          </p:nvPr>
        </p:nvSpPr>
        <p:spPr>
          <a:xfrm>
            <a:off x="5562600" y="1036638"/>
            <a:ext cx="3276600" cy="792162"/>
          </a:xfrm>
          <a:prstGeom prst="rect">
            <a:avLst/>
          </a:prstGeom>
        </p:spPr>
        <p:txBody>
          <a:bodyPr vert="horz" lIns="91440" tIns="45720" rIns="91440" bIns="45720" rtlCol="0" anchor="ctr">
            <a:normAutofit/>
          </a:bodyPr>
          <a:lstStyle/>
          <a:p>
            <a:r>
              <a:rPr lang="en-US" dirty="0"/>
              <a:t>CLICK TO EDIT TITLE</a:t>
            </a:r>
          </a:p>
        </p:txBody>
      </p:sp>
    </p:spTree>
    <p:extLst>
      <p:ext uri="{BB962C8B-B14F-4D97-AF65-F5344CB8AC3E}">
        <p14:creationId xmlns:p14="http://schemas.microsoft.com/office/powerpoint/2010/main" val="302020767"/>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5562600" y="1036638"/>
            <a:ext cx="3276600" cy="792162"/>
          </a:xfrm>
          <a:prstGeom prst="rect">
            <a:avLst/>
          </a:prstGeom>
        </p:spPr>
        <p:txBody>
          <a:bodyPr vert="horz" lIns="91440" tIns="45720" rIns="91440" bIns="45720" rtlCol="0" anchor="ctr">
            <a:normAutofit/>
          </a:bodyPr>
          <a:lstStyle/>
          <a:p>
            <a:r>
              <a:rPr lang="en-US" dirty="0"/>
              <a:t>CLICK TO EDIT TITLE</a:t>
            </a:r>
          </a:p>
        </p:txBody>
      </p:sp>
    </p:spTree>
    <p:extLst>
      <p:ext uri="{BB962C8B-B14F-4D97-AF65-F5344CB8AC3E}">
        <p14:creationId xmlns:p14="http://schemas.microsoft.com/office/powerpoint/2010/main" val="245523106"/>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10" name="Title Placeholder 1"/>
          <p:cNvSpPr>
            <a:spLocks noGrp="1"/>
          </p:cNvSpPr>
          <p:nvPr>
            <p:ph type="title" hasCustomPrompt="1"/>
          </p:nvPr>
        </p:nvSpPr>
        <p:spPr>
          <a:xfrm>
            <a:off x="228600" y="762000"/>
            <a:ext cx="3505200" cy="792162"/>
          </a:xfrm>
          <a:prstGeom prst="rect">
            <a:avLst/>
          </a:prstGeom>
        </p:spPr>
        <p:txBody>
          <a:bodyPr vert="horz" lIns="91440" tIns="45720" rIns="91440" bIns="45720" rtlCol="0" anchor="ctr">
            <a:normAutofit/>
          </a:bodyPr>
          <a:lstStyle/>
          <a:p>
            <a:r>
              <a:rPr lang="en-US" dirty="0"/>
              <a:t>CLICK TO EDIT TITLE</a:t>
            </a:r>
          </a:p>
        </p:txBody>
      </p:sp>
    </p:spTree>
    <p:extLst>
      <p:ext uri="{BB962C8B-B14F-4D97-AF65-F5344CB8AC3E}">
        <p14:creationId xmlns:p14="http://schemas.microsoft.com/office/powerpoint/2010/main" val="1991490050"/>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pic>
        <p:nvPicPr>
          <p:cNvPr id="4" name="Picture 3" descr="New-NZ)Rev).png"/>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0" y="6272213"/>
            <a:ext cx="11176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4295837"/>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6">
            <a:lum/>
          </a:blip>
          <a:srcRect/>
          <a:stretch>
            <a:fillRect t="-49000" b="-49000"/>
          </a:stretch>
        </a:blipFill>
        <a:effectLst/>
      </p:bgPr>
    </p:bg>
    <p:spTree>
      <p:nvGrpSpPr>
        <p:cNvPr id="1" name=""/>
        <p:cNvGrpSpPr/>
        <p:nvPr/>
      </p:nvGrpSpPr>
      <p:grpSpPr>
        <a:xfrm>
          <a:off x="0" y="0"/>
          <a:ext cx="0" cy="0"/>
          <a:chOff x="0" y="0"/>
          <a:chExt cx="0" cy="0"/>
        </a:xfrm>
      </p:grpSpPr>
      <p:pic>
        <p:nvPicPr>
          <p:cNvPr id="19" name="Picture 7" descr="Slash.png"/>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219200" y="442119"/>
            <a:ext cx="5334000" cy="1096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2" descr="CMYK_WB_RIGHT.png"/>
          <p:cNvPicPr>
            <a:picLocks noChangeAspect="1"/>
          </p:cNvPicPr>
          <p:nvPr/>
        </p:nvPicPr>
        <p:blipFill>
          <a:blip r:embed="rId8">
            <a:extLst>
              <a:ext uri="{28A0092B-C50C-407E-A947-70E740481C1C}">
                <a14:useLocalDpi xmlns:a14="http://schemas.microsoft.com/office/drawing/2010/main"/>
              </a:ext>
            </a:extLst>
          </a:blip>
          <a:srcRect/>
          <a:stretch>
            <a:fillRect/>
          </a:stretch>
        </p:blipFill>
        <p:spPr bwMode="auto">
          <a:xfrm>
            <a:off x="7162800" y="-15875"/>
            <a:ext cx="2024062"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4" descr="New-NZ)Rev).png"/>
          <p:cNvPicPr>
            <a:picLocks noChangeAspect="1"/>
          </p:cNvPicPr>
          <p:nvPr/>
        </p:nvPicPr>
        <p:blipFill>
          <a:blip r:embed="rId9" cstate="screen">
            <a:extLst>
              <a:ext uri="{28A0092B-C50C-407E-A947-70E740481C1C}">
                <a14:useLocalDpi xmlns:a14="http://schemas.microsoft.com/office/drawing/2010/main"/>
              </a:ext>
            </a:extLst>
          </a:blip>
          <a:srcRect/>
          <a:stretch>
            <a:fillRect/>
          </a:stretch>
        </p:blipFill>
        <p:spPr bwMode="auto">
          <a:xfrm>
            <a:off x="8001000" y="6119813"/>
            <a:ext cx="9652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Placeholder 1"/>
          <p:cNvSpPr>
            <a:spLocks noGrp="1"/>
          </p:cNvSpPr>
          <p:nvPr>
            <p:ph type="title"/>
          </p:nvPr>
        </p:nvSpPr>
        <p:spPr>
          <a:xfrm>
            <a:off x="1600200" y="274638"/>
            <a:ext cx="7086600" cy="1143000"/>
          </a:xfrm>
          <a:prstGeom prst="rect">
            <a:avLst/>
          </a:prstGeom>
        </p:spPr>
        <p:txBody>
          <a:bodyPr vert="horz" lIns="91440" tIns="45720" rIns="91440" bIns="45720" rtlCol="0" anchor="ctr">
            <a:normAutofit/>
          </a:bodyPr>
          <a:lstStyle/>
          <a:p>
            <a:r>
              <a:rPr lang="en-US"/>
              <a:t>Click to edit Master title style</a:t>
            </a:r>
            <a:endParaRPr lang="en-GB"/>
          </a:p>
        </p:txBody>
      </p:sp>
    </p:spTree>
    <p:extLst>
      <p:ext uri="{BB962C8B-B14F-4D97-AF65-F5344CB8AC3E}">
        <p14:creationId xmlns:p14="http://schemas.microsoft.com/office/powerpoint/2010/main" val="441144890"/>
      </p:ext>
    </p:extLst>
  </p:cSld>
  <p:clrMap bg1="lt1" tx1="dk1" bg2="lt2" tx2="dk2" accent1="accent1" accent2="accent2" accent3="accent3" accent4="accent4" accent5="accent5" accent6="accent6" hlink="hlink" folHlink="folHlink"/>
  <p:sldLayoutIdLst>
    <p:sldLayoutId id="2147483936" r:id="rId1"/>
    <p:sldLayoutId id="2147483937" r:id="rId2"/>
    <p:sldLayoutId id="2147483938" r:id="rId3"/>
    <p:sldLayoutId id="2147483939" r:id="rId4"/>
  </p:sldLayoutIdLst>
  <p:transition/>
  <p:txStyles>
    <p:titleStyle>
      <a:lvl1pPr algn="l" rtl="0" eaLnBrk="0" fontAlgn="base" hangingPunct="0">
        <a:spcBef>
          <a:spcPct val="0"/>
        </a:spcBef>
        <a:spcAft>
          <a:spcPct val="0"/>
        </a:spcAft>
        <a:defRPr sz="2000" kern="1200">
          <a:solidFill>
            <a:schemeClr val="bg1"/>
          </a:solidFill>
          <a:latin typeface="Arial" pitchFamily="34" charset="0"/>
          <a:ea typeface="ＭＳ Ｐゴシック" charset="0"/>
          <a:cs typeface="Arial" pitchFamily="34" charset="0"/>
        </a:defRPr>
      </a:lvl1pPr>
      <a:lvl2pPr algn="l" rtl="0" eaLnBrk="0" fontAlgn="base" hangingPunct="0">
        <a:spcBef>
          <a:spcPct val="0"/>
        </a:spcBef>
        <a:spcAft>
          <a:spcPct val="0"/>
        </a:spcAft>
        <a:defRPr sz="2000">
          <a:solidFill>
            <a:schemeClr val="bg1"/>
          </a:solidFill>
          <a:latin typeface="Arial" charset="0"/>
          <a:ea typeface="ＭＳ Ｐゴシック" charset="0"/>
          <a:cs typeface="Arial" charset="0"/>
        </a:defRPr>
      </a:lvl2pPr>
      <a:lvl3pPr algn="l" rtl="0" eaLnBrk="0" fontAlgn="base" hangingPunct="0">
        <a:spcBef>
          <a:spcPct val="0"/>
        </a:spcBef>
        <a:spcAft>
          <a:spcPct val="0"/>
        </a:spcAft>
        <a:defRPr sz="2000">
          <a:solidFill>
            <a:schemeClr val="bg1"/>
          </a:solidFill>
          <a:latin typeface="Arial" charset="0"/>
          <a:ea typeface="ＭＳ Ｐゴシック" charset="0"/>
          <a:cs typeface="Arial" charset="0"/>
        </a:defRPr>
      </a:lvl3pPr>
      <a:lvl4pPr algn="l" rtl="0" eaLnBrk="0" fontAlgn="base" hangingPunct="0">
        <a:spcBef>
          <a:spcPct val="0"/>
        </a:spcBef>
        <a:spcAft>
          <a:spcPct val="0"/>
        </a:spcAft>
        <a:defRPr sz="2000">
          <a:solidFill>
            <a:schemeClr val="bg1"/>
          </a:solidFill>
          <a:latin typeface="Arial" charset="0"/>
          <a:ea typeface="ＭＳ Ｐゴシック" charset="0"/>
          <a:cs typeface="Arial" charset="0"/>
        </a:defRPr>
      </a:lvl4pPr>
      <a:lvl5pPr algn="l" rtl="0" eaLnBrk="0" fontAlgn="base" hangingPunct="0">
        <a:spcBef>
          <a:spcPct val="0"/>
        </a:spcBef>
        <a:spcAft>
          <a:spcPct val="0"/>
        </a:spcAft>
        <a:defRPr sz="2000">
          <a:solidFill>
            <a:schemeClr val="bg1"/>
          </a:solidFill>
          <a:latin typeface="Arial" charset="0"/>
          <a:ea typeface="ＭＳ Ｐゴシック" charset="0"/>
          <a:cs typeface="Arial" charset="0"/>
        </a:defRPr>
      </a:lvl5pPr>
      <a:lvl6pPr marL="457200" algn="ctr" rtl="0" fontAlgn="base">
        <a:spcBef>
          <a:spcPct val="0"/>
        </a:spcBef>
        <a:spcAft>
          <a:spcPct val="0"/>
        </a:spcAft>
        <a:defRPr sz="2000">
          <a:solidFill>
            <a:schemeClr val="bg1"/>
          </a:solidFill>
          <a:latin typeface="Arial" charset="0"/>
          <a:ea typeface="ＭＳ Ｐゴシック" charset="0"/>
          <a:cs typeface="Arial" charset="0"/>
        </a:defRPr>
      </a:lvl6pPr>
      <a:lvl7pPr marL="914400" algn="ctr" rtl="0" fontAlgn="base">
        <a:spcBef>
          <a:spcPct val="0"/>
        </a:spcBef>
        <a:spcAft>
          <a:spcPct val="0"/>
        </a:spcAft>
        <a:defRPr sz="2000">
          <a:solidFill>
            <a:schemeClr val="bg1"/>
          </a:solidFill>
          <a:latin typeface="Arial" charset="0"/>
          <a:ea typeface="ＭＳ Ｐゴシック" charset="0"/>
          <a:cs typeface="Arial" charset="0"/>
        </a:defRPr>
      </a:lvl7pPr>
      <a:lvl8pPr marL="1371600" algn="ctr" rtl="0" fontAlgn="base">
        <a:spcBef>
          <a:spcPct val="0"/>
        </a:spcBef>
        <a:spcAft>
          <a:spcPct val="0"/>
        </a:spcAft>
        <a:defRPr sz="2000">
          <a:solidFill>
            <a:schemeClr val="bg1"/>
          </a:solidFill>
          <a:latin typeface="Arial" charset="0"/>
          <a:ea typeface="ＭＳ Ｐゴシック" charset="0"/>
          <a:cs typeface="Arial" charset="0"/>
        </a:defRPr>
      </a:lvl8pPr>
      <a:lvl9pPr marL="1828800" algn="ctr" rtl="0" fontAlgn="base">
        <a:spcBef>
          <a:spcPct val="0"/>
        </a:spcBef>
        <a:spcAft>
          <a:spcPct val="0"/>
        </a:spcAft>
        <a:defRPr sz="2000">
          <a:solidFill>
            <a:schemeClr val="bg1"/>
          </a:solidFill>
          <a:latin typeface="Arial" charset="0"/>
          <a:ea typeface="ＭＳ Ｐゴシック"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microsoft.com/office/2007/relationships/hdphoto" Target="../media/hdphoto1.wdp"/><Relationship Id="rId5" Type="http://schemas.openxmlformats.org/officeDocument/2006/relationships/image" Target="../media/image7.png"/><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12.jpeg"/><Relationship Id="rId5" Type="http://schemas.openxmlformats.org/officeDocument/2006/relationships/image" Target="../media/image11.jpeg"/><Relationship Id="rId4" Type="http://schemas.microsoft.com/office/2007/relationships/hdphoto" Target="../media/hdphoto2.wdp"/></Relationships>
</file>

<file path=ppt/slides/_rels/slide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4.jpeg"/></Relationships>
</file>

<file path=ppt/slides/_rels/slide6.xml.rels><?xml version="1.0" encoding="UTF-8" standalone="yes"?>
<Relationships xmlns="http://schemas.openxmlformats.org/package/2006/relationships"><Relationship Id="rId8" Type="http://schemas.openxmlformats.org/officeDocument/2006/relationships/image" Target="../media/image20.jpeg"/><Relationship Id="rId13" Type="http://schemas.openxmlformats.org/officeDocument/2006/relationships/image" Target="../media/image25.jpeg"/><Relationship Id="rId3" Type="http://schemas.openxmlformats.org/officeDocument/2006/relationships/image" Target="../media/image15.png"/><Relationship Id="rId7" Type="http://schemas.openxmlformats.org/officeDocument/2006/relationships/image" Target="../media/image19.jpeg"/><Relationship Id="rId12" Type="http://schemas.openxmlformats.org/officeDocument/2006/relationships/image" Target="../media/image24.jpe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18.jpeg"/><Relationship Id="rId11" Type="http://schemas.openxmlformats.org/officeDocument/2006/relationships/image" Target="../media/image23.jpeg"/><Relationship Id="rId5" Type="http://schemas.openxmlformats.org/officeDocument/2006/relationships/image" Target="../media/image17.jpeg"/><Relationship Id="rId15" Type="http://schemas.openxmlformats.org/officeDocument/2006/relationships/image" Target="../media/image27.jpeg"/><Relationship Id="rId10" Type="http://schemas.openxmlformats.org/officeDocument/2006/relationships/image" Target="../media/image22.jpeg"/><Relationship Id="rId4" Type="http://schemas.openxmlformats.org/officeDocument/2006/relationships/image" Target="../media/image16.jpeg"/><Relationship Id="rId9" Type="http://schemas.openxmlformats.org/officeDocument/2006/relationships/image" Target="../media/image21.jpeg"/><Relationship Id="rId14" Type="http://schemas.openxmlformats.org/officeDocument/2006/relationships/image" Target="../media/image2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0" y="4648200"/>
            <a:ext cx="3276600" cy="792162"/>
          </a:xfrm>
        </p:spPr>
        <p:txBody>
          <a:bodyPr>
            <a:normAutofit fontScale="90000"/>
          </a:bodyPr>
          <a:lstStyle/>
          <a:p>
            <a:pPr algn="ctr"/>
            <a:r>
              <a:rPr lang="en-US" sz="2800" dirty="0">
                <a:solidFill>
                  <a:schemeClr val="tx1"/>
                </a:solidFill>
              </a:rPr>
              <a:t>Monica Koia</a:t>
            </a:r>
            <a:br>
              <a:rPr lang="en-US" sz="2800" dirty="0">
                <a:solidFill>
                  <a:schemeClr val="tx1"/>
                </a:solidFill>
              </a:rPr>
            </a:br>
            <a:r>
              <a:rPr lang="en-US" sz="2800" dirty="0">
                <a:solidFill>
                  <a:schemeClr val="tx1"/>
                </a:solidFill>
              </a:rPr>
              <a:t>Massey University</a:t>
            </a:r>
          </a:p>
        </p:txBody>
      </p:sp>
      <p:sp>
        <p:nvSpPr>
          <p:cNvPr id="3" name="Text Placeholder 2"/>
          <p:cNvSpPr txBox="1">
            <a:spLocks/>
          </p:cNvSpPr>
          <p:nvPr/>
        </p:nvSpPr>
        <p:spPr>
          <a:xfrm>
            <a:off x="1219200" y="635000"/>
            <a:ext cx="5334000" cy="736600"/>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2400" dirty="0">
                <a:latin typeface="Arial" pitchFamily="34" charset="0"/>
                <a:cs typeface="Arial" pitchFamily="34" charset="0"/>
              </a:rPr>
              <a:t>Enhancing the Māori Health Workforce</a:t>
            </a:r>
          </a:p>
        </p:txBody>
      </p:sp>
      <p:sp>
        <p:nvSpPr>
          <p:cNvPr id="5" name="Text Placeholder 2"/>
          <p:cNvSpPr txBox="1">
            <a:spLocks/>
          </p:cNvSpPr>
          <p:nvPr/>
        </p:nvSpPr>
        <p:spPr>
          <a:xfrm>
            <a:off x="1384300" y="2743200"/>
            <a:ext cx="6400800" cy="1066800"/>
          </a:xfrm>
          <a:prstGeom prst="rect">
            <a:avLst/>
          </a:prstGeom>
        </p:spPr>
        <p:txBody>
          <a:bodyPr vert="horz"/>
          <a:lstStyle>
            <a:lvl1pPr marL="0" indent="0" algn="ctr" rtl="0" eaLnBrk="1" fontAlgn="base" hangingPunct="1">
              <a:spcBef>
                <a:spcPct val="20000"/>
              </a:spcBef>
              <a:spcAft>
                <a:spcPct val="0"/>
              </a:spcAft>
              <a:buFont typeface="Arial" charset="0"/>
              <a:buNone/>
              <a:defRPr sz="3200" kern="1200">
                <a:solidFill>
                  <a:srgbClr val="FFFFFF"/>
                </a:solidFill>
                <a:latin typeface="Arial" pitchFamily="34" charset="0"/>
                <a:ea typeface="ＭＳ Ｐゴシック" charset="0"/>
                <a:cs typeface="Arial" pitchFamily="34" charset="0"/>
              </a:defRPr>
            </a:lvl1pPr>
            <a:lvl2pPr marL="742950" indent="-285750" algn="l" rtl="0" eaLnBrk="1" fontAlgn="base" hangingPunct="1">
              <a:spcBef>
                <a:spcPct val="20000"/>
              </a:spcBef>
              <a:spcAft>
                <a:spcPct val="0"/>
              </a:spcAft>
              <a:buFont typeface="Arial" charset="0"/>
              <a:buChar char="–"/>
              <a:defRPr sz="2800" kern="1200">
                <a:solidFill>
                  <a:schemeClr val="bg1"/>
                </a:solidFill>
                <a:latin typeface="Arial" pitchFamily="34" charset="0"/>
                <a:ea typeface="Arial" charset="0"/>
                <a:cs typeface="Arial" pitchFamily="34" charset="0"/>
              </a:defRPr>
            </a:lvl2pPr>
            <a:lvl3pPr marL="1143000" indent="-228600" algn="l" rtl="0" eaLnBrk="1" fontAlgn="base" hangingPunct="1">
              <a:spcBef>
                <a:spcPct val="20000"/>
              </a:spcBef>
              <a:spcAft>
                <a:spcPct val="0"/>
              </a:spcAft>
              <a:buFont typeface="Arial" charset="0"/>
              <a:buChar char="•"/>
              <a:defRPr sz="2400" kern="1200">
                <a:solidFill>
                  <a:schemeClr val="bg1"/>
                </a:solidFill>
                <a:latin typeface="Arial" pitchFamily="34" charset="0"/>
                <a:ea typeface="Arial" charset="0"/>
                <a:cs typeface="Arial" pitchFamily="34" charset="0"/>
              </a:defRPr>
            </a:lvl3pPr>
            <a:lvl4pPr marL="1600200" indent="-228600" algn="l" rtl="0" eaLnBrk="1" fontAlgn="base" hangingPunct="1">
              <a:spcBef>
                <a:spcPct val="20000"/>
              </a:spcBef>
              <a:spcAft>
                <a:spcPct val="0"/>
              </a:spcAft>
              <a:buFont typeface="Arial" charset="0"/>
              <a:buChar char="–"/>
              <a:defRPr sz="2000" kern="1200">
                <a:solidFill>
                  <a:schemeClr val="bg1"/>
                </a:solidFill>
                <a:latin typeface="Arial" pitchFamily="34" charset="0"/>
                <a:ea typeface="Arial" charset="0"/>
                <a:cs typeface="Arial" pitchFamily="34" charset="0"/>
              </a:defRPr>
            </a:lvl4pPr>
            <a:lvl5pPr marL="2057400" indent="-228600" algn="l" rtl="0" eaLnBrk="1" fontAlgn="base" hangingPunct="1">
              <a:spcBef>
                <a:spcPct val="20000"/>
              </a:spcBef>
              <a:spcAft>
                <a:spcPct val="0"/>
              </a:spcAft>
              <a:buFont typeface="Arial" charset="0"/>
              <a:buChar char="»"/>
              <a:defRPr sz="2000" kern="1200">
                <a:solidFill>
                  <a:schemeClr val="bg1"/>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solidFill>
                  <a:schemeClr val="tx1"/>
                </a:solidFill>
              </a:rPr>
              <a:t>Preparing and Supporting Māori to Gain a Tertiary Qualification</a:t>
            </a:r>
          </a:p>
        </p:txBody>
      </p:sp>
      <p:pic>
        <p:nvPicPr>
          <p:cNvPr id="6" name="Picture 4" descr="New-NZ)Rev).pn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6096000"/>
            <a:ext cx="1066800" cy="431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28596516"/>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9200" y="1600200"/>
            <a:ext cx="6477000" cy="584775"/>
          </a:xfrm>
          <a:prstGeom prst="rect">
            <a:avLst/>
          </a:prstGeom>
          <a:noFill/>
        </p:spPr>
        <p:txBody>
          <a:bodyPr wrap="square" rtlCol="0">
            <a:spAutoFit/>
          </a:bodyPr>
          <a:lstStyle/>
          <a:p>
            <a:endParaRPr lang="en-US" sz="1600" dirty="0"/>
          </a:p>
          <a:p>
            <a:endParaRPr lang="en-US" sz="1600" dirty="0"/>
          </a:p>
        </p:txBody>
      </p:sp>
      <p:sp>
        <p:nvSpPr>
          <p:cNvPr id="3" name="TextBox 2"/>
          <p:cNvSpPr txBox="1"/>
          <p:nvPr/>
        </p:nvSpPr>
        <p:spPr>
          <a:xfrm>
            <a:off x="1905000" y="626189"/>
            <a:ext cx="2971800" cy="707886"/>
          </a:xfrm>
          <a:prstGeom prst="rect">
            <a:avLst/>
          </a:prstGeom>
          <a:noFill/>
        </p:spPr>
        <p:txBody>
          <a:bodyPr wrap="square" rtlCol="0">
            <a:spAutoFit/>
          </a:bodyPr>
          <a:lstStyle/>
          <a:p>
            <a:r>
              <a:rPr lang="en-US" sz="4000" dirty="0">
                <a:solidFill>
                  <a:schemeClr val="bg1"/>
                </a:solidFill>
              </a:rPr>
              <a:t>Background</a:t>
            </a:r>
            <a:endParaRPr lang="en-GB" sz="4000" dirty="0">
              <a:solidFill>
                <a:schemeClr val="bg1"/>
              </a:solidFill>
            </a:endParaRPr>
          </a:p>
        </p:txBody>
      </p:sp>
      <p:sp>
        <p:nvSpPr>
          <p:cNvPr id="11" name="TextBox 10"/>
          <p:cNvSpPr txBox="1"/>
          <p:nvPr/>
        </p:nvSpPr>
        <p:spPr>
          <a:xfrm>
            <a:off x="1250234" y="6520934"/>
            <a:ext cx="5479385" cy="253916"/>
          </a:xfrm>
          <a:prstGeom prst="rect">
            <a:avLst/>
          </a:prstGeom>
          <a:noFill/>
        </p:spPr>
        <p:txBody>
          <a:bodyPr wrap="none" rtlCol="0">
            <a:spAutoFit/>
          </a:bodyPr>
          <a:lstStyle/>
          <a:p>
            <a:pPr algn="ctr"/>
            <a:r>
              <a:rPr lang="mi-NZ" sz="1050" dirty="0"/>
              <a:t>Photo’s sourced from Te Rau Puawai  Ngamoemoea Newsletters and Massey University</a:t>
            </a:r>
            <a:endParaRPr lang="en-GB" sz="1050" dirty="0"/>
          </a:p>
        </p:txBody>
      </p:sp>
      <p:sp>
        <p:nvSpPr>
          <p:cNvPr id="12" name="TextBox 11"/>
          <p:cNvSpPr txBox="1"/>
          <p:nvPr/>
        </p:nvSpPr>
        <p:spPr>
          <a:xfrm>
            <a:off x="1191467" y="1496556"/>
            <a:ext cx="7026282" cy="2862322"/>
          </a:xfrm>
          <a:prstGeom prst="rect">
            <a:avLst/>
          </a:prstGeom>
          <a:noFill/>
        </p:spPr>
        <p:txBody>
          <a:bodyPr wrap="none" rtlCol="0">
            <a:spAutoFit/>
          </a:bodyPr>
          <a:lstStyle/>
          <a:p>
            <a:pPr marL="285750" indent="-285750">
              <a:buFont typeface="Wingdings" pitchFamily="2" charset="2"/>
              <a:buChar char="Ø"/>
            </a:pPr>
            <a:r>
              <a:rPr lang="mi-NZ" dirty="0"/>
              <a:t>Shortage of Māori employed in health sector</a:t>
            </a:r>
          </a:p>
          <a:p>
            <a:pPr marL="285750" indent="-285750">
              <a:buFont typeface="Wingdings" pitchFamily="2" charset="2"/>
              <a:buChar char="Ø"/>
            </a:pPr>
            <a:endParaRPr lang="mi-NZ" dirty="0"/>
          </a:p>
          <a:p>
            <a:pPr marL="285750" indent="-285750">
              <a:buFont typeface="Wingdings" pitchFamily="2" charset="2"/>
              <a:buChar char="Ø"/>
            </a:pPr>
            <a:r>
              <a:rPr lang="mi-NZ" dirty="0"/>
              <a:t>Not many Māori in clinical positions</a:t>
            </a:r>
          </a:p>
          <a:p>
            <a:pPr marL="285750" indent="-285750">
              <a:buFont typeface="Wingdings" pitchFamily="2" charset="2"/>
              <a:buChar char="Ø"/>
            </a:pPr>
            <a:endParaRPr lang="mi-NZ" dirty="0"/>
          </a:p>
          <a:p>
            <a:pPr marL="285750" indent="-285750">
              <a:buFont typeface="Wingdings" pitchFamily="2" charset="2"/>
              <a:buChar char="Ø"/>
            </a:pPr>
            <a:r>
              <a:rPr lang="mi-NZ" dirty="0"/>
              <a:t>Very few Māori enrolled in a tertiary health related qualification</a:t>
            </a:r>
          </a:p>
          <a:p>
            <a:pPr marL="285750" indent="-285750">
              <a:buFont typeface="Wingdings" pitchFamily="2" charset="2"/>
              <a:buChar char="Ø"/>
            </a:pPr>
            <a:endParaRPr lang="mi-NZ" dirty="0"/>
          </a:p>
          <a:p>
            <a:pPr marL="285750" indent="-285750">
              <a:buFont typeface="Wingdings" pitchFamily="2" charset="2"/>
              <a:buChar char="Ø"/>
            </a:pPr>
            <a:r>
              <a:rPr lang="mi-NZ" dirty="0"/>
              <a:t>1999 Te Rau Puawai Workforce 100 programme established</a:t>
            </a:r>
          </a:p>
          <a:p>
            <a:pPr marL="285750" indent="-285750">
              <a:buFont typeface="Wingdings" pitchFamily="2" charset="2"/>
              <a:buChar char="Ø"/>
            </a:pPr>
            <a:endParaRPr lang="mi-NZ" dirty="0"/>
          </a:p>
          <a:p>
            <a:pPr marL="285750" indent="-285750">
              <a:buFont typeface="Wingdings" pitchFamily="2" charset="2"/>
              <a:buChar char="Ø"/>
            </a:pPr>
            <a:endParaRPr lang="mi-NZ" dirty="0"/>
          </a:p>
          <a:p>
            <a:endParaRPr lang="en-GB" dirty="0"/>
          </a:p>
        </p:txBody>
      </p:sp>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1725739"/>
            <a:ext cx="1127967" cy="1600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5" name="Picture 14"/>
          <p:cNvPicPr>
            <a:picLocks noChangeAspect="1"/>
          </p:cNvPicPr>
          <p:nvPr/>
        </p:nvPicPr>
        <p:blipFill rotWithShape="1">
          <a:blip r:embed="rId4" cstate="email">
            <a:extLst>
              <a:ext uri="{28A0092B-C50C-407E-A947-70E740481C1C}">
                <a14:useLocalDpi xmlns:a14="http://schemas.microsoft.com/office/drawing/2010/main" val="0"/>
              </a:ext>
            </a:extLst>
          </a:blip>
          <a:srcRect l="12336" t="21821" r="49471"/>
          <a:stretch/>
        </p:blipFill>
        <p:spPr>
          <a:xfrm>
            <a:off x="-25400" y="0"/>
            <a:ext cx="1140667" cy="1751139"/>
          </a:xfrm>
          <a:prstGeom prst="rect">
            <a:avLst/>
          </a:prstGeom>
        </p:spPr>
      </p:pic>
      <p:pic>
        <p:nvPicPr>
          <p:cNvPr id="20" name="Picture 19"/>
          <p:cNvPicPr>
            <a:picLocks noChangeAspect="1"/>
          </p:cNvPicPr>
          <p:nvPr/>
        </p:nvPicPr>
        <p:blipFill rotWithShape="1">
          <a:blip r:embed="rId5" cstate="email">
            <a:extLst>
              <a:ext uri="{BEBA8EAE-BF5A-486C-A8C5-ECC9F3942E4B}">
                <a14:imgProps xmlns:a14="http://schemas.microsoft.com/office/drawing/2010/main">
                  <a14:imgLayer r:embed="rId6">
                    <a14:imgEffect>
                      <a14:brightnessContrast bright="40000"/>
                    </a14:imgEffect>
                  </a14:imgLayer>
                </a14:imgProps>
              </a:ext>
              <a:ext uri="{28A0092B-C50C-407E-A947-70E740481C1C}">
                <a14:useLocalDpi xmlns:a14="http://schemas.microsoft.com/office/drawing/2010/main" val="0"/>
              </a:ext>
            </a:extLst>
          </a:blip>
          <a:srcRect l="11969" t="23144" r="55169" b="-3708"/>
          <a:stretch/>
        </p:blipFill>
        <p:spPr>
          <a:xfrm>
            <a:off x="12700" y="3325939"/>
            <a:ext cx="1102567" cy="2084261"/>
          </a:xfrm>
          <a:prstGeom prst="rect">
            <a:avLst/>
          </a:prstGeom>
        </p:spPr>
      </p:pic>
      <p:pic>
        <p:nvPicPr>
          <p:cNvPr id="21" name="Picture 20"/>
          <p:cNvPicPr>
            <a:picLocks noChangeAspect="1"/>
          </p:cNvPicPr>
          <p:nvPr/>
        </p:nvPicPr>
        <p:blipFill rotWithShape="1">
          <a:blip r:embed="rId7" cstate="email">
            <a:extLst>
              <a:ext uri="{28A0092B-C50C-407E-A947-70E740481C1C}">
                <a14:useLocalDpi xmlns:a14="http://schemas.microsoft.com/office/drawing/2010/main" val="0"/>
              </a:ext>
            </a:extLst>
          </a:blip>
          <a:srcRect t="19256" b="12562"/>
          <a:stretch/>
        </p:blipFill>
        <p:spPr>
          <a:xfrm>
            <a:off x="1178767" y="3517942"/>
            <a:ext cx="6669833" cy="3002992"/>
          </a:xfrm>
          <a:prstGeom prst="rect">
            <a:avLst/>
          </a:prstGeom>
        </p:spPr>
      </p:pic>
    </p:spTree>
    <p:extLst>
      <p:ext uri="{BB962C8B-B14F-4D97-AF65-F5344CB8AC3E}">
        <p14:creationId xmlns:p14="http://schemas.microsoft.com/office/powerpoint/2010/main" val="1172479751"/>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533400"/>
            <a:ext cx="4422306" cy="792162"/>
          </a:xfrm>
        </p:spPr>
        <p:txBody>
          <a:bodyPr>
            <a:normAutofit/>
          </a:bodyPr>
          <a:lstStyle/>
          <a:p>
            <a:r>
              <a:rPr lang="en-US" sz="4000" dirty="0"/>
              <a:t>What Did I Do</a:t>
            </a:r>
          </a:p>
        </p:txBody>
      </p:sp>
      <p:sp>
        <p:nvSpPr>
          <p:cNvPr id="5" name="TextBox 4"/>
          <p:cNvSpPr txBox="1"/>
          <p:nvPr/>
        </p:nvSpPr>
        <p:spPr>
          <a:xfrm>
            <a:off x="2057400" y="2438400"/>
            <a:ext cx="184731" cy="369332"/>
          </a:xfrm>
          <a:prstGeom prst="rect">
            <a:avLst/>
          </a:prstGeom>
          <a:noFill/>
        </p:spPr>
        <p:txBody>
          <a:bodyPr wrap="none" rtlCol="0">
            <a:spAutoFit/>
          </a:bodyPr>
          <a:lstStyle/>
          <a:p>
            <a:endParaRPr lang="en-GB" dirty="0"/>
          </a:p>
        </p:txBody>
      </p:sp>
      <p:sp>
        <p:nvSpPr>
          <p:cNvPr id="4" name="TextBox 3"/>
          <p:cNvSpPr txBox="1"/>
          <p:nvPr/>
        </p:nvSpPr>
        <p:spPr>
          <a:xfrm>
            <a:off x="1155006" y="1583331"/>
            <a:ext cx="473206" cy="923330"/>
          </a:xfrm>
          <a:prstGeom prst="rect">
            <a:avLst/>
          </a:prstGeom>
          <a:noFill/>
        </p:spPr>
        <p:txBody>
          <a:bodyPr wrap="none" rtlCol="0">
            <a:spAutoFit/>
          </a:bodyPr>
          <a:lstStyle/>
          <a:p>
            <a:pPr marL="285750" indent="-285750">
              <a:buFont typeface="Wingdings" pitchFamily="2" charset="2"/>
              <a:buChar char="Ø"/>
            </a:pPr>
            <a:endParaRPr lang="mi-NZ" dirty="0"/>
          </a:p>
          <a:p>
            <a:pPr marL="285750" indent="-285750">
              <a:buFont typeface="Wingdings" pitchFamily="2" charset="2"/>
              <a:buChar char="Ø"/>
            </a:pPr>
            <a:endParaRPr lang="mi-NZ" dirty="0"/>
          </a:p>
          <a:p>
            <a:endParaRPr lang="en-GB" dirty="0"/>
          </a:p>
        </p:txBody>
      </p:sp>
      <p:sp>
        <p:nvSpPr>
          <p:cNvPr id="7" name="TextBox 6"/>
          <p:cNvSpPr txBox="1"/>
          <p:nvPr/>
        </p:nvSpPr>
        <p:spPr>
          <a:xfrm>
            <a:off x="1155006" y="1535427"/>
            <a:ext cx="6617394" cy="3277820"/>
          </a:xfrm>
          <a:prstGeom prst="rect">
            <a:avLst/>
          </a:prstGeom>
          <a:noFill/>
        </p:spPr>
        <p:txBody>
          <a:bodyPr wrap="square" rtlCol="0">
            <a:spAutoFit/>
          </a:bodyPr>
          <a:lstStyle/>
          <a:p>
            <a:pPr marL="285750" indent="-285750">
              <a:buFont typeface="Wingdings" pitchFamily="2" charset="2"/>
              <a:buChar char="Ø"/>
            </a:pPr>
            <a:r>
              <a:rPr lang="mi-NZ" dirty="0"/>
              <a:t>Examined the Te Rau Puawai Programme from 1999 to 2009</a:t>
            </a:r>
          </a:p>
          <a:p>
            <a:pPr marL="742950" lvl="1" indent="-285750">
              <a:lnSpc>
                <a:spcPct val="150000"/>
              </a:lnSpc>
              <a:buFont typeface="Wingdings" pitchFamily="2" charset="2"/>
              <a:buChar char="Ø"/>
            </a:pPr>
            <a:r>
              <a:rPr lang="mi-NZ" dirty="0"/>
              <a:t>Qualitative study using a kaupapa Māori framework</a:t>
            </a:r>
          </a:p>
          <a:p>
            <a:pPr marL="742950" lvl="1" indent="-285750">
              <a:lnSpc>
                <a:spcPct val="150000"/>
              </a:lnSpc>
              <a:buFont typeface="Wingdings" pitchFamily="2" charset="2"/>
              <a:buChar char="Ø"/>
            </a:pPr>
            <a:r>
              <a:rPr lang="mi-NZ" dirty="0"/>
              <a:t>Purposeful sample of 6 stakeholders</a:t>
            </a:r>
          </a:p>
          <a:p>
            <a:pPr marL="742950" lvl="1" indent="-285750">
              <a:lnSpc>
                <a:spcPct val="150000"/>
              </a:lnSpc>
              <a:buFont typeface="Wingdings" pitchFamily="2" charset="2"/>
              <a:buChar char="Ø"/>
            </a:pPr>
            <a:r>
              <a:rPr lang="mi-NZ" dirty="0"/>
              <a:t>Semi structured interviews </a:t>
            </a:r>
          </a:p>
          <a:p>
            <a:pPr marL="742950" lvl="1" indent="-285750">
              <a:lnSpc>
                <a:spcPct val="150000"/>
              </a:lnSpc>
              <a:buFont typeface="Wingdings" pitchFamily="2" charset="2"/>
              <a:buChar char="Ø"/>
            </a:pPr>
            <a:r>
              <a:rPr lang="mi-NZ" dirty="0"/>
              <a:t>Thematic anlaysis</a:t>
            </a:r>
          </a:p>
          <a:p>
            <a:pPr marL="742950" lvl="1" indent="-285750">
              <a:lnSpc>
                <a:spcPct val="150000"/>
              </a:lnSpc>
              <a:buFont typeface="Wingdings" pitchFamily="2" charset="2"/>
              <a:buChar char="Ø"/>
            </a:pPr>
            <a:r>
              <a:rPr lang="mi-NZ" dirty="0"/>
              <a:t>Three Major Themes</a:t>
            </a:r>
          </a:p>
          <a:p>
            <a:pPr marL="285750" indent="-285750">
              <a:buFont typeface="Wingdings" pitchFamily="2" charset="2"/>
              <a:buChar char="Ø"/>
            </a:pPr>
            <a:endParaRPr lang="mi-NZ" dirty="0"/>
          </a:p>
          <a:p>
            <a:endParaRPr lang="en-GB" dirty="0"/>
          </a:p>
        </p:txBody>
      </p:sp>
      <p:grpSp>
        <p:nvGrpSpPr>
          <p:cNvPr id="20" name="Group 19"/>
          <p:cNvGrpSpPr/>
          <p:nvPr/>
        </p:nvGrpSpPr>
        <p:grpSpPr>
          <a:xfrm>
            <a:off x="1450929" y="3767387"/>
            <a:ext cx="6025548" cy="2987103"/>
            <a:chOff x="1450929" y="3641753"/>
            <a:chExt cx="6025548" cy="2987103"/>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0929" y="4011980"/>
              <a:ext cx="2386163" cy="1965883"/>
            </a:xfrm>
            <a:prstGeom prst="rect">
              <a:avLst/>
            </a:prstGeom>
          </p:spPr>
        </p:pic>
        <p:sp>
          <p:nvSpPr>
            <p:cNvPr id="16" name="Rounded Rectangle 15"/>
            <p:cNvSpPr/>
            <p:nvPr/>
          </p:nvSpPr>
          <p:spPr>
            <a:xfrm>
              <a:off x="4399407" y="5607636"/>
              <a:ext cx="1555404" cy="102122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mi-NZ" sz="2400" dirty="0"/>
                <a:t>Ensuring Success</a:t>
              </a:r>
              <a:endParaRPr lang="en-GB" sz="2400" dirty="0"/>
            </a:p>
          </p:txBody>
        </p:sp>
        <p:sp>
          <p:nvSpPr>
            <p:cNvPr id="17" name="Rounded Rectangle 16"/>
            <p:cNvSpPr/>
            <p:nvPr/>
          </p:nvSpPr>
          <p:spPr>
            <a:xfrm>
              <a:off x="4259634" y="3641753"/>
              <a:ext cx="1609798" cy="1148872"/>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mi-NZ" sz="2800" dirty="0"/>
                <a:t>Tikanga Māori</a:t>
              </a:r>
              <a:endParaRPr lang="en-GB" sz="2800" dirty="0"/>
            </a:p>
          </p:txBody>
        </p:sp>
        <p:sp>
          <p:nvSpPr>
            <p:cNvPr id="18" name="Rounded Rectangle 17"/>
            <p:cNvSpPr/>
            <p:nvPr/>
          </p:nvSpPr>
          <p:spPr>
            <a:xfrm>
              <a:off x="6050518" y="4650243"/>
              <a:ext cx="1425959" cy="893567"/>
            </a:xfrm>
            <a:prstGeom prst="round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mi-NZ" sz="2400" dirty="0"/>
                <a:t>Multiple Supports</a:t>
              </a:r>
              <a:endParaRPr lang="en-GB" sz="2400" dirty="0"/>
            </a:p>
          </p:txBody>
        </p:sp>
        <p:cxnSp>
          <p:nvCxnSpPr>
            <p:cNvPr id="8" name="Straight Arrow Connector 7"/>
            <p:cNvCxnSpPr>
              <a:stCxn id="6" idx="3"/>
            </p:cNvCxnSpPr>
            <p:nvPr/>
          </p:nvCxnSpPr>
          <p:spPr>
            <a:xfrm flipV="1">
              <a:off x="3837092" y="4650244"/>
              <a:ext cx="422542" cy="344678"/>
            </a:xfrm>
            <a:prstGeom prst="straightConnector1">
              <a:avLst/>
            </a:prstGeom>
            <a:ln>
              <a:headEnd type="arrow"/>
              <a:tailEnd type="arrow"/>
            </a:ln>
          </p:spPr>
          <p:style>
            <a:lnRef idx="3">
              <a:schemeClr val="accent3"/>
            </a:lnRef>
            <a:fillRef idx="0">
              <a:schemeClr val="accent3"/>
            </a:fillRef>
            <a:effectRef idx="2">
              <a:schemeClr val="accent3"/>
            </a:effectRef>
            <a:fontRef idx="minor">
              <a:schemeClr val="tx1"/>
            </a:fontRef>
          </p:style>
        </p:cxnSp>
        <p:cxnSp>
          <p:nvCxnSpPr>
            <p:cNvPr id="14" name="Straight Arrow Connector 13"/>
            <p:cNvCxnSpPr/>
            <p:nvPr/>
          </p:nvCxnSpPr>
          <p:spPr>
            <a:xfrm>
              <a:off x="3989492" y="5198122"/>
              <a:ext cx="1344508" cy="0"/>
            </a:xfrm>
            <a:prstGeom prst="straightConnector1">
              <a:avLst/>
            </a:prstGeom>
            <a:ln>
              <a:headEnd type="arrow"/>
              <a:tailEnd type="arrow"/>
            </a:ln>
          </p:spPr>
          <p:style>
            <a:lnRef idx="3">
              <a:schemeClr val="accent5"/>
            </a:lnRef>
            <a:fillRef idx="0">
              <a:schemeClr val="accent5"/>
            </a:fillRef>
            <a:effectRef idx="2">
              <a:schemeClr val="accent5"/>
            </a:effectRef>
            <a:fontRef idx="minor">
              <a:schemeClr val="tx1"/>
            </a:fontRef>
          </p:style>
        </p:cxnSp>
        <p:cxnSp>
          <p:nvCxnSpPr>
            <p:cNvPr id="19" name="Straight Arrow Connector 18"/>
            <p:cNvCxnSpPr/>
            <p:nvPr/>
          </p:nvCxnSpPr>
          <p:spPr>
            <a:xfrm>
              <a:off x="3837092" y="5438905"/>
              <a:ext cx="474211" cy="276095"/>
            </a:xfrm>
            <a:prstGeom prst="straightConnector1">
              <a:avLst/>
            </a:prstGeom>
            <a:ln>
              <a:headEnd type="arrow"/>
              <a:tailEnd type="arrow"/>
            </a:ln>
          </p:spPr>
          <p:style>
            <a:lnRef idx="3">
              <a:schemeClr val="accent4"/>
            </a:lnRef>
            <a:fillRef idx="0">
              <a:schemeClr val="accent4"/>
            </a:fillRef>
            <a:effectRef idx="2">
              <a:schemeClr val="accent4"/>
            </a:effectRef>
            <a:fontRef idx="minor">
              <a:schemeClr val="tx1"/>
            </a:fontRef>
          </p:style>
        </p:cxnSp>
      </p:grpSp>
    </p:spTree>
    <p:extLst>
      <p:ext uri="{BB962C8B-B14F-4D97-AF65-F5344CB8AC3E}">
        <p14:creationId xmlns:p14="http://schemas.microsoft.com/office/powerpoint/2010/main" val="33076847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duotone>
              <a:schemeClr val="accent2">
                <a:shade val="45000"/>
                <a:satMod val="135000"/>
              </a:schemeClr>
              <a:prstClr val="white"/>
            </a:duotone>
            <a:extLst>
              <a:ext uri="{BEBA8EAE-BF5A-486C-A8C5-ECC9F3942E4B}">
                <a14:imgProps xmlns:a14="http://schemas.microsoft.com/office/drawing/2010/main">
                  <a14:imgLayer r:embed="rId4">
                    <a14:imgEffect>
                      <a14:saturation sat="200000"/>
                    </a14:imgEffect>
                  </a14:imgLayer>
                </a14:imgProps>
              </a:ext>
              <a:ext uri="{28A0092B-C50C-407E-A947-70E740481C1C}">
                <a14:useLocalDpi xmlns:a14="http://schemas.microsoft.com/office/drawing/2010/main" val="0"/>
              </a:ext>
            </a:extLst>
          </a:blip>
          <a:stretch>
            <a:fillRect/>
          </a:stretch>
        </p:blipFill>
        <p:spPr>
          <a:xfrm>
            <a:off x="1153763" y="1408146"/>
            <a:ext cx="6763438" cy="5358350"/>
          </a:xfrm>
          <a:prstGeom prst="rect">
            <a:avLst/>
          </a:prstGeom>
        </p:spPr>
      </p:pic>
      <p:sp>
        <p:nvSpPr>
          <p:cNvPr id="34" name="Title 1"/>
          <p:cNvSpPr txBox="1">
            <a:spLocks/>
          </p:cNvSpPr>
          <p:nvPr/>
        </p:nvSpPr>
        <p:spPr>
          <a:xfrm>
            <a:off x="1994841" y="523997"/>
            <a:ext cx="4210331" cy="792162"/>
          </a:xfrm>
          <a:prstGeom prst="rect">
            <a:avLst/>
          </a:prstGeom>
        </p:spPr>
        <p:txBody>
          <a:bodyPr>
            <a:normAutofit fontScale="70000" lnSpcReduction="20000"/>
          </a:bodyPr>
          <a:lstStyle>
            <a:lvl1pPr algn="l" rtl="0" eaLnBrk="0" fontAlgn="base" hangingPunct="0">
              <a:spcBef>
                <a:spcPct val="0"/>
              </a:spcBef>
              <a:spcAft>
                <a:spcPct val="0"/>
              </a:spcAft>
              <a:defRPr sz="2000" kern="1200">
                <a:solidFill>
                  <a:schemeClr val="bg1"/>
                </a:solidFill>
                <a:latin typeface="Arial" pitchFamily="34" charset="0"/>
                <a:ea typeface="ＭＳ Ｐゴシック" charset="0"/>
                <a:cs typeface="Arial" pitchFamily="34" charset="0"/>
              </a:defRPr>
            </a:lvl1pPr>
            <a:lvl2pPr algn="l" rtl="0" eaLnBrk="0" fontAlgn="base" hangingPunct="0">
              <a:spcBef>
                <a:spcPct val="0"/>
              </a:spcBef>
              <a:spcAft>
                <a:spcPct val="0"/>
              </a:spcAft>
              <a:defRPr sz="2000">
                <a:solidFill>
                  <a:schemeClr val="bg1"/>
                </a:solidFill>
                <a:latin typeface="Arial" charset="0"/>
                <a:ea typeface="ＭＳ Ｐゴシック" charset="0"/>
                <a:cs typeface="Arial" charset="0"/>
              </a:defRPr>
            </a:lvl2pPr>
            <a:lvl3pPr algn="l" rtl="0" eaLnBrk="0" fontAlgn="base" hangingPunct="0">
              <a:spcBef>
                <a:spcPct val="0"/>
              </a:spcBef>
              <a:spcAft>
                <a:spcPct val="0"/>
              </a:spcAft>
              <a:defRPr sz="2000">
                <a:solidFill>
                  <a:schemeClr val="bg1"/>
                </a:solidFill>
                <a:latin typeface="Arial" charset="0"/>
                <a:ea typeface="ＭＳ Ｐゴシック" charset="0"/>
                <a:cs typeface="Arial" charset="0"/>
              </a:defRPr>
            </a:lvl3pPr>
            <a:lvl4pPr algn="l" rtl="0" eaLnBrk="0" fontAlgn="base" hangingPunct="0">
              <a:spcBef>
                <a:spcPct val="0"/>
              </a:spcBef>
              <a:spcAft>
                <a:spcPct val="0"/>
              </a:spcAft>
              <a:defRPr sz="2000">
                <a:solidFill>
                  <a:schemeClr val="bg1"/>
                </a:solidFill>
                <a:latin typeface="Arial" charset="0"/>
                <a:ea typeface="ＭＳ Ｐゴシック" charset="0"/>
                <a:cs typeface="Arial" charset="0"/>
              </a:defRPr>
            </a:lvl4pPr>
            <a:lvl5pPr algn="l" rtl="0" eaLnBrk="0" fontAlgn="base" hangingPunct="0">
              <a:spcBef>
                <a:spcPct val="0"/>
              </a:spcBef>
              <a:spcAft>
                <a:spcPct val="0"/>
              </a:spcAft>
              <a:defRPr sz="2000">
                <a:solidFill>
                  <a:schemeClr val="bg1"/>
                </a:solidFill>
                <a:latin typeface="Arial" charset="0"/>
                <a:ea typeface="ＭＳ Ｐゴシック" charset="0"/>
                <a:cs typeface="Arial" charset="0"/>
              </a:defRPr>
            </a:lvl5pPr>
            <a:lvl6pPr marL="457200" algn="ctr" rtl="0" fontAlgn="base">
              <a:spcBef>
                <a:spcPct val="0"/>
              </a:spcBef>
              <a:spcAft>
                <a:spcPct val="0"/>
              </a:spcAft>
              <a:defRPr sz="2000">
                <a:solidFill>
                  <a:schemeClr val="bg1"/>
                </a:solidFill>
                <a:latin typeface="Arial" charset="0"/>
                <a:ea typeface="ＭＳ Ｐゴシック" charset="0"/>
                <a:cs typeface="Arial" charset="0"/>
              </a:defRPr>
            </a:lvl6pPr>
            <a:lvl7pPr marL="914400" algn="ctr" rtl="0" fontAlgn="base">
              <a:spcBef>
                <a:spcPct val="0"/>
              </a:spcBef>
              <a:spcAft>
                <a:spcPct val="0"/>
              </a:spcAft>
              <a:defRPr sz="2000">
                <a:solidFill>
                  <a:schemeClr val="bg1"/>
                </a:solidFill>
                <a:latin typeface="Arial" charset="0"/>
                <a:ea typeface="ＭＳ Ｐゴシック" charset="0"/>
                <a:cs typeface="Arial" charset="0"/>
              </a:defRPr>
            </a:lvl7pPr>
            <a:lvl8pPr marL="1371600" algn="ctr" rtl="0" fontAlgn="base">
              <a:spcBef>
                <a:spcPct val="0"/>
              </a:spcBef>
              <a:spcAft>
                <a:spcPct val="0"/>
              </a:spcAft>
              <a:defRPr sz="2000">
                <a:solidFill>
                  <a:schemeClr val="bg1"/>
                </a:solidFill>
                <a:latin typeface="Arial" charset="0"/>
                <a:ea typeface="ＭＳ Ｐゴシック" charset="0"/>
                <a:cs typeface="Arial" charset="0"/>
              </a:defRPr>
            </a:lvl8pPr>
            <a:lvl9pPr marL="1828800" algn="ctr" rtl="0" fontAlgn="base">
              <a:spcBef>
                <a:spcPct val="0"/>
              </a:spcBef>
              <a:spcAft>
                <a:spcPct val="0"/>
              </a:spcAft>
              <a:defRPr sz="2000">
                <a:solidFill>
                  <a:schemeClr val="bg1"/>
                </a:solidFill>
                <a:latin typeface="Arial" charset="0"/>
                <a:ea typeface="ＭＳ Ｐゴシック" charset="0"/>
                <a:cs typeface="Arial" charset="0"/>
              </a:defRPr>
            </a:lvl9pPr>
          </a:lstStyle>
          <a:p>
            <a:r>
              <a:rPr lang="en-US" sz="3600" dirty="0"/>
              <a:t>What do I do?, Which path?, </a:t>
            </a:r>
          </a:p>
          <a:p>
            <a:pPr algn="ctr"/>
            <a:r>
              <a:rPr lang="en-US" sz="3600" dirty="0"/>
              <a:t>So many questions</a:t>
            </a:r>
          </a:p>
        </p:txBody>
      </p:sp>
      <p:sp>
        <p:nvSpPr>
          <p:cNvPr id="7" name="TextBox 6"/>
          <p:cNvSpPr txBox="1"/>
          <p:nvPr/>
        </p:nvSpPr>
        <p:spPr>
          <a:xfrm>
            <a:off x="1672287" y="2770624"/>
            <a:ext cx="1524776" cy="523220"/>
          </a:xfrm>
          <a:prstGeom prst="rect">
            <a:avLst/>
          </a:prstGeom>
          <a:noFill/>
        </p:spPr>
        <p:txBody>
          <a:bodyPr wrap="none" rtlCol="0">
            <a:spAutoFit/>
          </a:bodyPr>
          <a:lstStyle/>
          <a:p>
            <a:r>
              <a:rPr lang="mi-NZ" sz="2800" dirty="0"/>
              <a:t>Papers?</a:t>
            </a:r>
            <a:endParaRPr lang="en-NZ" sz="2800" dirty="0"/>
          </a:p>
        </p:txBody>
      </p:sp>
      <p:sp>
        <p:nvSpPr>
          <p:cNvPr id="8" name="TextBox 7"/>
          <p:cNvSpPr txBox="1"/>
          <p:nvPr/>
        </p:nvSpPr>
        <p:spPr>
          <a:xfrm>
            <a:off x="1252300" y="2247404"/>
            <a:ext cx="2364750" cy="523220"/>
          </a:xfrm>
          <a:prstGeom prst="rect">
            <a:avLst/>
          </a:prstGeom>
          <a:noFill/>
        </p:spPr>
        <p:txBody>
          <a:bodyPr wrap="none" rtlCol="0">
            <a:spAutoFit/>
          </a:bodyPr>
          <a:lstStyle/>
          <a:p>
            <a:r>
              <a:rPr lang="mi-NZ" sz="2800" dirty="0"/>
              <a:t>Qualification?</a:t>
            </a:r>
            <a:endParaRPr lang="en-NZ" sz="2800" dirty="0"/>
          </a:p>
        </p:txBody>
      </p:sp>
      <p:sp>
        <p:nvSpPr>
          <p:cNvPr id="9" name="TextBox 8"/>
          <p:cNvSpPr txBox="1"/>
          <p:nvPr/>
        </p:nvSpPr>
        <p:spPr>
          <a:xfrm>
            <a:off x="1518678" y="3847259"/>
            <a:ext cx="2246128" cy="523220"/>
          </a:xfrm>
          <a:prstGeom prst="rect">
            <a:avLst/>
          </a:prstGeom>
          <a:noFill/>
        </p:spPr>
        <p:txBody>
          <a:bodyPr wrap="none" rtlCol="0">
            <a:spAutoFit/>
          </a:bodyPr>
          <a:lstStyle/>
          <a:p>
            <a:r>
              <a:rPr lang="mi-NZ" sz="2800" dirty="0"/>
              <a:t>Career goals</a:t>
            </a:r>
            <a:endParaRPr lang="en-NZ" sz="2800" dirty="0"/>
          </a:p>
        </p:txBody>
      </p:sp>
      <p:sp>
        <p:nvSpPr>
          <p:cNvPr id="14" name="TextBox 13"/>
          <p:cNvSpPr txBox="1"/>
          <p:nvPr/>
        </p:nvSpPr>
        <p:spPr>
          <a:xfrm>
            <a:off x="3083137" y="3293843"/>
            <a:ext cx="2512226" cy="461665"/>
          </a:xfrm>
          <a:prstGeom prst="rect">
            <a:avLst/>
          </a:prstGeom>
          <a:noFill/>
        </p:spPr>
        <p:txBody>
          <a:bodyPr wrap="none" rtlCol="0">
            <a:spAutoFit/>
          </a:bodyPr>
          <a:lstStyle/>
          <a:p>
            <a:r>
              <a:rPr lang="mi-NZ" sz="2400" dirty="0"/>
              <a:t>Full or part-time?</a:t>
            </a:r>
            <a:endParaRPr lang="en-NZ" sz="2400" dirty="0"/>
          </a:p>
        </p:txBody>
      </p:sp>
      <p:sp>
        <p:nvSpPr>
          <p:cNvPr id="15" name="TextBox 14"/>
          <p:cNvSpPr txBox="1"/>
          <p:nvPr/>
        </p:nvSpPr>
        <p:spPr>
          <a:xfrm>
            <a:off x="3110579" y="4527794"/>
            <a:ext cx="2975495" cy="461665"/>
          </a:xfrm>
          <a:prstGeom prst="rect">
            <a:avLst/>
          </a:prstGeom>
          <a:noFill/>
        </p:spPr>
        <p:txBody>
          <a:bodyPr wrap="none" rtlCol="0">
            <a:spAutoFit/>
          </a:bodyPr>
          <a:lstStyle/>
          <a:p>
            <a:r>
              <a:rPr lang="mi-NZ" sz="2400" dirty="0"/>
              <a:t>Internal or distance?</a:t>
            </a:r>
          </a:p>
        </p:txBody>
      </p:sp>
      <p:sp>
        <p:nvSpPr>
          <p:cNvPr id="16" name="TextBox 15"/>
          <p:cNvSpPr txBox="1"/>
          <p:nvPr/>
        </p:nvSpPr>
        <p:spPr>
          <a:xfrm>
            <a:off x="3617050" y="2247404"/>
            <a:ext cx="1763624" cy="523220"/>
          </a:xfrm>
          <a:prstGeom prst="rect">
            <a:avLst/>
          </a:prstGeom>
          <a:noFill/>
        </p:spPr>
        <p:txBody>
          <a:bodyPr wrap="none" rtlCol="0">
            <a:spAutoFit/>
          </a:bodyPr>
          <a:lstStyle/>
          <a:p>
            <a:r>
              <a:rPr lang="mi-NZ" sz="2800" dirty="0"/>
              <a:t>Fee cost?</a:t>
            </a:r>
            <a:endParaRPr lang="en-NZ" sz="2800" dirty="0"/>
          </a:p>
        </p:txBody>
      </p:sp>
      <p:sp>
        <p:nvSpPr>
          <p:cNvPr id="17" name="TextBox 16"/>
          <p:cNvSpPr txBox="1"/>
          <p:nvPr/>
        </p:nvSpPr>
        <p:spPr>
          <a:xfrm>
            <a:off x="5706303" y="2462847"/>
            <a:ext cx="2016899" cy="830997"/>
          </a:xfrm>
          <a:prstGeom prst="rect">
            <a:avLst/>
          </a:prstGeom>
          <a:noFill/>
        </p:spPr>
        <p:txBody>
          <a:bodyPr wrap="none" rtlCol="0">
            <a:spAutoFit/>
          </a:bodyPr>
          <a:lstStyle/>
          <a:p>
            <a:r>
              <a:rPr lang="mi-NZ" sz="2400" dirty="0"/>
              <a:t>Looking after</a:t>
            </a:r>
          </a:p>
          <a:p>
            <a:r>
              <a:rPr lang="mi-NZ" sz="2400" dirty="0"/>
              <a:t>my whānau?</a:t>
            </a:r>
            <a:endParaRPr lang="en-NZ" sz="2400" dirty="0"/>
          </a:p>
        </p:txBody>
      </p:sp>
      <p:sp>
        <p:nvSpPr>
          <p:cNvPr id="18" name="TextBox 17"/>
          <p:cNvSpPr txBox="1"/>
          <p:nvPr/>
        </p:nvSpPr>
        <p:spPr>
          <a:xfrm>
            <a:off x="5360055" y="6127421"/>
            <a:ext cx="2363147" cy="523220"/>
          </a:xfrm>
          <a:prstGeom prst="rect">
            <a:avLst/>
          </a:prstGeom>
          <a:noFill/>
        </p:spPr>
        <p:txBody>
          <a:bodyPr wrap="none" rtlCol="0">
            <a:spAutoFit/>
          </a:bodyPr>
          <a:lstStyle/>
          <a:p>
            <a:r>
              <a:rPr lang="mi-NZ" sz="2800" dirty="0"/>
              <a:t>Job Security?</a:t>
            </a:r>
            <a:endParaRPr lang="en-NZ" sz="2800" dirty="0"/>
          </a:p>
        </p:txBody>
      </p:sp>
      <p:sp>
        <p:nvSpPr>
          <p:cNvPr id="19" name="TextBox 18"/>
          <p:cNvSpPr txBox="1"/>
          <p:nvPr/>
        </p:nvSpPr>
        <p:spPr>
          <a:xfrm>
            <a:off x="1321741" y="5927366"/>
            <a:ext cx="1196161" cy="461665"/>
          </a:xfrm>
          <a:prstGeom prst="rect">
            <a:avLst/>
          </a:prstGeom>
          <a:noFill/>
        </p:spPr>
        <p:txBody>
          <a:bodyPr wrap="none" rtlCol="0">
            <a:spAutoFit/>
          </a:bodyPr>
          <a:lstStyle/>
          <a:p>
            <a:r>
              <a:rPr lang="mi-NZ" sz="2400" dirty="0"/>
              <a:t>Leave?</a:t>
            </a:r>
            <a:endParaRPr lang="en-NZ" sz="2400" dirty="0"/>
          </a:p>
        </p:txBody>
      </p:sp>
      <p:pic>
        <p:nvPicPr>
          <p:cNvPr id="22" name="Picture 21"/>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6274639" y="381001"/>
            <a:ext cx="880229" cy="1106364"/>
          </a:xfrm>
          <a:prstGeom prst="rect">
            <a:avLst/>
          </a:prstGeom>
        </p:spPr>
      </p:pic>
      <p:pic>
        <p:nvPicPr>
          <p:cNvPr id="21" name="Picture 20"/>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1174062" y="380999"/>
            <a:ext cx="820779" cy="1156239"/>
          </a:xfrm>
          <a:prstGeom prst="rect">
            <a:avLst/>
          </a:prstGeom>
        </p:spPr>
      </p:pic>
      <p:sp>
        <p:nvSpPr>
          <p:cNvPr id="23" name="TextBox 22"/>
          <p:cNvSpPr txBox="1"/>
          <p:nvPr/>
        </p:nvSpPr>
        <p:spPr>
          <a:xfrm>
            <a:off x="5595363" y="3416372"/>
            <a:ext cx="1925527" cy="954107"/>
          </a:xfrm>
          <a:prstGeom prst="rect">
            <a:avLst/>
          </a:prstGeom>
          <a:noFill/>
        </p:spPr>
        <p:txBody>
          <a:bodyPr wrap="none" rtlCol="0">
            <a:spAutoFit/>
          </a:bodyPr>
          <a:lstStyle/>
          <a:p>
            <a:r>
              <a:rPr lang="mi-NZ" sz="2800" dirty="0"/>
              <a:t>Whānau</a:t>
            </a:r>
          </a:p>
          <a:p>
            <a:r>
              <a:rPr lang="mi-NZ" sz="2800" dirty="0"/>
              <a:t>awareness</a:t>
            </a:r>
            <a:endParaRPr lang="en-NZ" sz="2800" dirty="0"/>
          </a:p>
        </p:txBody>
      </p:sp>
      <p:sp>
        <p:nvSpPr>
          <p:cNvPr id="2" name="Rectangle 1"/>
          <p:cNvSpPr/>
          <p:nvPr/>
        </p:nvSpPr>
        <p:spPr>
          <a:xfrm>
            <a:off x="1153763" y="1401217"/>
            <a:ext cx="3185487"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mi-NZ"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Student?</a:t>
            </a:r>
            <a:endParaRPr lang="en-NZ"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6" name="Rectangle 25"/>
          <p:cNvSpPr/>
          <p:nvPr/>
        </p:nvSpPr>
        <p:spPr>
          <a:xfrm>
            <a:off x="4624186" y="1401217"/>
            <a:ext cx="3300905"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mi-NZ" sz="5400" b="1" cap="none" spc="0" dirty="0">
                <a:ln w="11430">
                  <a:solidFill>
                    <a:schemeClr val="tx1"/>
                  </a:solidFill>
                </a:ln>
                <a:solidFill>
                  <a:srgbClr val="E329DA"/>
                </a:solidFill>
                <a:effectLst>
                  <a:outerShdw blurRad="50800" dist="39000" dir="5460000" algn="tl">
                    <a:srgbClr val="000000">
                      <a:alpha val="38000"/>
                    </a:srgbClr>
                  </a:outerShdw>
                </a:effectLst>
              </a:rPr>
              <a:t>Whānau?</a:t>
            </a:r>
            <a:endParaRPr lang="en-NZ" sz="5400" b="1" cap="none" spc="0" dirty="0">
              <a:ln w="11430">
                <a:solidFill>
                  <a:schemeClr val="tx1"/>
                </a:solidFill>
              </a:ln>
              <a:solidFill>
                <a:srgbClr val="E329DA"/>
              </a:solidFill>
              <a:effectLst>
                <a:outerShdw blurRad="50800" dist="39000" dir="5460000" algn="tl">
                  <a:srgbClr val="000000">
                    <a:alpha val="38000"/>
                  </a:srgbClr>
                </a:outerShdw>
              </a:effectLst>
            </a:endParaRPr>
          </a:p>
        </p:txBody>
      </p:sp>
      <p:sp>
        <p:nvSpPr>
          <p:cNvPr id="29" name="Rectangle 28"/>
          <p:cNvSpPr/>
          <p:nvPr/>
        </p:nvSpPr>
        <p:spPr>
          <a:xfrm>
            <a:off x="2822493" y="5023906"/>
            <a:ext cx="3102131" cy="769441"/>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mi-NZ" sz="4400" b="1" cap="none" spc="0" dirty="0">
                <a:ln w="11430">
                  <a:solidFill>
                    <a:schemeClr val="accent1">
                      <a:lumMod val="75000"/>
                    </a:schemeClr>
                  </a:solidFill>
                </a:ln>
                <a:solidFill>
                  <a:srgbClr val="00FFFF"/>
                </a:solidFill>
                <a:effectLst>
                  <a:outerShdw blurRad="50800" dist="39000" dir="5460000" algn="tl">
                    <a:srgbClr val="000000">
                      <a:alpha val="38000"/>
                    </a:srgbClr>
                  </a:outerShdw>
                </a:effectLst>
              </a:rPr>
              <a:t>Employer?</a:t>
            </a:r>
            <a:endParaRPr lang="en-NZ" sz="4400" b="1" cap="none" spc="0" dirty="0">
              <a:ln w="11430">
                <a:solidFill>
                  <a:schemeClr val="accent1">
                    <a:lumMod val="75000"/>
                  </a:schemeClr>
                </a:solidFill>
              </a:ln>
              <a:solidFill>
                <a:srgbClr val="00FFFF"/>
              </a:solidFill>
              <a:effectLst>
                <a:outerShdw blurRad="50800" dist="39000" dir="5460000" algn="tl">
                  <a:srgbClr val="000000">
                    <a:alpha val="38000"/>
                  </a:srgbClr>
                </a:outerShdw>
              </a:effectLst>
            </a:endParaRPr>
          </a:p>
        </p:txBody>
      </p:sp>
      <p:sp>
        <p:nvSpPr>
          <p:cNvPr id="30" name="TextBox 29"/>
          <p:cNvSpPr txBox="1"/>
          <p:nvPr/>
        </p:nvSpPr>
        <p:spPr>
          <a:xfrm>
            <a:off x="3505200" y="6214374"/>
            <a:ext cx="1417376" cy="461665"/>
          </a:xfrm>
          <a:prstGeom prst="rect">
            <a:avLst/>
          </a:prstGeom>
          <a:noFill/>
        </p:spPr>
        <p:txBody>
          <a:bodyPr wrap="none" rtlCol="0">
            <a:spAutoFit/>
          </a:bodyPr>
          <a:lstStyle/>
          <a:p>
            <a:r>
              <a:rPr lang="mi-NZ" sz="2400" dirty="0"/>
              <a:t>Rosters?</a:t>
            </a:r>
            <a:endParaRPr lang="en-NZ" sz="2400" dirty="0"/>
          </a:p>
        </p:txBody>
      </p:sp>
      <p:sp>
        <p:nvSpPr>
          <p:cNvPr id="31" name="TextBox 30"/>
          <p:cNvSpPr txBox="1"/>
          <p:nvPr/>
        </p:nvSpPr>
        <p:spPr>
          <a:xfrm>
            <a:off x="3583414" y="5634978"/>
            <a:ext cx="2383986" cy="523220"/>
          </a:xfrm>
          <a:prstGeom prst="rect">
            <a:avLst/>
          </a:prstGeom>
          <a:noFill/>
        </p:spPr>
        <p:txBody>
          <a:bodyPr wrap="none" rtlCol="0">
            <a:spAutoFit/>
          </a:bodyPr>
          <a:lstStyle/>
          <a:p>
            <a:r>
              <a:rPr lang="mi-NZ" sz="2800" dirty="0"/>
              <a:t>Employment?</a:t>
            </a:r>
            <a:endParaRPr lang="en-NZ" sz="2800" dirty="0"/>
          </a:p>
        </p:txBody>
      </p:sp>
    </p:spTree>
    <p:extLst>
      <p:ext uri="{BB962C8B-B14F-4D97-AF65-F5344CB8AC3E}">
        <p14:creationId xmlns:p14="http://schemas.microsoft.com/office/powerpoint/2010/main" val="309950428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down)">
                                      <p:cBhvr>
                                        <p:cTn id="7" dur="1000"/>
                                        <p:tgtEl>
                                          <p:spTgt spid="21"/>
                                        </p:tgtEl>
                                      </p:cBhvr>
                                    </p:animEffect>
                                  </p:childTnLst>
                                </p:cTn>
                              </p:par>
                            </p:childTnLst>
                          </p:cTn>
                        </p:par>
                        <p:par>
                          <p:cTn id="8" fill="hold">
                            <p:stCondLst>
                              <p:cond delay="1000"/>
                            </p:stCondLst>
                            <p:childTnLst>
                              <p:par>
                                <p:cTn id="9" presetID="22" presetClass="entr" presetSubtype="4"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down)">
                                      <p:cBhvr>
                                        <p:cTn id="11"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p:nvPr/>
        </p:nvGrpSpPr>
        <p:grpSpPr>
          <a:xfrm>
            <a:off x="1219200" y="26294"/>
            <a:ext cx="6337557" cy="6831706"/>
            <a:chOff x="1280381" y="26294"/>
            <a:chExt cx="6005000" cy="6772511"/>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87216" y="2176663"/>
              <a:ext cx="4642776" cy="4622142"/>
            </a:xfrm>
            <a:prstGeom prst="rect">
              <a:avLst/>
            </a:prstGeom>
          </p:spPr>
        </p:pic>
        <p:sp>
          <p:nvSpPr>
            <p:cNvPr id="4" name="Title 1"/>
            <p:cNvSpPr txBox="1">
              <a:spLocks/>
            </p:cNvSpPr>
            <p:nvPr/>
          </p:nvSpPr>
          <p:spPr>
            <a:xfrm>
              <a:off x="2218011" y="895293"/>
              <a:ext cx="3505200" cy="792162"/>
            </a:xfrm>
            <a:prstGeom prst="rect">
              <a:avLst/>
            </a:prstGeom>
          </p:spPr>
          <p:txBody>
            <a:bodyPr>
              <a:normAutofit/>
            </a:bodyPr>
            <a:lstStyle>
              <a:lvl1pPr algn="l" rtl="0" eaLnBrk="0" fontAlgn="base" hangingPunct="0">
                <a:spcBef>
                  <a:spcPct val="0"/>
                </a:spcBef>
                <a:spcAft>
                  <a:spcPct val="0"/>
                </a:spcAft>
                <a:defRPr sz="2000" kern="1200">
                  <a:solidFill>
                    <a:schemeClr val="bg1"/>
                  </a:solidFill>
                  <a:latin typeface="Arial" pitchFamily="34" charset="0"/>
                  <a:ea typeface="ＭＳ Ｐゴシック" charset="0"/>
                  <a:cs typeface="Arial" pitchFamily="34" charset="0"/>
                </a:defRPr>
              </a:lvl1pPr>
              <a:lvl2pPr algn="l" rtl="0" eaLnBrk="0" fontAlgn="base" hangingPunct="0">
                <a:spcBef>
                  <a:spcPct val="0"/>
                </a:spcBef>
                <a:spcAft>
                  <a:spcPct val="0"/>
                </a:spcAft>
                <a:defRPr sz="2000">
                  <a:solidFill>
                    <a:schemeClr val="bg1"/>
                  </a:solidFill>
                  <a:latin typeface="Arial" charset="0"/>
                  <a:ea typeface="ＭＳ Ｐゴシック" charset="0"/>
                  <a:cs typeface="Arial" charset="0"/>
                </a:defRPr>
              </a:lvl2pPr>
              <a:lvl3pPr algn="l" rtl="0" eaLnBrk="0" fontAlgn="base" hangingPunct="0">
                <a:spcBef>
                  <a:spcPct val="0"/>
                </a:spcBef>
                <a:spcAft>
                  <a:spcPct val="0"/>
                </a:spcAft>
                <a:defRPr sz="2000">
                  <a:solidFill>
                    <a:schemeClr val="bg1"/>
                  </a:solidFill>
                  <a:latin typeface="Arial" charset="0"/>
                  <a:ea typeface="ＭＳ Ｐゴシック" charset="0"/>
                  <a:cs typeface="Arial" charset="0"/>
                </a:defRPr>
              </a:lvl3pPr>
              <a:lvl4pPr algn="l" rtl="0" eaLnBrk="0" fontAlgn="base" hangingPunct="0">
                <a:spcBef>
                  <a:spcPct val="0"/>
                </a:spcBef>
                <a:spcAft>
                  <a:spcPct val="0"/>
                </a:spcAft>
                <a:defRPr sz="2000">
                  <a:solidFill>
                    <a:schemeClr val="bg1"/>
                  </a:solidFill>
                  <a:latin typeface="Arial" charset="0"/>
                  <a:ea typeface="ＭＳ Ｐゴシック" charset="0"/>
                  <a:cs typeface="Arial" charset="0"/>
                </a:defRPr>
              </a:lvl4pPr>
              <a:lvl5pPr algn="l" rtl="0" eaLnBrk="0" fontAlgn="base" hangingPunct="0">
                <a:spcBef>
                  <a:spcPct val="0"/>
                </a:spcBef>
                <a:spcAft>
                  <a:spcPct val="0"/>
                </a:spcAft>
                <a:defRPr sz="2000">
                  <a:solidFill>
                    <a:schemeClr val="bg1"/>
                  </a:solidFill>
                  <a:latin typeface="Arial" charset="0"/>
                  <a:ea typeface="ＭＳ Ｐゴシック" charset="0"/>
                  <a:cs typeface="Arial" charset="0"/>
                </a:defRPr>
              </a:lvl5pPr>
              <a:lvl6pPr marL="457200" algn="ctr" rtl="0" fontAlgn="base">
                <a:spcBef>
                  <a:spcPct val="0"/>
                </a:spcBef>
                <a:spcAft>
                  <a:spcPct val="0"/>
                </a:spcAft>
                <a:defRPr sz="2000">
                  <a:solidFill>
                    <a:schemeClr val="bg1"/>
                  </a:solidFill>
                  <a:latin typeface="Arial" charset="0"/>
                  <a:ea typeface="ＭＳ Ｐゴシック" charset="0"/>
                  <a:cs typeface="Arial" charset="0"/>
                </a:defRPr>
              </a:lvl6pPr>
              <a:lvl7pPr marL="914400" algn="ctr" rtl="0" fontAlgn="base">
                <a:spcBef>
                  <a:spcPct val="0"/>
                </a:spcBef>
                <a:spcAft>
                  <a:spcPct val="0"/>
                </a:spcAft>
                <a:defRPr sz="2000">
                  <a:solidFill>
                    <a:schemeClr val="bg1"/>
                  </a:solidFill>
                  <a:latin typeface="Arial" charset="0"/>
                  <a:ea typeface="ＭＳ Ｐゴシック" charset="0"/>
                  <a:cs typeface="Arial" charset="0"/>
                </a:defRPr>
              </a:lvl7pPr>
              <a:lvl8pPr marL="1371600" algn="ctr" rtl="0" fontAlgn="base">
                <a:spcBef>
                  <a:spcPct val="0"/>
                </a:spcBef>
                <a:spcAft>
                  <a:spcPct val="0"/>
                </a:spcAft>
                <a:defRPr sz="2000">
                  <a:solidFill>
                    <a:schemeClr val="bg1"/>
                  </a:solidFill>
                  <a:latin typeface="Arial" charset="0"/>
                  <a:ea typeface="ＭＳ Ｐゴシック" charset="0"/>
                  <a:cs typeface="Arial" charset="0"/>
                </a:defRPr>
              </a:lvl8pPr>
              <a:lvl9pPr marL="1828800" algn="ctr" rtl="0" fontAlgn="base">
                <a:spcBef>
                  <a:spcPct val="0"/>
                </a:spcBef>
                <a:spcAft>
                  <a:spcPct val="0"/>
                </a:spcAft>
                <a:defRPr sz="2000">
                  <a:solidFill>
                    <a:schemeClr val="bg1"/>
                  </a:solidFill>
                  <a:latin typeface="Arial" charset="0"/>
                  <a:ea typeface="ＭＳ Ｐゴシック" charset="0"/>
                  <a:cs typeface="Arial" charset="0"/>
                </a:defRPr>
              </a:lvl9pPr>
            </a:lstStyle>
            <a:p>
              <a:r>
                <a:rPr lang="en-US" sz="4000" dirty="0"/>
                <a:t>Preparation</a:t>
              </a:r>
            </a:p>
          </p:txBody>
        </p:sp>
        <p:pic>
          <p:nvPicPr>
            <p:cNvPr id="5" name="Picture 4" descr="Picture1.jpg"/>
            <p:cNvPicPr>
              <a:picLocks noChangeAspect="1"/>
            </p:cNvPicPr>
            <p:nvPr/>
          </p:nvPicPr>
          <p:blipFill>
            <a:blip r:embed="rId4" cstate="print"/>
            <a:stretch>
              <a:fillRect/>
            </a:stretch>
          </p:blipFill>
          <p:spPr>
            <a:xfrm>
              <a:off x="1280381" y="457084"/>
              <a:ext cx="5824621" cy="6296210"/>
            </a:xfrm>
            <a:prstGeom prst="rect">
              <a:avLst/>
            </a:prstGeom>
          </p:spPr>
        </p:pic>
        <p:sp>
          <p:nvSpPr>
            <p:cNvPr id="6" name="Rectangle 5"/>
            <p:cNvSpPr/>
            <p:nvPr/>
          </p:nvSpPr>
          <p:spPr>
            <a:xfrm rot="20417249">
              <a:off x="2515184" y="4378666"/>
              <a:ext cx="1154483" cy="400110"/>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91440" tIns="45720" rIns="91440" bIns="45720">
              <a:spAutoFit/>
            </a:bodyPr>
            <a:lstStyle/>
            <a:p>
              <a:pPr algn="ctr"/>
              <a:r>
                <a:rPr lang="en-US" sz="2000" b="1" cap="none" spc="0" dirty="0">
                  <a:ln w="12700">
                    <a:solidFill>
                      <a:schemeClr val="tx1"/>
                    </a:solidFill>
                    <a:prstDash val="solid"/>
                  </a:ln>
                  <a:solidFill>
                    <a:schemeClr val="tx1"/>
                  </a:solidFill>
                  <a:latin typeface="Monotype Corsiva" pitchFamily="66" charset="0"/>
                </a:rPr>
                <a:t>Kaumātua</a:t>
              </a:r>
            </a:p>
          </p:txBody>
        </p:sp>
        <p:sp>
          <p:nvSpPr>
            <p:cNvPr id="7" name="Rectangle 6"/>
            <p:cNvSpPr/>
            <p:nvPr/>
          </p:nvSpPr>
          <p:spPr>
            <a:xfrm rot="564975">
              <a:off x="4784683" y="4322968"/>
              <a:ext cx="888471" cy="351294"/>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91440" tIns="45720" rIns="91440" bIns="45720">
              <a:spAutoFit/>
            </a:bodyPr>
            <a:lstStyle/>
            <a:p>
              <a:pPr algn="ctr"/>
              <a:r>
                <a:rPr lang="en-US" sz="2000" b="1" cap="none" spc="0" dirty="0">
                  <a:ln w="12700">
                    <a:solidFill>
                      <a:schemeClr val="tx1"/>
                    </a:solidFill>
                    <a:prstDash val="solid"/>
                  </a:ln>
                  <a:solidFill>
                    <a:schemeClr val="tx1"/>
                  </a:solidFill>
                  <a:latin typeface="Monotype Corsiva" pitchFamily="66" charset="0"/>
                </a:rPr>
                <a:t>Tuakana</a:t>
              </a:r>
            </a:p>
          </p:txBody>
        </p:sp>
        <p:sp>
          <p:nvSpPr>
            <p:cNvPr id="8" name="Rectangle 7"/>
            <p:cNvSpPr/>
            <p:nvPr/>
          </p:nvSpPr>
          <p:spPr>
            <a:xfrm rot="1509810">
              <a:off x="5057768" y="4669988"/>
              <a:ext cx="619413" cy="351294"/>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91440" tIns="45720" rIns="91440" bIns="45720">
              <a:spAutoFit/>
            </a:bodyPr>
            <a:lstStyle/>
            <a:p>
              <a:pPr algn="ctr"/>
              <a:r>
                <a:rPr lang="en-US" sz="2000" b="1" cap="none" spc="0" dirty="0">
                  <a:ln w="12700">
                    <a:solidFill>
                      <a:schemeClr val="tx1"/>
                    </a:solidFill>
                    <a:prstDash val="solid"/>
                  </a:ln>
                  <a:solidFill>
                    <a:schemeClr val="tx1"/>
                  </a:solidFill>
                  <a:latin typeface="Monotype Corsiva" pitchFamily="66" charset="0"/>
                </a:rPr>
                <a:t>Teina</a:t>
              </a:r>
            </a:p>
          </p:txBody>
        </p:sp>
        <p:sp>
          <p:nvSpPr>
            <p:cNvPr id="9" name="Rectangle 8"/>
            <p:cNvSpPr/>
            <p:nvPr/>
          </p:nvSpPr>
          <p:spPr>
            <a:xfrm rot="19768871">
              <a:off x="2704857" y="4740824"/>
              <a:ext cx="836396" cy="351294"/>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91440" tIns="45720" rIns="91440" bIns="45720">
              <a:spAutoFit/>
            </a:bodyPr>
            <a:lstStyle/>
            <a:p>
              <a:pPr algn="ctr"/>
              <a:r>
                <a:rPr lang="en-US" sz="2000" b="1" cap="none" spc="0" dirty="0">
                  <a:ln w="12700">
                    <a:solidFill>
                      <a:schemeClr val="tx1"/>
                    </a:solidFill>
                    <a:prstDash val="solid"/>
                  </a:ln>
                  <a:solidFill>
                    <a:schemeClr val="tx1"/>
                  </a:solidFill>
                  <a:latin typeface="Monotype Corsiva" pitchFamily="66" charset="0"/>
                </a:rPr>
                <a:t>Karakia</a:t>
              </a:r>
            </a:p>
          </p:txBody>
        </p:sp>
        <p:sp>
          <p:nvSpPr>
            <p:cNvPr id="10" name="Rectangle 9"/>
            <p:cNvSpPr/>
            <p:nvPr/>
          </p:nvSpPr>
          <p:spPr>
            <a:xfrm rot="5638491">
              <a:off x="3880280" y="5030902"/>
              <a:ext cx="1131890" cy="461665"/>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lIns="91440" tIns="45720" rIns="91440" bIns="45720">
              <a:spAutoFit/>
            </a:bodyPr>
            <a:lstStyle/>
            <a:p>
              <a:pPr algn="ctr"/>
              <a:r>
                <a:rPr lang="en-US" sz="2400" b="1" cap="none" spc="0" dirty="0">
                  <a:ln w="12700">
                    <a:solidFill>
                      <a:schemeClr val="tx1"/>
                    </a:solidFill>
                    <a:prstDash val="solid"/>
                  </a:ln>
                  <a:solidFill>
                    <a:srgbClr val="FF0000"/>
                  </a:solidFill>
                  <a:latin typeface="Monotype Corsiva" pitchFamily="66" charset="0"/>
                </a:rPr>
                <a:t>Wh</a:t>
              </a:r>
              <a:r>
                <a:rPr lang="en-US" sz="2400" b="1" dirty="0">
                  <a:ln w="12700">
                    <a:solidFill>
                      <a:schemeClr val="tx1"/>
                    </a:solidFill>
                    <a:prstDash val="solid"/>
                  </a:ln>
                  <a:solidFill>
                    <a:srgbClr val="FF0000"/>
                  </a:solidFill>
                  <a:latin typeface="Monotype Corsiva" pitchFamily="66" charset="0"/>
                </a:rPr>
                <a:t>anau</a:t>
              </a:r>
              <a:endParaRPr lang="en-US" sz="2400" b="1" cap="none" spc="0" dirty="0">
                <a:ln w="12700">
                  <a:solidFill>
                    <a:schemeClr val="tx1"/>
                  </a:solidFill>
                  <a:prstDash val="solid"/>
                </a:ln>
                <a:solidFill>
                  <a:srgbClr val="FF0000"/>
                </a:solidFill>
                <a:latin typeface="Monotype Corsiva" pitchFamily="66" charset="0"/>
              </a:endParaRPr>
            </a:p>
          </p:txBody>
        </p:sp>
        <p:sp>
          <p:nvSpPr>
            <p:cNvPr id="11" name="Rectangle 10"/>
            <p:cNvSpPr/>
            <p:nvPr/>
          </p:nvSpPr>
          <p:spPr>
            <a:xfrm rot="18597142">
              <a:off x="2379277" y="5133421"/>
              <a:ext cx="2151551" cy="461665"/>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91440" tIns="45720" rIns="91440" bIns="45720">
              <a:spAutoFit/>
            </a:bodyPr>
            <a:lstStyle/>
            <a:p>
              <a:pPr algn="ctr"/>
              <a:r>
                <a:rPr lang="en-US" sz="2400" b="1" cap="none" spc="0" dirty="0">
                  <a:ln w="12700">
                    <a:solidFill>
                      <a:schemeClr val="tx1"/>
                    </a:solidFill>
                    <a:prstDash val="solid"/>
                  </a:ln>
                  <a:solidFill>
                    <a:srgbClr val="FF0000"/>
                  </a:solidFill>
                  <a:latin typeface="Monotype Corsiva" pitchFamily="66" charset="0"/>
                </a:rPr>
                <a:t>Whanaungatanga</a:t>
              </a:r>
              <a:endParaRPr lang="en-US" sz="2000" b="1" cap="none" spc="0" dirty="0">
                <a:ln w="12700">
                  <a:solidFill>
                    <a:schemeClr val="tx1"/>
                  </a:solidFill>
                  <a:prstDash val="solid"/>
                </a:ln>
                <a:solidFill>
                  <a:srgbClr val="FF0000"/>
                </a:solidFill>
                <a:latin typeface="Monotype Corsiva" pitchFamily="66" charset="0"/>
              </a:endParaRPr>
            </a:p>
          </p:txBody>
        </p:sp>
        <p:sp>
          <p:nvSpPr>
            <p:cNvPr id="12" name="Rectangle 11"/>
            <p:cNvSpPr/>
            <p:nvPr/>
          </p:nvSpPr>
          <p:spPr>
            <a:xfrm rot="4016810">
              <a:off x="4413634" y="5394324"/>
              <a:ext cx="1806906" cy="461665"/>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91440" tIns="45720" rIns="91440" bIns="45720">
              <a:spAutoFit/>
            </a:bodyPr>
            <a:lstStyle/>
            <a:p>
              <a:pPr algn="ctr"/>
              <a:r>
                <a:rPr lang="en-US" sz="2400" b="1" cap="none" spc="0" dirty="0">
                  <a:ln w="12700">
                    <a:solidFill>
                      <a:schemeClr val="tx1"/>
                    </a:solidFill>
                    <a:prstDash val="solid"/>
                  </a:ln>
                  <a:solidFill>
                    <a:srgbClr val="FF0000"/>
                  </a:solidFill>
                  <a:latin typeface="Monotype Corsiva" pitchFamily="66" charset="0"/>
                </a:rPr>
                <a:t>Manaakitanga</a:t>
              </a:r>
            </a:p>
          </p:txBody>
        </p:sp>
        <p:sp>
          <p:nvSpPr>
            <p:cNvPr id="13" name="Rectangle 12"/>
            <p:cNvSpPr/>
            <p:nvPr/>
          </p:nvSpPr>
          <p:spPr>
            <a:xfrm rot="16988986">
              <a:off x="3385055" y="5497950"/>
              <a:ext cx="1309190" cy="361059"/>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91440" tIns="45720" rIns="91440" bIns="45720">
              <a:spAutoFit/>
            </a:bodyPr>
            <a:lstStyle/>
            <a:p>
              <a:pPr algn="ctr"/>
              <a:r>
                <a:rPr lang="en-US" sz="2000" b="1" dirty="0">
                  <a:ln w="12700">
                    <a:solidFill>
                      <a:schemeClr val="tx1"/>
                    </a:solidFill>
                    <a:prstDash val="solid"/>
                  </a:ln>
                  <a:solidFill>
                    <a:schemeClr val="tx1"/>
                  </a:solidFill>
                  <a:latin typeface="Monotype Corsiva" pitchFamily="66" charset="0"/>
                </a:rPr>
                <a:t>Kanohi -Kitea</a:t>
              </a:r>
              <a:endParaRPr lang="en-US" sz="2000" b="1" cap="none" spc="0" dirty="0">
                <a:ln w="12700">
                  <a:solidFill>
                    <a:schemeClr val="tx1"/>
                  </a:solidFill>
                  <a:prstDash val="solid"/>
                </a:ln>
                <a:solidFill>
                  <a:schemeClr val="tx1"/>
                </a:solidFill>
                <a:latin typeface="Monotype Corsiva" pitchFamily="66" charset="0"/>
              </a:endParaRPr>
            </a:p>
          </p:txBody>
        </p:sp>
        <p:sp>
          <p:nvSpPr>
            <p:cNvPr id="14" name="Rectangle 13"/>
            <p:cNvSpPr/>
            <p:nvPr/>
          </p:nvSpPr>
          <p:spPr>
            <a:xfrm rot="3989691">
              <a:off x="4528744" y="5252749"/>
              <a:ext cx="651921" cy="361059"/>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91440" tIns="45720" rIns="91440" bIns="45720">
              <a:spAutoFit/>
            </a:bodyPr>
            <a:lstStyle/>
            <a:p>
              <a:pPr algn="ctr"/>
              <a:r>
                <a:rPr lang="en-US" sz="2000" b="1" cap="none" spc="0" dirty="0">
                  <a:ln w="12700">
                    <a:solidFill>
                      <a:schemeClr val="tx1"/>
                    </a:solidFill>
                    <a:prstDash val="solid"/>
                  </a:ln>
                  <a:solidFill>
                    <a:schemeClr val="tx1"/>
                  </a:solidFill>
                  <a:latin typeface="Monotype Corsiva" pitchFamily="66" charset="0"/>
                </a:rPr>
                <a:t>Aroha</a:t>
              </a:r>
            </a:p>
          </p:txBody>
        </p:sp>
        <p:sp>
          <p:nvSpPr>
            <p:cNvPr id="15" name="Rectangle 14"/>
            <p:cNvSpPr/>
            <p:nvPr/>
          </p:nvSpPr>
          <p:spPr>
            <a:xfrm rot="3445833">
              <a:off x="5173514" y="5198943"/>
              <a:ext cx="823628" cy="361059"/>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lIns="91440" tIns="45720" rIns="91440" bIns="45720">
              <a:spAutoFit/>
            </a:bodyPr>
            <a:lstStyle/>
            <a:p>
              <a:pPr algn="ctr"/>
              <a:r>
                <a:rPr lang="en-US" sz="2000" b="1" cap="none" spc="0" dirty="0">
                  <a:ln w="12700">
                    <a:solidFill>
                      <a:schemeClr val="tx1"/>
                    </a:solidFill>
                    <a:prstDash val="solid"/>
                  </a:ln>
                  <a:solidFill>
                    <a:schemeClr val="tx1"/>
                  </a:solidFill>
                  <a:latin typeface="Monotype Corsiva" pitchFamily="66" charset="0"/>
                </a:rPr>
                <a:t>Tautoko</a:t>
              </a:r>
            </a:p>
          </p:txBody>
        </p:sp>
        <p:sp>
          <p:nvSpPr>
            <p:cNvPr id="16" name="Rectangle 15"/>
            <p:cNvSpPr/>
            <p:nvPr/>
          </p:nvSpPr>
          <p:spPr>
            <a:xfrm>
              <a:off x="3645817" y="3971981"/>
              <a:ext cx="1559521" cy="707886"/>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lIns="91440" tIns="45720" rIns="91440" bIns="45720">
              <a:spAutoFit/>
            </a:bodyPr>
            <a:lstStyle/>
            <a:p>
              <a:pPr algn="ctr"/>
              <a:r>
                <a:rPr lang="en-US" sz="2000" b="1" cap="none" spc="0" dirty="0">
                  <a:ln w="12700">
                    <a:solidFill>
                      <a:schemeClr val="tx1"/>
                    </a:solidFill>
                    <a:prstDash val="solid"/>
                  </a:ln>
                  <a:solidFill>
                    <a:schemeClr val="tx1"/>
                  </a:solidFill>
                  <a:latin typeface="Monotype Corsiva" pitchFamily="66" charset="0"/>
                </a:rPr>
                <a:t>Tikanga   Māori </a:t>
              </a:r>
            </a:p>
          </p:txBody>
        </p:sp>
        <p:sp>
          <p:nvSpPr>
            <p:cNvPr id="17" name="Rectangle 16"/>
            <p:cNvSpPr/>
            <p:nvPr/>
          </p:nvSpPr>
          <p:spPr>
            <a:xfrm>
              <a:off x="2419422" y="3728341"/>
              <a:ext cx="4116773" cy="338554"/>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lIns="91440" tIns="45720" rIns="91440" bIns="45720">
              <a:spAutoFit/>
            </a:bodyPr>
            <a:lstStyle/>
            <a:p>
              <a:pPr algn="ctr"/>
              <a:r>
                <a:rPr lang="en-US" sz="1600" b="1" dirty="0">
                  <a:ln w="12700">
                    <a:solidFill>
                      <a:schemeClr val="tx1"/>
                    </a:solidFill>
                    <a:prstDash val="solid"/>
                  </a:ln>
                  <a:solidFill>
                    <a:schemeClr val="tx1"/>
                  </a:solidFill>
                  <a:latin typeface="Monotype Corsiva" pitchFamily="66" charset="0"/>
                </a:rPr>
                <a:t>Educational Service Provider and Key Stakeholders</a:t>
              </a:r>
            </a:p>
          </p:txBody>
        </p:sp>
        <p:sp>
          <p:nvSpPr>
            <p:cNvPr id="18" name="Rectangle 17"/>
            <p:cNvSpPr/>
            <p:nvPr/>
          </p:nvSpPr>
          <p:spPr>
            <a:xfrm>
              <a:off x="3535597" y="3132042"/>
              <a:ext cx="1884421" cy="946293"/>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lIns="91440" tIns="45720" rIns="91440" bIns="45720">
              <a:spAutoFit/>
            </a:bodyPr>
            <a:lstStyle/>
            <a:p>
              <a:pPr algn="ctr"/>
              <a:r>
                <a:rPr lang="en-US" cap="none" spc="0" dirty="0">
                  <a:ln w="12700">
                    <a:solidFill>
                      <a:schemeClr val="tx1"/>
                    </a:solidFill>
                    <a:prstDash val="solid"/>
                  </a:ln>
                  <a:solidFill>
                    <a:schemeClr val="tx1"/>
                  </a:solidFill>
                  <a:latin typeface="Monotype Corsiva" pitchFamily="66" charset="0"/>
                </a:rPr>
                <a:t>Organisational</a:t>
              </a:r>
            </a:p>
            <a:p>
              <a:pPr algn="ctr"/>
              <a:r>
                <a:rPr lang="en-US" dirty="0">
                  <a:ln w="12700">
                    <a:solidFill>
                      <a:schemeClr val="tx1"/>
                    </a:solidFill>
                    <a:prstDash val="solid"/>
                  </a:ln>
                  <a:solidFill>
                    <a:schemeClr val="tx1"/>
                  </a:solidFill>
                  <a:latin typeface="Monotype Corsiva" pitchFamily="66" charset="0"/>
                </a:rPr>
                <a:t>Infrastructure</a:t>
              </a:r>
              <a:endParaRPr lang="en-US" cap="none" spc="0" dirty="0">
                <a:ln w="12700">
                  <a:solidFill>
                    <a:schemeClr val="tx1"/>
                  </a:solidFill>
                  <a:prstDash val="solid"/>
                </a:ln>
                <a:solidFill>
                  <a:schemeClr val="tx1"/>
                </a:solidFill>
                <a:latin typeface="Monotype Corsiva" pitchFamily="66" charset="0"/>
              </a:endParaRPr>
            </a:p>
          </p:txBody>
        </p:sp>
        <p:sp>
          <p:nvSpPr>
            <p:cNvPr id="19" name="Rectangle 18"/>
            <p:cNvSpPr/>
            <p:nvPr/>
          </p:nvSpPr>
          <p:spPr>
            <a:xfrm rot="3100925">
              <a:off x="2950995" y="2234099"/>
              <a:ext cx="1833457" cy="351918"/>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lIns="91440" tIns="45720" rIns="91440" bIns="45720">
              <a:spAutoFit/>
            </a:bodyPr>
            <a:lstStyle/>
            <a:p>
              <a:pPr algn="ctr"/>
              <a:r>
                <a:rPr lang="en-US" sz="1600" cap="none" spc="0" dirty="0">
                  <a:ln w="12700">
                    <a:solidFill>
                      <a:schemeClr val="tx1"/>
                    </a:solidFill>
                    <a:prstDash val="solid"/>
                  </a:ln>
                  <a:solidFill>
                    <a:schemeClr val="tx1"/>
                  </a:solidFill>
                  <a:latin typeface="Monotype Corsiva" pitchFamily="66" charset="0"/>
                </a:rPr>
                <a:t>Multiple</a:t>
              </a:r>
              <a:r>
                <a:rPr lang="en-US" sz="1600" cap="none" spc="0" dirty="0">
                  <a:ln w="12700">
                    <a:solidFill>
                      <a:schemeClr val="tx1"/>
                    </a:solidFill>
                    <a:prstDash val="solid"/>
                  </a:ln>
                  <a:solidFill>
                    <a:schemeClr val="tx2">
                      <a:lumMod val="60000"/>
                      <a:lumOff val="40000"/>
                    </a:schemeClr>
                  </a:solidFill>
                  <a:latin typeface="Monotype Corsiva" pitchFamily="66" charset="0"/>
                </a:rPr>
                <a:t> </a:t>
              </a:r>
              <a:r>
                <a:rPr lang="en-US" sz="1600" cap="none" spc="0" dirty="0">
                  <a:ln w="12700">
                    <a:solidFill>
                      <a:schemeClr val="tx1"/>
                    </a:solidFill>
                    <a:prstDash val="solid"/>
                  </a:ln>
                  <a:solidFill>
                    <a:schemeClr val="tx1"/>
                  </a:solidFill>
                  <a:latin typeface="Monotype Corsiva" pitchFamily="66" charset="0"/>
                </a:rPr>
                <a:t>Supports</a:t>
              </a:r>
            </a:p>
          </p:txBody>
        </p:sp>
        <p:sp>
          <p:nvSpPr>
            <p:cNvPr id="20" name="Rectangle 19"/>
            <p:cNvSpPr/>
            <p:nvPr/>
          </p:nvSpPr>
          <p:spPr>
            <a:xfrm rot="18266322">
              <a:off x="4013933" y="2268079"/>
              <a:ext cx="1327676" cy="383911"/>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lIns="91440" tIns="45720" rIns="91440" bIns="45720">
              <a:spAutoFit/>
            </a:bodyPr>
            <a:lstStyle/>
            <a:p>
              <a:pPr algn="ctr"/>
              <a:r>
                <a:rPr lang="en-US" cap="none" spc="0" dirty="0">
                  <a:ln w="12700">
                    <a:solidFill>
                      <a:schemeClr val="tx1"/>
                    </a:solidFill>
                    <a:prstDash val="solid"/>
                  </a:ln>
                  <a:solidFill>
                    <a:schemeClr val="tx1"/>
                  </a:solidFill>
                  <a:latin typeface="Monotype Corsiva" pitchFamily="66" charset="0"/>
                </a:rPr>
                <a:t>Financial</a:t>
              </a:r>
            </a:p>
          </p:txBody>
        </p:sp>
        <p:sp>
          <p:nvSpPr>
            <p:cNvPr id="21" name="Rectangle 20"/>
            <p:cNvSpPr/>
            <p:nvPr/>
          </p:nvSpPr>
          <p:spPr>
            <a:xfrm rot="802574">
              <a:off x="5634059" y="1744148"/>
              <a:ext cx="1429561" cy="369332"/>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lIns="91440" tIns="45720" rIns="91440" bIns="45720">
              <a:spAutoFit/>
            </a:bodyPr>
            <a:lstStyle/>
            <a:p>
              <a:pPr algn="ctr"/>
              <a:r>
                <a:rPr lang="en-US" cap="none" spc="0" dirty="0">
                  <a:ln w="12700">
                    <a:solidFill>
                      <a:schemeClr val="tx1"/>
                    </a:solidFill>
                    <a:prstDash val="solid"/>
                  </a:ln>
                  <a:solidFill>
                    <a:schemeClr val="tx1"/>
                  </a:solidFill>
                  <a:latin typeface="Monotype Corsiva" pitchFamily="66" charset="0"/>
                </a:rPr>
                <a:t>Qualifications</a:t>
              </a:r>
            </a:p>
          </p:txBody>
        </p:sp>
        <p:sp>
          <p:nvSpPr>
            <p:cNvPr id="22" name="Rectangle 21"/>
            <p:cNvSpPr/>
            <p:nvPr/>
          </p:nvSpPr>
          <p:spPr>
            <a:xfrm rot="19179358">
              <a:off x="1697934" y="2229979"/>
              <a:ext cx="1442975" cy="383911"/>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lIns="91440" tIns="45720" rIns="91440" bIns="45720">
              <a:spAutoFit/>
            </a:bodyPr>
            <a:lstStyle/>
            <a:p>
              <a:pPr algn="ctr"/>
              <a:r>
                <a:rPr lang="en-US" cap="none" spc="0" dirty="0">
                  <a:ln w="12700">
                    <a:solidFill>
                      <a:schemeClr val="tx1"/>
                    </a:solidFill>
                    <a:prstDash val="solid"/>
                  </a:ln>
                  <a:solidFill>
                    <a:schemeClr val="tx1"/>
                  </a:solidFill>
                  <a:latin typeface="Monotype Corsiva" pitchFamily="66" charset="0"/>
                </a:rPr>
                <a:t>Qualifications</a:t>
              </a:r>
            </a:p>
          </p:txBody>
        </p:sp>
        <p:sp>
          <p:nvSpPr>
            <p:cNvPr id="23" name="Rectangle 22"/>
            <p:cNvSpPr/>
            <p:nvPr/>
          </p:nvSpPr>
          <p:spPr>
            <a:xfrm rot="567426">
              <a:off x="2880216" y="977215"/>
              <a:ext cx="1015890" cy="226346"/>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lIns="91440" tIns="45720" rIns="91440" bIns="45720">
              <a:prstTxWarp prst="textTriangleInverted">
                <a:avLst>
                  <a:gd name="adj" fmla="val 58486"/>
                </a:avLst>
              </a:prstTxWarp>
              <a:spAutoFit/>
            </a:bodyPr>
            <a:lstStyle/>
            <a:p>
              <a:pPr algn="ctr"/>
              <a:r>
                <a:rPr lang="en-US" sz="1400" dirty="0">
                  <a:ln w="12700">
                    <a:solidFill>
                      <a:schemeClr val="tx1"/>
                    </a:solidFill>
                    <a:prstDash val="solid"/>
                  </a:ln>
                  <a:solidFill>
                    <a:schemeClr val="tx1"/>
                  </a:solidFill>
                  <a:latin typeface="Monotype Corsiva" pitchFamily="66" charset="0"/>
                </a:rPr>
                <a:t>Students</a:t>
              </a:r>
              <a:endParaRPr lang="en-US" cap="none" spc="0" dirty="0">
                <a:ln w="12700">
                  <a:solidFill>
                    <a:schemeClr val="tx1"/>
                  </a:solidFill>
                  <a:prstDash val="solid"/>
                </a:ln>
                <a:solidFill>
                  <a:schemeClr val="tx1"/>
                </a:solidFill>
                <a:latin typeface="Monotype Corsiva" pitchFamily="66" charset="0"/>
              </a:endParaRPr>
            </a:p>
          </p:txBody>
        </p:sp>
        <p:sp>
          <p:nvSpPr>
            <p:cNvPr id="24" name="Rectangle 23"/>
            <p:cNvSpPr/>
            <p:nvPr/>
          </p:nvSpPr>
          <p:spPr>
            <a:xfrm>
              <a:off x="6096000" y="3209984"/>
              <a:ext cx="1189381" cy="252259"/>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lIns="91440" tIns="45720" rIns="91440" bIns="45720">
              <a:spAutoFit/>
            </a:bodyPr>
            <a:lstStyle/>
            <a:p>
              <a:pPr algn="ctr"/>
              <a:r>
                <a:rPr lang="en-US" cap="none" spc="0" dirty="0">
                  <a:ln w="12700">
                    <a:solidFill>
                      <a:schemeClr val="tx1"/>
                    </a:solidFill>
                    <a:prstDash val="solid"/>
                  </a:ln>
                  <a:solidFill>
                    <a:schemeClr val="tx1"/>
                  </a:solidFill>
                  <a:latin typeface="Monotype Corsiva" pitchFamily="66" charset="0"/>
                </a:rPr>
                <a:t>Graduates</a:t>
              </a:r>
            </a:p>
          </p:txBody>
        </p:sp>
        <p:sp>
          <p:nvSpPr>
            <p:cNvPr id="25" name="Rectangle 24"/>
            <p:cNvSpPr/>
            <p:nvPr/>
          </p:nvSpPr>
          <p:spPr>
            <a:xfrm>
              <a:off x="1735997" y="3136855"/>
              <a:ext cx="1107128" cy="369332"/>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lIns="91440" tIns="45720" rIns="91440" bIns="45720">
              <a:spAutoFit/>
            </a:bodyPr>
            <a:lstStyle/>
            <a:p>
              <a:pPr algn="ctr"/>
              <a:r>
                <a:rPr lang="en-US" cap="none" spc="0" dirty="0">
                  <a:ln w="12700">
                    <a:solidFill>
                      <a:schemeClr val="tx1"/>
                    </a:solidFill>
                    <a:prstDash val="solid"/>
                  </a:ln>
                  <a:solidFill>
                    <a:schemeClr val="tx1"/>
                  </a:solidFill>
                  <a:latin typeface="Monotype Corsiva" pitchFamily="66" charset="0"/>
                </a:rPr>
                <a:t>Graduates</a:t>
              </a:r>
            </a:p>
          </p:txBody>
        </p:sp>
        <p:sp>
          <p:nvSpPr>
            <p:cNvPr id="26" name="Rectangle 25"/>
            <p:cNvSpPr/>
            <p:nvPr/>
          </p:nvSpPr>
          <p:spPr>
            <a:xfrm rot="21032287">
              <a:off x="4333654" y="2779800"/>
              <a:ext cx="1398985" cy="338554"/>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lIns="91440" tIns="45720" rIns="91440" bIns="45720">
              <a:spAutoFit/>
            </a:bodyPr>
            <a:lstStyle/>
            <a:p>
              <a:pPr algn="ctr"/>
              <a:r>
                <a:rPr lang="en-US" sz="1600" cap="none" spc="0" dirty="0">
                  <a:ln w="12700">
                    <a:solidFill>
                      <a:schemeClr val="tx1"/>
                    </a:solidFill>
                    <a:prstDash val="solid"/>
                  </a:ln>
                  <a:solidFill>
                    <a:schemeClr val="tx1"/>
                  </a:solidFill>
                  <a:latin typeface="Monotype Corsiva" pitchFamily="66" charset="0"/>
                </a:rPr>
                <a:t>Competencies</a:t>
              </a:r>
              <a:endParaRPr lang="en-US" cap="none" spc="0" dirty="0">
                <a:ln w="12700">
                  <a:solidFill>
                    <a:schemeClr val="tx1"/>
                  </a:solidFill>
                  <a:prstDash val="solid"/>
                </a:ln>
                <a:solidFill>
                  <a:schemeClr val="tx1"/>
                </a:solidFill>
                <a:latin typeface="Monotype Corsiva" pitchFamily="66" charset="0"/>
              </a:endParaRPr>
            </a:p>
          </p:txBody>
        </p:sp>
        <p:sp>
          <p:nvSpPr>
            <p:cNvPr id="27" name="Rectangle 26"/>
            <p:cNvSpPr/>
            <p:nvPr/>
          </p:nvSpPr>
          <p:spPr>
            <a:xfrm>
              <a:off x="3477527" y="2923265"/>
              <a:ext cx="1039680" cy="307777"/>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lIns="91440" tIns="45720" rIns="91440" bIns="45720">
              <a:spAutoFit/>
            </a:bodyPr>
            <a:lstStyle/>
            <a:p>
              <a:pPr algn="ctr"/>
              <a:r>
                <a:rPr lang="en-US" sz="1400" cap="none" spc="0" dirty="0">
                  <a:ln w="12700">
                    <a:solidFill>
                      <a:schemeClr val="tx1"/>
                    </a:solidFill>
                    <a:prstDash val="solid"/>
                  </a:ln>
                  <a:solidFill>
                    <a:schemeClr val="tx1"/>
                  </a:solidFill>
                  <a:latin typeface="Monotype Corsiva" pitchFamily="66" charset="0"/>
                </a:rPr>
                <a:t>Leadership</a:t>
              </a:r>
            </a:p>
          </p:txBody>
        </p:sp>
        <p:sp>
          <p:nvSpPr>
            <p:cNvPr id="28" name="TextBox 27"/>
            <p:cNvSpPr txBox="1"/>
            <p:nvPr/>
          </p:nvSpPr>
          <p:spPr>
            <a:xfrm>
              <a:off x="2769228" y="26294"/>
              <a:ext cx="3570058" cy="523220"/>
            </a:xfrm>
            <a:prstGeom prst="rect">
              <a:avLst/>
            </a:prstGeom>
            <a:solidFill>
              <a:srgbClr val="009900"/>
            </a:solidFill>
            <a:ln>
              <a:solidFill>
                <a:srgbClr val="92D050"/>
              </a:solidFill>
            </a:ln>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mi-NZ" sz="2800" dirty="0">
                  <a:latin typeface="Britannic Bold" pitchFamily="34" charset="0"/>
                </a:rPr>
                <a:t>Te</a:t>
              </a:r>
              <a:r>
                <a:rPr lang="mi-NZ" sz="2400" dirty="0">
                  <a:latin typeface="Britannic Bold" pitchFamily="34" charset="0"/>
                </a:rPr>
                <a:t> </a:t>
              </a:r>
              <a:r>
                <a:rPr lang="mi-NZ" sz="2800" dirty="0">
                  <a:latin typeface="Britannic Bold" pitchFamily="34" charset="0"/>
                </a:rPr>
                <a:t>Kawakawa</a:t>
              </a:r>
              <a:r>
                <a:rPr lang="mi-NZ" sz="2400" dirty="0">
                  <a:latin typeface="Britannic Bold" pitchFamily="34" charset="0"/>
                </a:rPr>
                <a:t> o te Ora</a:t>
              </a:r>
              <a:endParaRPr lang="en-NZ" sz="2400" dirty="0">
                <a:latin typeface="Britannic Bold" pitchFamily="34" charset="0"/>
              </a:endParaRPr>
            </a:p>
          </p:txBody>
        </p:sp>
        <p:cxnSp>
          <p:nvCxnSpPr>
            <p:cNvPr id="35" name="Straight Arrow Connector 34"/>
            <p:cNvCxnSpPr/>
            <p:nvPr/>
          </p:nvCxnSpPr>
          <p:spPr>
            <a:xfrm flipH="1">
              <a:off x="5585328" y="1823009"/>
              <a:ext cx="11057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6" name="Rectangle 35"/>
            <p:cNvSpPr/>
            <p:nvPr/>
          </p:nvSpPr>
          <p:spPr>
            <a:xfrm rot="1379225">
              <a:off x="4863513" y="875651"/>
              <a:ext cx="1015890" cy="226346"/>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lIns="91440" tIns="45720" rIns="91440" bIns="45720">
              <a:prstTxWarp prst="textTriangleInverted">
                <a:avLst>
                  <a:gd name="adj" fmla="val 58486"/>
                </a:avLst>
              </a:prstTxWarp>
              <a:spAutoFit/>
            </a:bodyPr>
            <a:lstStyle/>
            <a:p>
              <a:pPr algn="ctr"/>
              <a:r>
                <a:rPr lang="en-US" sz="1400" dirty="0">
                  <a:ln w="12700">
                    <a:solidFill>
                      <a:schemeClr val="tx1"/>
                    </a:solidFill>
                    <a:prstDash val="solid"/>
                  </a:ln>
                  <a:solidFill>
                    <a:schemeClr val="tx1"/>
                  </a:solidFill>
                  <a:latin typeface="Monotype Corsiva" pitchFamily="66" charset="0"/>
                </a:rPr>
                <a:t>Students</a:t>
              </a:r>
              <a:endParaRPr lang="en-US" cap="none" spc="0" dirty="0">
                <a:ln w="12700">
                  <a:solidFill>
                    <a:schemeClr val="tx1"/>
                  </a:solidFill>
                  <a:prstDash val="solid"/>
                </a:ln>
                <a:solidFill>
                  <a:schemeClr val="tx1"/>
                </a:solidFill>
                <a:latin typeface="Monotype Corsiva" pitchFamily="66" charset="0"/>
              </a:endParaRPr>
            </a:p>
          </p:txBody>
        </p:sp>
      </p:grpSp>
      <p:sp>
        <p:nvSpPr>
          <p:cNvPr id="2" name="Rectangle 1"/>
          <p:cNvSpPr/>
          <p:nvPr/>
        </p:nvSpPr>
        <p:spPr>
          <a:xfrm>
            <a:off x="2284268" y="6812091"/>
            <a:ext cx="2401344" cy="4571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32745641"/>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171280" y="1447800"/>
            <a:ext cx="6665172" cy="694561"/>
          </a:xfrm>
          <a:prstGeom prst="rect">
            <a:avLst/>
          </a:prstGeom>
          <a:gradFill>
            <a:gsLst>
              <a:gs pos="0">
                <a:srgbClr val="FFC000"/>
              </a:gs>
              <a:gs pos="25000">
                <a:srgbClr val="FFC000"/>
              </a:gs>
              <a:gs pos="75000">
                <a:srgbClr val="FFC000"/>
              </a:gs>
              <a:gs pos="100000">
                <a:srgbClr val="005CBF"/>
              </a:gs>
            </a:gsLst>
            <a:lin ang="5400000" scaled="0"/>
          </a:gradFill>
        </p:spPr>
        <p:txBody>
          <a:bodyPr>
            <a:normAutofit/>
          </a:bodyPr>
          <a:lstStyle>
            <a:lvl1pPr algn="l" rtl="0" eaLnBrk="0" fontAlgn="base" hangingPunct="0">
              <a:spcBef>
                <a:spcPct val="0"/>
              </a:spcBef>
              <a:spcAft>
                <a:spcPct val="0"/>
              </a:spcAft>
              <a:defRPr sz="2000" kern="1200">
                <a:solidFill>
                  <a:schemeClr val="bg1"/>
                </a:solidFill>
                <a:latin typeface="Arial" pitchFamily="34" charset="0"/>
                <a:ea typeface="ＭＳ Ｐゴシック" charset="0"/>
                <a:cs typeface="Arial" pitchFamily="34" charset="0"/>
              </a:defRPr>
            </a:lvl1pPr>
            <a:lvl2pPr algn="l" rtl="0" eaLnBrk="0" fontAlgn="base" hangingPunct="0">
              <a:spcBef>
                <a:spcPct val="0"/>
              </a:spcBef>
              <a:spcAft>
                <a:spcPct val="0"/>
              </a:spcAft>
              <a:defRPr sz="2000">
                <a:solidFill>
                  <a:schemeClr val="bg1"/>
                </a:solidFill>
                <a:latin typeface="Arial" charset="0"/>
                <a:ea typeface="ＭＳ Ｐゴシック" charset="0"/>
                <a:cs typeface="Arial" charset="0"/>
              </a:defRPr>
            </a:lvl2pPr>
            <a:lvl3pPr algn="l" rtl="0" eaLnBrk="0" fontAlgn="base" hangingPunct="0">
              <a:spcBef>
                <a:spcPct val="0"/>
              </a:spcBef>
              <a:spcAft>
                <a:spcPct val="0"/>
              </a:spcAft>
              <a:defRPr sz="2000">
                <a:solidFill>
                  <a:schemeClr val="bg1"/>
                </a:solidFill>
                <a:latin typeface="Arial" charset="0"/>
                <a:ea typeface="ＭＳ Ｐゴシック" charset="0"/>
                <a:cs typeface="Arial" charset="0"/>
              </a:defRPr>
            </a:lvl3pPr>
            <a:lvl4pPr algn="l" rtl="0" eaLnBrk="0" fontAlgn="base" hangingPunct="0">
              <a:spcBef>
                <a:spcPct val="0"/>
              </a:spcBef>
              <a:spcAft>
                <a:spcPct val="0"/>
              </a:spcAft>
              <a:defRPr sz="2000">
                <a:solidFill>
                  <a:schemeClr val="bg1"/>
                </a:solidFill>
                <a:latin typeface="Arial" charset="0"/>
                <a:ea typeface="ＭＳ Ｐゴシック" charset="0"/>
                <a:cs typeface="Arial" charset="0"/>
              </a:defRPr>
            </a:lvl4pPr>
            <a:lvl5pPr algn="l" rtl="0" eaLnBrk="0" fontAlgn="base" hangingPunct="0">
              <a:spcBef>
                <a:spcPct val="0"/>
              </a:spcBef>
              <a:spcAft>
                <a:spcPct val="0"/>
              </a:spcAft>
              <a:defRPr sz="2000">
                <a:solidFill>
                  <a:schemeClr val="bg1"/>
                </a:solidFill>
                <a:latin typeface="Arial" charset="0"/>
                <a:ea typeface="ＭＳ Ｐゴシック" charset="0"/>
                <a:cs typeface="Arial" charset="0"/>
              </a:defRPr>
            </a:lvl5pPr>
            <a:lvl6pPr marL="457200" algn="ctr" rtl="0" fontAlgn="base">
              <a:spcBef>
                <a:spcPct val="0"/>
              </a:spcBef>
              <a:spcAft>
                <a:spcPct val="0"/>
              </a:spcAft>
              <a:defRPr sz="2000">
                <a:solidFill>
                  <a:schemeClr val="bg1"/>
                </a:solidFill>
                <a:latin typeface="Arial" charset="0"/>
                <a:ea typeface="ＭＳ Ｐゴシック" charset="0"/>
                <a:cs typeface="Arial" charset="0"/>
              </a:defRPr>
            </a:lvl6pPr>
            <a:lvl7pPr marL="914400" algn="ctr" rtl="0" fontAlgn="base">
              <a:spcBef>
                <a:spcPct val="0"/>
              </a:spcBef>
              <a:spcAft>
                <a:spcPct val="0"/>
              </a:spcAft>
              <a:defRPr sz="2000">
                <a:solidFill>
                  <a:schemeClr val="bg1"/>
                </a:solidFill>
                <a:latin typeface="Arial" charset="0"/>
                <a:ea typeface="ＭＳ Ｐゴシック" charset="0"/>
                <a:cs typeface="Arial" charset="0"/>
              </a:defRPr>
            </a:lvl7pPr>
            <a:lvl8pPr marL="1371600" algn="ctr" rtl="0" fontAlgn="base">
              <a:spcBef>
                <a:spcPct val="0"/>
              </a:spcBef>
              <a:spcAft>
                <a:spcPct val="0"/>
              </a:spcAft>
              <a:defRPr sz="2000">
                <a:solidFill>
                  <a:schemeClr val="bg1"/>
                </a:solidFill>
                <a:latin typeface="Arial" charset="0"/>
                <a:ea typeface="ＭＳ Ｐゴシック" charset="0"/>
                <a:cs typeface="Arial" charset="0"/>
              </a:defRPr>
            </a:lvl8pPr>
            <a:lvl9pPr marL="1828800" algn="ctr" rtl="0" fontAlgn="base">
              <a:spcBef>
                <a:spcPct val="0"/>
              </a:spcBef>
              <a:spcAft>
                <a:spcPct val="0"/>
              </a:spcAft>
              <a:defRPr sz="2000">
                <a:solidFill>
                  <a:schemeClr val="bg1"/>
                </a:solidFill>
                <a:latin typeface="Arial" charset="0"/>
                <a:ea typeface="ＭＳ Ｐゴシック" charset="0"/>
                <a:cs typeface="Arial" charset="0"/>
              </a:defRPr>
            </a:lvl9pPr>
          </a:lstStyle>
          <a:p>
            <a:pPr algn="ctr"/>
            <a:r>
              <a:rPr lang="en-US" sz="3600" dirty="0">
                <a:solidFill>
                  <a:srgbClr val="0000CC"/>
                </a:solidFill>
              </a:rPr>
              <a:t>Key Points</a:t>
            </a:r>
          </a:p>
        </p:txBody>
      </p:sp>
      <p:sp>
        <p:nvSpPr>
          <p:cNvPr id="3" name="TextBox 2"/>
          <p:cNvSpPr txBox="1"/>
          <p:nvPr/>
        </p:nvSpPr>
        <p:spPr>
          <a:xfrm>
            <a:off x="1574584" y="2133600"/>
            <a:ext cx="6433048" cy="4524315"/>
          </a:xfrm>
          <a:prstGeom prst="rect">
            <a:avLst/>
          </a:prstGeom>
          <a:noFill/>
        </p:spPr>
        <p:txBody>
          <a:bodyPr wrap="square" rtlCol="0">
            <a:spAutoFit/>
          </a:bodyPr>
          <a:lstStyle/>
          <a:p>
            <a:pPr algn="just"/>
            <a:r>
              <a:rPr lang="mi-NZ" sz="2000" dirty="0">
                <a:latin typeface="Arial" pitchFamily="34" charset="0"/>
                <a:cs typeface="Arial" pitchFamily="34" charset="0"/>
              </a:rPr>
              <a:t>Career goals and course planning are vital</a:t>
            </a:r>
          </a:p>
          <a:p>
            <a:pPr algn="just"/>
            <a:endParaRPr lang="mi-NZ" sz="2000" dirty="0">
              <a:latin typeface="Arial" pitchFamily="34" charset="0"/>
              <a:cs typeface="Arial" pitchFamily="34" charset="0"/>
            </a:endParaRPr>
          </a:p>
          <a:p>
            <a:pPr algn="just"/>
            <a:r>
              <a:rPr lang="mi-NZ" sz="2000" dirty="0">
                <a:latin typeface="Arial" pitchFamily="34" charset="0"/>
                <a:cs typeface="Arial" pitchFamily="34" charset="0"/>
              </a:rPr>
              <a:t>Whānau awareness is essential</a:t>
            </a:r>
          </a:p>
          <a:p>
            <a:pPr algn="just"/>
            <a:endParaRPr lang="mi-NZ" sz="2000" dirty="0">
              <a:latin typeface="Arial" pitchFamily="34" charset="0"/>
              <a:cs typeface="Arial" pitchFamily="34" charset="0"/>
            </a:endParaRPr>
          </a:p>
          <a:p>
            <a:pPr algn="just"/>
            <a:r>
              <a:rPr lang="mi-NZ" sz="2000" dirty="0">
                <a:latin typeface="Arial" pitchFamily="34" charset="0"/>
                <a:cs typeface="Arial" pitchFamily="34" charset="0"/>
              </a:rPr>
              <a:t>Employer support is necessary</a:t>
            </a:r>
          </a:p>
          <a:p>
            <a:pPr algn="just"/>
            <a:endParaRPr lang="mi-NZ" sz="2000" dirty="0">
              <a:latin typeface="Arial" pitchFamily="34" charset="0"/>
              <a:cs typeface="Arial" pitchFamily="34" charset="0"/>
            </a:endParaRPr>
          </a:p>
          <a:p>
            <a:pPr algn="just"/>
            <a:r>
              <a:rPr lang="mi-NZ" sz="2000" dirty="0">
                <a:latin typeface="Arial" pitchFamily="34" charset="0"/>
                <a:cs typeface="Arial" pitchFamily="34" charset="0"/>
              </a:rPr>
              <a:t>Competent staff (tikanga, management, university systems)</a:t>
            </a:r>
          </a:p>
          <a:p>
            <a:pPr algn="just"/>
            <a:endParaRPr lang="mi-NZ" sz="2000" dirty="0">
              <a:latin typeface="Arial" pitchFamily="34" charset="0"/>
              <a:cs typeface="Arial" pitchFamily="34" charset="0"/>
            </a:endParaRPr>
          </a:p>
          <a:p>
            <a:pPr algn="just"/>
            <a:r>
              <a:rPr lang="mi-NZ" sz="2000" dirty="0">
                <a:latin typeface="Arial" pitchFamily="34" charset="0"/>
                <a:cs typeface="Arial" pitchFamily="34" charset="0"/>
              </a:rPr>
              <a:t>Te Kawakawa o te Ora framework is transferable and;</a:t>
            </a:r>
          </a:p>
          <a:p>
            <a:pPr algn="just"/>
            <a:endParaRPr lang="mi-NZ" sz="2000" dirty="0">
              <a:latin typeface="Arial" pitchFamily="34" charset="0"/>
              <a:cs typeface="Arial" pitchFamily="34" charset="0"/>
            </a:endParaRPr>
          </a:p>
          <a:p>
            <a:pPr algn="just"/>
            <a:r>
              <a:rPr lang="mi-NZ" sz="2000" dirty="0">
                <a:latin typeface="Arial" pitchFamily="34" charset="0"/>
                <a:cs typeface="Arial" pitchFamily="34" charset="0"/>
              </a:rPr>
              <a:t>Tikanga and the enactment of key principles is what makes this programme unique and successful</a:t>
            </a:r>
          </a:p>
          <a:p>
            <a:endParaRPr lang="mi-NZ" sz="1200" dirty="0"/>
          </a:p>
          <a:p>
            <a:endParaRPr lang="en-GB" sz="1600" dirty="0"/>
          </a:p>
        </p:txBody>
      </p:sp>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171280" y="51033"/>
            <a:ext cx="2029120" cy="1495141"/>
          </a:xfrm>
          <a:prstGeom prst="rect">
            <a:avLst/>
          </a:prstGeom>
          <a:ln>
            <a:noFill/>
          </a:ln>
          <a:effectLst>
            <a:softEdge rad="112500"/>
          </a:effectLst>
        </p:spPr>
      </p:pic>
      <p:sp>
        <p:nvSpPr>
          <p:cNvPr id="20" name="Rectangle 19"/>
          <p:cNvSpPr/>
          <p:nvPr/>
        </p:nvSpPr>
        <p:spPr>
          <a:xfrm>
            <a:off x="1248368" y="6184582"/>
            <a:ext cx="6588084" cy="646331"/>
          </a:xfrm>
          <a:prstGeom prst="rect">
            <a:avLst/>
          </a:prstGeom>
        </p:spPr>
        <p:txBody>
          <a:bodyPr wrap="square">
            <a:spAutoFit/>
          </a:bodyPr>
          <a:lstStyle/>
          <a:p>
            <a:r>
              <a:rPr lang="en-GB" sz="1200" b="1" i="1" dirty="0"/>
              <a:t>Further information can be accessed via http://mro.massey.ac.nz  </a:t>
            </a:r>
            <a:r>
              <a:rPr lang="en-GB" sz="1200" b="1" i="1" dirty="0" err="1"/>
              <a:t>Koia</a:t>
            </a:r>
            <a:r>
              <a:rPr lang="en-GB" sz="1200" b="1" i="1" dirty="0"/>
              <a:t>, M. N. (2010). Enhancing Māori mental health workforce: "Te Rau </a:t>
            </a:r>
            <a:r>
              <a:rPr lang="en-GB" sz="1200" b="1" i="1" dirty="0" err="1"/>
              <a:t>Puawai</a:t>
            </a:r>
            <a:r>
              <a:rPr lang="en-GB" sz="1200" b="1" i="1" dirty="0"/>
              <a:t> o te kawakawa o te </a:t>
            </a:r>
            <a:r>
              <a:rPr lang="en-GB" sz="1200" b="1" i="1" dirty="0" err="1"/>
              <a:t>ora</a:t>
            </a:r>
            <a:r>
              <a:rPr lang="en-GB" sz="1200" b="1" i="1" dirty="0"/>
              <a:t>". Master of Management M. Mgt., Massey University, </a:t>
            </a:r>
            <a:r>
              <a:rPr lang="en-GB" sz="1200" b="1" i="1" dirty="0" err="1"/>
              <a:t>Palmerston</a:t>
            </a:r>
            <a:r>
              <a:rPr lang="en-GB" sz="1200" b="1" i="1" dirty="0"/>
              <a:t> North. </a:t>
            </a:r>
          </a:p>
        </p:txBody>
      </p:sp>
      <p:grpSp>
        <p:nvGrpSpPr>
          <p:cNvPr id="8" name="Group 7"/>
          <p:cNvGrpSpPr/>
          <p:nvPr/>
        </p:nvGrpSpPr>
        <p:grpSpPr>
          <a:xfrm>
            <a:off x="1145772" y="2209800"/>
            <a:ext cx="454428" cy="3937000"/>
            <a:chOff x="1145772" y="1473200"/>
            <a:chExt cx="454428" cy="3937000"/>
          </a:xfrm>
        </p:grpSpPr>
        <p:pic>
          <p:nvPicPr>
            <p:cNvPr id="15" name="Picture 14"/>
            <p:cNvPicPr>
              <a:picLocks noChangeAspect="1"/>
            </p:cNvPicPr>
            <p:nvPr/>
          </p:nvPicPr>
          <p:blipFill rotWithShape="1">
            <a:blip r:embed="rId4" cstate="email">
              <a:extLst>
                <a:ext uri="{28A0092B-C50C-407E-A947-70E740481C1C}">
                  <a14:useLocalDpi xmlns:a14="http://schemas.microsoft.com/office/drawing/2010/main" val="0"/>
                </a:ext>
              </a:extLst>
            </a:blip>
            <a:srcRect l="21171" r="18597"/>
            <a:stretch/>
          </p:blipFill>
          <p:spPr>
            <a:xfrm>
              <a:off x="1171280" y="1473200"/>
              <a:ext cx="428920" cy="533400"/>
            </a:xfrm>
            <a:prstGeom prst="rect">
              <a:avLst/>
            </a:prstGeom>
          </p:spPr>
        </p:pic>
        <p:pic>
          <p:nvPicPr>
            <p:cNvPr id="16" name="Picture 15"/>
            <p:cNvPicPr>
              <a:picLocks noChangeAspect="1"/>
            </p:cNvPicPr>
            <p:nvPr/>
          </p:nvPicPr>
          <p:blipFill rotWithShape="1">
            <a:blip r:embed="rId4" cstate="email">
              <a:extLst>
                <a:ext uri="{28A0092B-C50C-407E-A947-70E740481C1C}">
                  <a14:useLocalDpi xmlns:a14="http://schemas.microsoft.com/office/drawing/2010/main" val="0"/>
                </a:ext>
              </a:extLst>
            </a:blip>
            <a:srcRect l="21171" r="18597"/>
            <a:stretch/>
          </p:blipFill>
          <p:spPr>
            <a:xfrm>
              <a:off x="1171280" y="2045345"/>
              <a:ext cx="428920" cy="533400"/>
            </a:xfrm>
            <a:prstGeom prst="rect">
              <a:avLst/>
            </a:prstGeom>
          </p:spPr>
        </p:pic>
        <p:pic>
          <p:nvPicPr>
            <p:cNvPr id="17" name="Picture 16"/>
            <p:cNvPicPr>
              <a:picLocks noChangeAspect="1"/>
            </p:cNvPicPr>
            <p:nvPr/>
          </p:nvPicPr>
          <p:blipFill rotWithShape="1">
            <a:blip r:embed="rId4" cstate="email">
              <a:extLst>
                <a:ext uri="{28A0092B-C50C-407E-A947-70E740481C1C}">
                  <a14:useLocalDpi xmlns:a14="http://schemas.microsoft.com/office/drawing/2010/main" val="0"/>
                </a:ext>
              </a:extLst>
            </a:blip>
            <a:srcRect l="21171" r="18597"/>
            <a:stretch/>
          </p:blipFill>
          <p:spPr>
            <a:xfrm>
              <a:off x="1145772" y="2591445"/>
              <a:ext cx="428920" cy="533400"/>
            </a:xfrm>
            <a:prstGeom prst="rect">
              <a:avLst/>
            </a:prstGeom>
          </p:spPr>
        </p:pic>
        <p:pic>
          <p:nvPicPr>
            <p:cNvPr id="18" name="Picture 17"/>
            <p:cNvPicPr>
              <a:picLocks noChangeAspect="1"/>
            </p:cNvPicPr>
            <p:nvPr/>
          </p:nvPicPr>
          <p:blipFill rotWithShape="1">
            <a:blip r:embed="rId4" cstate="email">
              <a:extLst>
                <a:ext uri="{28A0092B-C50C-407E-A947-70E740481C1C}">
                  <a14:useLocalDpi xmlns:a14="http://schemas.microsoft.com/office/drawing/2010/main" val="0"/>
                </a:ext>
              </a:extLst>
            </a:blip>
            <a:srcRect l="21171" r="18597"/>
            <a:stretch/>
          </p:blipFill>
          <p:spPr>
            <a:xfrm>
              <a:off x="1145772" y="3175645"/>
              <a:ext cx="428920" cy="533400"/>
            </a:xfrm>
            <a:prstGeom prst="rect">
              <a:avLst/>
            </a:prstGeom>
          </p:spPr>
        </p:pic>
        <p:pic>
          <p:nvPicPr>
            <p:cNvPr id="19" name="Picture 18"/>
            <p:cNvPicPr>
              <a:picLocks noChangeAspect="1"/>
            </p:cNvPicPr>
            <p:nvPr/>
          </p:nvPicPr>
          <p:blipFill rotWithShape="1">
            <a:blip r:embed="rId4" cstate="email">
              <a:extLst>
                <a:ext uri="{28A0092B-C50C-407E-A947-70E740481C1C}">
                  <a14:useLocalDpi xmlns:a14="http://schemas.microsoft.com/office/drawing/2010/main" val="0"/>
                </a:ext>
              </a:extLst>
            </a:blip>
            <a:srcRect l="21171" r="18597"/>
            <a:stretch/>
          </p:blipFill>
          <p:spPr>
            <a:xfrm>
              <a:off x="1145772" y="4876800"/>
              <a:ext cx="428920" cy="533400"/>
            </a:xfrm>
            <a:prstGeom prst="rect">
              <a:avLst/>
            </a:prstGeom>
          </p:spPr>
        </p:pic>
        <p:pic>
          <p:nvPicPr>
            <p:cNvPr id="14" name="Picture 13"/>
            <p:cNvPicPr>
              <a:picLocks noChangeAspect="1"/>
            </p:cNvPicPr>
            <p:nvPr/>
          </p:nvPicPr>
          <p:blipFill rotWithShape="1">
            <a:blip r:embed="rId4" cstate="email">
              <a:extLst>
                <a:ext uri="{28A0092B-C50C-407E-A947-70E740481C1C}">
                  <a14:useLocalDpi xmlns:a14="http://schemas.microsoft.com/office/drawing/2010/main" val="0"/>
                </a:ext>
              </a:extLst>
            </a:blip>
            <a:srcRect l="21171" r="18597"/>
            <a:stretch/>
          </p:blipFill>
          <p:spPr>
            <a:xfrm>
              <a:off x="1171280" y="4114800"/>
              <a:ext cx="428920" cy="533400"/>
            </a:xfrm>
            <a:prstGeom prst="rect">
              <a:avLst/>
            </a:prstGeom>
          </p:spPr>
        </p:pic>
      </p:grpSp>
      <p:pic>
        <p:nvPicPr>
          <p:cNvPr id="4" name="Picture 3"/>
          <p:cNvPicPr>
            <a:picLocks noChangeAspect="1"/>
          </p:cNvPicPr>
          <p:nvPr/>
        </p:nvPicPr>
        <p:blipFill rotWithShape="1">
          <a:blip r:embed="rId5" cstate="email">
            <a:extLst>
              <a:ext uri="{28A0092B-C50C-407E-A947-70E740481C1C}">
                <a14:useLocalDpi xmlns:a14="http://schemas.microsoft.com/office/drawing/2010/main" val="0"/>
              </a:ext>
            </a:extLst>
          </a:blip>
          <a:srcRect l="5371" t="16750" r="56195"/>
          <a:stretch/>
        </p:blipFill>
        <p:spPr>
          <a:xfrm>
            <a:off x="0" y="0"/>
            <a:ext cx="1157387" cy="1671275"/>
          </a:xfrm>
          <a:prstGeom prst="rect">
            <a:avLst/>
          </a:prstGeom>
        </p:spPr>
      </p:pic>
      <p:pic>
        <p:nvPicPr>
          <p:cNvPr id="7" name="Picture 6"/>
          <p:cNvPicPr>
            <a:picLocks noChangeAspect="1"/>
          </p:cNvPicPr>
          <p:nvPr/>
        </p:nvPicPr>
        <p:blipFill rotWithShape="1">
          <a:blip r:embed="rId6" cstate="email">
            <a:extLst>
              <a:ext uri="{28A0092B-C50C-407E-A947-70E740481C1C}">
                <a14:useLocalDpi xmlns:a14="http://schemas.microsoft.com/office/drawing/2010/main" val="0"/>
              </a:ext>
            </a:extLst>
          </a:blip>
          <a:srcRect l="6328" t="22183" r="8889"/>
          <a:stretch/>
        </p:blipFill>
        <p:spPr>
          <a:xfrm>
            <a:off x="2971800" y="86190"/>
            <a:ext cx="2514600" cy="1437810"/>
          </a:xfrm>
          <a:prstGeom prst="rect">
            <a:avLst/>
          </a:prstGeom>
          <a:ln>
            <a:noFill/>
          </a:ln>
          <a:effectLst>
            <a:softEdge rad="112500"/>
          </a:effectLst>
        </p:spPr>
      </p:pic>
      <p:pic>
        <p:nvPicPr>
          <p:cNvPr id="10" name="Picture 9"/>
          <p:cNvPicPr>
            <a:picLocks noChangeAspect="1"/>
          </p:cNvPicPr>
          <p:nvPr/>
        </p:nvPicPr>
        <p:blipFill rotWithShape="1">
          <a:blip r:embed="rId7" cstate="email">
            <a:extLst>
              <a:ext uri="{28A0092B-C50C-407E-A947-70E740481C1C}">
                <a14:useLocalDpi xmlns:a14="http://schemas.microsoft.com/office/drawing/2010/main" val="0"/>
              </a:ext>
            </a:extLst>
          </a:blip>
          <a:srcRect l="19583" t="16041" r="45695"/>
          <a:stretch/>
        </p:blipFill>
        <p:spPr>
          <a:xfrm>
            <a:off x="7932053" y="1828800"/>
            <a:ext cx="1193939" cy="1924630"/>
          </a:xfrm>
          <a:prstGeom prst="rect">
            <a:avLst/>
          </a:prstGeom>
          <a:ln>
            <a:noFill/>
          </a:ln>
          <a:effectLst>
            <a:outerShdw blurRad="292100" dist="139700" dir="2700000" algn="tl" rotWithShape="0">
              <a:srgbClr val="333333">
                <a:alpha val="65000"/>
              </a:srgbClr>
            </a:outerShdw>
          </a:effectLst>
        </p:spPr>
      </p:pic>
      <p:pic>
        <p:nvPicPr>
          <p:cNvPr id="23" name="Picture 22"/>
          <p:cNvPicPr>
            <a:picLocks noChangeAspect="1"/>
          </p:cNvPicPr>
          <p:nvPr/>
        </p:nvPicPr>
        <p:blipFill rotWithShape="1">
          <a:blip r:embed="rId8" cstate="email">
            <a:extLst>
              <a:ext uri="{28A0092B-C50C-407E-A947-70E740481C1C}">
                <a14:useLocalDpi xmlns:a14="http://schemas.microsoft.com/office/drawing/2010/main" val="0"/>
              </a:ext>
            </a:extLst>
          </a:blip>
          <a:srcRect l="32500" t="19113" r="27500"/>
          <a:stretch/>
        </p:blipFill>
        <p:spPr>
          <a:xfrm>
            <a:off x="-9853" y="3417847"/>
            <a:ext cx="1167239" cy="1522196"/>
          </a:xfrm>
          <a:prstGeom prst="rect">
            <a:avLst/>
          </a:prstGeom>
        </p:spPr>
      </p:pic>
      <p:pic>
        <p:nvPicPr>
          <p:cNvPr id="27" name="Picture 26"/>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7924800" y="5105400"/>
            <a:ext cx="1219200" cy="1006779"/>
          </a:xfrm>
          <a:prstGeom prst="rect">
            <a:avLst/>
          </a:prstGeom>
        </p:spPr>
      </p:pic>
      <p:pic>
        <p:nvPicPr>
          <p:cNvPr id="28" name="Picture 27"/>
          <p:cNvPicPr>
            <a:picLocks noChangeAspect="1"/>
          </p:cNvPicPr>
          <p:nvPr/>
        </p:nvPicPr>
        <p:blipFill>
          <a:blip r:embed="rId10" cstate="email">
            <a:extLst>
              <a:ext uri="{28A0092B-C50C-407E-A947-70E740481C1C}">
                <a14:useLocalDpi xmlns:a14="http://schemas.microsoft.com/office/drawing/2010/main" val="0"/>
              </a:ext>
            </a:extLst>
          </a:blip>
          <a:stretch>
            <a:fillRect/>
          </a:stretch>
        </p:blipFill>
        <p:spPr>
          <a:xfrm>
            <a:off x="-9852" y="1671275"/>
            <a:ext cx="1167239" cy="1748672"/>
          </a:xfrm>
          <a:prstGeom prst="rect">
            <a:avLst/>
          </a:prstGeom>
        </p:spPr>
      </p:pic>
      <p:pic>
        <p:nvPicPr>
          <p:cNvPr id="29" name="Picture 28"/>
          <p:cNvPicPr>
            <a:picLocks noChangeAspect="1"/>
          </p:cNvPicPr>
          <p:nvPr/>
        </p:nvPicPr>
        <p:blipFill>
          <a:blip r:embed="rId11" cstate="email">
            <a:extLst>
              <a:ext uri="{28A0092B-C50C-407E-A947-70E740481C1C}">
                <a14:useLocalDpi xmlns:a14="http://schemas.microsoft.com/office/drawing/2010/main" val="0"/>
              </a:ext>
            </a:extLst>
          </a:blip>
          <a:stretch>
            <a:fillRect/>
          </a:stretch>
        </p:blipFill>
        <p:spPr>
          <a:xfrm>
            <a:off x="0" y="4940043"/>
            <a:ext cx="1145772" cy="1361929"/>
          </a:xfrm>
          <a:prstGeom prst="rect">
            <a:avLst/>
          </a:prstGeom>
        </p:spPr>
      </p:pic>
      <p:pic>
        <p:nvPicPr>
          <p:cNvPr id="30" name="Picture 29"/>
          <p:cNvPicPr>
            <a:picLocks noChangeAspect="1"/>
          </p:cNvPicPr>
          <p:nvPr/>
        </p:nvPicPr>
        <p:blipFill>
          <a:blip r:embed="rId12" cstate="email">
            <a:extLst>
              <a:ext uri="{28A0092B-C50C-407E-A947-70E740481C1C}">
                <a14:useLocalDpi xmlns:a14="http://schemas.microsoft.com/office/drawing/2010/main" val="0"/>
              </a:ext>
            </a:extLst>
          </a:blip>
          <a:stretch>
            <a:fillRect/>
          </a:stretch>
        </p:blipFill>
        <p:spPr>
          <a:xfrm>
            <a:off x="7924800" y="3733800"/>
            <a:ext cx="1219200" cy="1402327"/>
          </a:xfrm>
          <a:prstGeom prst="rect">
            <a:avLst/>
          </a:prstGeom>
        </p:spPr>
      </p:pic>
      <p:pic>
        <p:nvPicPr>
          <p:cNvPr id="32" name="Picture 31"/>
          <p:cNvPicPr>
            <a:picLocks noChangeAspect="1"/>
          </p:cNvPicPr>
          <p:nvPr/>
        </p:nvPicPr>
        <p:blipFill rotWithShape="1">
          <a:blip r:embed="rId13" cstate="email">
            <a:extLst>
              <a:ext uri="{28A0092B-C50C-407E-A947-70E740481C1C}">
                <a14:useLocalDpi xmlns:a14="http://schemas.microsoft.com/office/drawing/2010/main" val="0"/>
              </a:ext>
            </a:extLst>
          </a:blip>
          <a:srcRect l="12241" t="29922" r="33056" b="22182"/>
          <a:stretch/>
        </p:blipFill>
        <p:spPr>
          <a:xfrm>
            <a:off x="7462498" y="838200"/>
            <a:ext cx="1833901" cy="1066800"/>
          </a:xfrm>
          <a:prstGeom prst="rect">
            <a:avLst/>
          </a:prstGeom>
          <a:ln>
            <a:noFill/>
          </a:ln>
          <a:effectLst>
            <a:softEdge rad="112500"/>
          </a:effectLst>
        </p:spPr>
      </p:pic>
      <p:pic>
        <p:nvPicPr>
          <p:cNvPr id="1026" name="Picture 2"/>
          <p:cNvPicPr>
            <a:picLocks noChangeAspect="1" noChangeArrowheads="1"/>
          </p:cNvPicPr>
          <p:nvPr/>
        </p:nvPicPr>
        <p:blipFill>
          <a:blip r:embed="rId14" cstate="email">
            <a:extLst>
              <a:ext uri="{28A0092B-C50C-407E-A947-70E740481C1C}">
                <a14:useLocalDpi xmlns:a14="http://schemas.microsoft.com/office/drawing/2010/main" val="0"/>
              </a:ext>
            </a:extLst>
          </a:blip>
          <a:srcRect/>
          <a:stretch>
            <a:fillRect/>
          </a:stretch>
        </p:blipFill>
        <p:spPr bwMode="auto">
          <a:xfrm>
            <a:off x="152400" y="152400"/>
            <a:ext cx="187325" cy="131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5" name="Picture 34" descr="C:\Users\mnkoia\AppData\Local\Microsoft\Windows\Temporary Internet Files\Content.Word\Grad Maori grads1.jpg"/>
          <p:cNvPicPr/>
          <p:nvPr/>
        </p:nvPicPr>
        <p:blipFill>
          <a:blip r:embed="rId15" cstate="email">
            <a:extLst>
              <a:ext uri="{28A0092B-C50C-407E-A947-70E740481C1C}">
                <a14:useLocalDpi xmlns:a14="http://schemas.microsoft.com/office/drawing/2010/main" val="0"/>
              </a:ext>
            </a:extLst>
          </a:blip>
          <a:srcRect/>
          <a:stretch>
            <a:fillRect/>
          </a:stretch>
        </p:blipFill>
        <p:spPr bwMode="auto">
          <a:xfrm>
            <a:off x="5257800" y="109899"/>
            <a:ext cx="2329263" cy="1436275"/>
          </a:xfrm>
          <a:prstGeom prst="rect">
            <a:avLst/>
          </a:prstGeom>
          <a:ln>
            <a:noFill/>
          </a:ln>
          <a:effectLst>
            <a:softEdge rad="112500"/>
          </a:effectLst>
        </p:spPr>
      </p:pic>
    </p:spTree>
    <p:extLst>
      <p:ext uri="{BB962C8B-B14F-4D97-AF65-F5344CB8AC3E}">
        <p14:creationId xmlns:p14="http://schemas.microsoft.com/office/powerpoint/2010/main" val="3078118347"/>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2&quot; unique_id=&quot;10002&quot;&gt;&lt;object type=&quot;3&quot; unique_id=&quot;10009&quot;&gt;&lt;property id=&quot;20148&quot; value=&quot;5&quot;/&gt;&lt;property id=&quot;20300&quot; value=&quot;Slide 1 - &amp;quot;Monica Koia&amp;#x0D;&amp;#x0A;Massey University&amp;quot;&quot;/&gt;&lt;property id=&quot;20307&quot; value=&quot;262&quot;/&gt;&lt;/object&gt;&lt;object type=&quot;3&quot; unique_id=&quot;10011&quot;&gt;&lt;property id=&quot;20148&quot; value=&quot;5&quot;/&gt;&lt;property id=&quot;20300&quot; value=&quot;Slide 3 - &amp;quot;What Did I Do&amp;quot;&quot;/&gt;&lt;property id=&quot;20307&quot; value=&quot;264&quot;/&gt;&lt;/object&gt;&lt;object type=&quot;3&quot; unique_id=&quot;10012&quot;&gt;&lt;property id=&quot;20148&quot; value=&quot;5&quot;/&gt;&lt;property id=&quot;20300&quot; value=&quot;Slide 2&quot;/&gt;&lt;property id=&quot;20307&quot; value=&quot;265&quot;/&gt;&lt;/object&gt;&lt;object type=&quot;3&quot; unique_id=&quot;10086&quot;&gt;&lt;property id=&quot;20148&quot; value=&quot;5&quot;/&gt;&lt;property id=&quot;20300&quot; value=&quot;Slide 4&quot;/&gt;&lt;property id=&quot;20307&quot; value=&quot;266&quot;/&gt;&lt;/object&gt;&lt;object type=&quot;3&quot; unique_id=&quot;10088&quot;&gt;&lt;property id=&quot;20148&quot; value=&quot;5&quot;/&gt;&lt;property id=&quot;20300&quot; value=&quot;Slide 5&quot;/&gt;&lt;property id=&quot;20307&quot; value=&quot;267&quot;/&gt;&lt;/object&gt;&lt;object type=&quot;3&quot; unique_id=&quot;10097&quot;&gt;&lt;property id=&quot;20148&quot; value=&quot;5&quot;/&gt;&lt;property id=&quot;20300&quot; value=&quot;Slide 6&quot;/&gt;&lt;property id=&quot;20307&quot; value=&quot;268&quot;/&gt;&lt;/object&gt;&lt;/object&gt;&lt;object type=&quot;8&quot; unique_id=&quot;10026&quot;&gt;&lt;/object&gt;&lt;/object&gt;&lt;/database&gt;"/>
  <p:tag name="SECTOMILLISECCONVERTED" val="1"/>
</p:tagLst>
</file>

<file path=ppt/theme/theme1.xml><?xml version="1.0" encoding="utf-8"?>
<a:theme xmlns:a="http://schemas.openxmlformats.org/drawingml/2006/main" name="Background image style 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2012 v1 Massey-powerpoint-template-4x3-2012.potx</Template>
  <TotalTime>3606</TotalTime>
  <Words>825</Words>
  <Application>Microsoft Office PowerPoint</Application>
  <PresentationFormat>On-screen Show (4:3)</PresentationFormat>
  <Paragraphs>133</Paragraphs>
  <Slides>6</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Britannic Bold</vt:lpstr>
      <vt:lpstr>Calibri</vt:lpstr>
      <vt:lpstr>Monotype Corsiva</vt:lpstr>
      <vt:lpstr>Wingdings</vt:lpstr>
      <vt:lpstr>Background image style 1</vt:lpstr>
      <vt:lpstr>Monica Koia Massey University</vt:lpstr>
      <vt:lpstr>PowerPoint Presentation</vt:lpstr>
      <vt:lpstr>What Did I Do</vt:lpstr>
      <vt:lpstr>PowerPoint Presentation</vt:lpstr>
      <vt:lpstr>PowerPoint Presentation</vt:lpstr>
      <vt:lpstr>PowerPoint Presentation</vt:lpstr>
    </vt:vector>
  </TitlesOfParts>
  <Company>Massey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QUICK BROWN FOX</dc:title>
  <dc:creator>Peter Siduna</dc:creator>
  <cp:lastModifiedBy>Carla Jeffrey</cp:lastModifiedBy>
  <cp:revision>164</cp:revision>
  <cp:lastPrinted>2012-05-30T03:41:18Z</cp:lastPrinted>
  <dcterms:created xsi:type="dcterms:W3CDTF">2012-02-09T20:32:41Z</dcterms:created>
  <dcterms:modified xsi:type="dcterms:W3CDTF">2022-03-06T22:32:27Z</dcterms:modified>
</cp:coreProperties>
</file>