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theme/theme9.xml" ContentType="application/vnd.openxmlformats-officedocument.theme+xml"/>
  <Override PartName="/ppt/slideLayouts/slideLayout10.xml" ContentType="application/vnd.openxmlformats-officedocument.presentationml.slideLayout+xml"/>
  <Override PartName="/ppt/theme/theme10.xml" ContentType="application/vnd.openxmlformats-officedocument.theme+xml"/>
  <Override PartName="/ppt/slideLayouts/slideLayout11.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 id="2147483930" r:id="rId2"/>
    <p:sldMasterId id="2147483661" r:id="rId3"/>
    <p:sldMasterId id="2147483679" r:id="rId4"/>
    <p:sldMasterId id="2147483703" r:id="rId5"/>
    <p:sldMasterId id="2147483689" r:id="rId6"/>
    <p:sldMasterId id="2147483669" r:id="rId7"/>
    <p:sldMasterId id="2147483926" r:id="rId8"/>
    <p:sldMasterId id="2147483928" r:id="rId9"/>
    <p:sldMasterId id="2147483701" r:id="rId10"/>
    <p:sldMasterId id="2147483889" r:id="rId11"/>
  </p:sldMasterIdLst>
  <p:notesMasterIdLst>
    <p:notesMasterId r:id="rId35"/>
  </p:notesMasterIdLst>
  <p:sldIdLst>
    <p:sldId id="256" r:id="rId12"/>
    <p:sldId id="258" r:id="rId13"/>
    <p:sldId id="269" r:id="rId14"/>
    <p:sldId id="270" r:id="rId15"/>
    <p:sldId id="259" r:id="rId16"/>
    <p:sldId id="267" r:id="rId17"/>
    <p:sldId id="261" r:id="rId18"/>
    <p:sldId id="268" r:id="rId19"/>
    <p:sldId id="279" r:id="rId20"/>
    <p:sldId id="272" r:id="rId21"/>
    <p:sldId id="283" r:id="rId22"/>
    <p:sldId id="282" r:id="rId23"/>
    <p:sldId id="273" r:id="rId24"/>
    <p:sldId id="280" r:id="rId25"/>
    <p:sldId id="281" r:id="rId26"/>
    <p:sldId id="274" r:id="rId27"/>
    <p:sldId id="278" r:id="rId28"/>
    <p:sldId id="263" r:id="rId29"/>
    <p:sldId id="264" r:id="rId30"/>
    <p:sldId id="271" r:id="rId31"/>
    <p:sldId id="265" r:id="rId32"/>
    <p:sldId id="277" r:id="rId33"/>
    <p:sldId id="276"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16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slide" Target="slides/slide23.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5572CD-FB7C-4F4C-AB3F-0914E93C9A5A}" type="doc">
      <dgm:prSet loTypeId="urn:microsoft.com/office/officeart/2005/8/layout/pyramid4" loCatId="relationship" qsTypeId="urn:microsoft.com/office/officeart/2005/8/quickstyle/simple1" qsCatId="simple" csTypeId="urn:microsoft.com/office/officeart/2005/8/colors/accent1_2" csCatId="accent1" phldr="1"/>
      <dgm:spPr/>
      <dgm:t>
        <a:bodyPr/>
        <a:lstStyle/>
        <a:p>
          <a:endParaRPr lang="en-US"/>
        </a:p>
      </dgm:t>
    </dgm:pt>
    <dgm:pt modelId="{86032709-2686-4C14-BC51-928EB8FF4F77}">
      <dgm:prSet phldrT="[Text]"/>
      <dgm:spPr/>
      <dgm:t>
        <a:bodyPr/>
        <a:lstStyle/>
        <a:p>
          <a:r>
            <a:rPr lang="en-US" dirty="0" smtClean="0">
              <a:solidFill>
                <a:schemeClr val="tx1"/>
              </a:solidFill>
            </a:rPr>
            <a:t>Employer</a:t>
          </a:r>
          <a:endParaRPr lang="en-US" dirty="0">
            <a:solidFill>
              <a:schemeClr val="tx1"/>
            </a:solidFill>
          </a:endParaRPr>
        </a:p>
      </dgm:t>
    </dgm:pt>
    <dgm:pt modelId="{AFCC79DD-169B-416C-8787-70FBE41F1D46}" type="parTrans" cxnId="{5AAB403D-C5BF-42C6-A3A3-6A5C607F9694}">
      <dgm:prSet/>
      <dgm:spPr/>
      <dgm:t>
        <a:bodyPr/>
        <a:lstStyle/>
        <a:p>
          <a:endParaRPr lang="en-US"/>
        </a:p>
      </dgm:t>
    </dgm:pt>
    <dgm:pt modelId="{C1968A9F-00F5-4085-9AA7-727C42956626}" type="sibTrans" cxnId="{5AAB403D-C5BF-42C6-A3A3-6A5C607F9694}">
      <dgm:prSet/>
      <dgm:spPr/>
      <dgm:t>
        <a:bodyPr/>
        <a:lstStyle/>
        <a:p>
          <a:endParaRPr lang="en-US"/>
        </a:p>
      </dgm:t>
    </dgm:pt>
    <dgm:pt modelId="{47CFB318-2D6B-454C-A277-121B7D58B715}">
      <dgm:prSet phldrT="[Text]"/>
      <dgm:spPr/>
      <dgm:t>
        <a:bodyPr/>
        <a:lstStyle/>
        <a:p>
          <a:r>
            <a:rPr lang="en-US" dirty="0" smtClean="0">
              <a:solidFill>
                <a:schemeClr val="tx1"/>
              </a:solidFill>
            </a:rPr>
            <a:t>HEPs</a:t>
          </a:r>
          <a:endParaRPr lang="en-US" dirty="0">
            <a:solidFill>
              <a:schemeClr val="tx1"/>
            </a:solidFill>
          </a:endParaRPr>
        </a:p>
      </dgm:t>
    </dgm:pt>
    <dgm:pt modelId="{A7C24C0F-9B4A-47CD-8EA7-2D6BB89C6B39}" type="parTrans" cxnId="{8DF11B73-BE1C-485D-BB4E-347A10291328}">
      <dgm:prSet/>
      <dgm:spPr/>
      <dgm:t>
        <a:bodyPr/>
        <a:lstStyle/>
        <a:p>
          <a:endParaRPr lang="en-US"/>
        </a:p>
      </dgm:t>
    </dgm:pt>
    <dgm:pt modelId="{5D2415BF-81DF-469B-924C-6BA3595EE7AF}" type="sibTrans" cxnId="{8DF11B73-BE1C-485D-BB4E-347A10291328}">
      <dgm:prSet/>
      <dgm:spPr/>
      <dgm:t>
        <a:bodyPr/>
        <a:lstStyle/>
        <a:p>
          <a:endParaRPr lang="en-US"/>
        </a:p>
      </dgm:t>
    </dgm:pt>
    <dgm:pt modelId="{DF423798-4D09-464F-A7B1-C91B0CDC03EA}">
      <dgm:prSet phldrT="[Text]"/>
      <dgm:spPr/>
      <dgm:t>
        <a:bodyPr/>
        <a:lstStyle/>
        <a:p>
          <a:r>
            <a:rPr lang="en-US" dirty="0" smtClean="0">
              <a:solidFill>
                <a:schemeClr val="tx1"/>
              </a:solidFill>
            </a:rPr>
            <a:t>D.A</a:t>
          </a:r>
          <a:endParaRPr lang="en-US" dirty="0">
            <a:solidFill>
              <a:schemeClr val="tx1"/>
            </a:solidFill>
          </a:endParaRPr>
        </a:p>
      </dgm:t>
    </dgm:pt>
    <dgm:pt modelId="{0FAF2964-8BB4-448D-9A16-15753258D66B}" type="parTrans" cxnId="{10583E28-9C4F-4ABE-803E-AC02BAF7A6E9}">
      <dgm:prSet/>
      <dgm:spPr/>
      <dgm:t>
        <a:bodyPr/>
        <a:lstStyle/>
        <a:p>
          <a:endParaRPr lang="en-US"/>
        </a:p>
      </dgm:t>
    </dgm:pt>
    <dgm:pt modelId="{020CEEA0-544A-4925-A637-C3978172E333}" type="sibTrans" cxnId="{10583E28-9C4F-4ABE-803E-AC02BAF7A6E9}">
      <dgm:prSet/>
      <dgm:spPr/>
      <dgm:t>
        <a:bodyPr/>
        <a:lstStyle/>
        <a:p>
          <a:endParaRPr lang="en-US"/>
        </a:p>
      </dgm:t>
    </dgm:pt>
    <dgm:pt modelId="{C0177F49-5465-4354-8F58-2EBDB0C509D4}">
      <dgm:prSet phldrT="[Text]"/>
      <dgm:spPr/>
      <dgm:t>
        <a:bodyPr/>
        <a:lstStyle/>
        <a:p>
          <a:r>
            <a:rPr lang="en-US" dirty="0" smtClean="0">
              <a:solidFill>
                <a:schemeClr val="tx1"/>
              </a:solidFill>
            </a:rPr>
            <a:t>Learners</a:t>
          </a:r>
          <a:endParaRPr lang="en-US" dirty="0">
            <a:solidFill>
              <a:schemeClr val="tx1"/>
            </a:solidFill>
          </a:endParaRPr>
        </a:p>
      </dgm:t>
    </dgm:pt>
    <dgm:pt modelId="{74C1CCAF-B80B-4719-A549-7F745872A780}" type="parTrans" cxnId="{EB33F718-CAD3-4478-8266-19C29BD878C9}">
      <dgm:prSet/>
      <dgm:spPr/>
      <dgm:t>
        <a:bodyPr/>
        <a:lstStyle/>
        <a:p>
          <a:endParaRPr lang="en-US"/>
        </a:p>
      </dgm:t>
    </dgm:pt>
    <dgm:pt modelId="{AF4280B8-7494-469C-A5AD-4725AB732518}" type="sibTrans" cxnId="{EB33F718-CAD3-4478-8266-19C29BD878C9}">
      <dgm:prSet/>
      <dgm:spPr/>
      <dgm:t>
        <a:bodyPr/>
        <a:lstStyle/>
        <a:p>
          <a:endParaRPr lang="en-US"/>
        </a:p>
      </dgm:t>
    </dgm:pt>
    <dgm:pt modelId="{86D29932-A121-4EAE-A57D-8B8341694522}" type="pres">
      <dgm:prSet presAssocID="{C95572CD-FB7C-4F4C-AB3F-0914E93C9A5A}" presName="compositeShape" presStyleCnt="0">
        <dgm:presLayoutVars>
          <dgm:chMax val="9"/>
          <dgm:dir/>
          <dgm:resizeHandles val="exact"/>
        </dgm:presLayoutVars>
      </dgm:prSet>
      <dgm:spPr/>
      <dgm:t>
        <a:bodyPr/>
        <a:lstStyle/>
        <a:p>
          <a:endParaRPr lang="en-US"/>
        </a:p>
      </dgm:t>
    </dgm:pt>
    <dgm:pt modelId="{67373606-D5C2-4CA5-99BF-E55E40B01AD6}" type="pres">
      <dgm:prSet presAssocID="{C95572CD-FB7C-4F4C-AB3F-0914E93C9A5A}" presName="triangle1" presStyleLbl="node1" presStyleIdx="0" presStyleCnt="4">
        <dgm:presLayoutVars>
          <dgm:bulletEnabled val="1"/>
        </dgm:presLayoutVars>
      </dgm:prSet>
      <dgm:spPr/>
      <dgm:t>
        <a:bodyPr/>
        <a:lstStyle/>
        <a:p>
          <a:endParaRPr lang="en-US"/>
        </a:p>
      </dgm:t>
    </dgm:pt>
    <dgm:pt modelId="{9536AB5B-5230-48DA-B25E-5305A0D3CF29}" type="pres">
      <dgm:prSet presAssocID="{C95572CD-FB7C-4F4C-AB3F-0914E93C9A5A}" presName="triangle2" presStyleLbl="node1" presStyleIdx="1" presStyleCnt="4">
        <dgm:presLayoutVars>
          <dgm:bulletEnabled val="1"/>
        </dgm:presLayoutVars>
      </dgm:prSet>
      <dgm:spPr/>
      <dgm:t>
        <a:bodyPr/>
        <a:lstStyle/>
        <a:p>
          <a:endParaRPr lang="en-US"/>
        </a:p>
      </dgm:t>
    </dgm:pt>
    <dgm:pt modelId="{24978C89-769B-4326-A767-90AE189DD9C5}" type="pres">
      <dgm:prSet presAssocID="{C95572CD-FB7C-4F4C-AB3F-0914E93C9A5A}" presName="triangle3" presStyleLbl="node1" presStyleIdx="2" presStyleCnt="4">
        <dgm:presLayoutVars>
          <dgm:bulletEnabled val="1"/>
        </dgm:presLayoutVars>
      </dgm:prSet>
      <dgm:spPr/>
      <dgm:t>
        <a:bodyPr/>
        <a:lstStyle/>
        <a:p>
          <a:endParaRPr lang="en-US"/>
        </a:p>
      </dgm:t>
    </dgm:pt>
    <dgm:pt modelId="{EA065E0E-C656-495A-B60D-015373DB91DB}" type="pres">
      <dgm:prSet presAssocID="{C95572CD-FB7C-4F4C-AB3F-0914E93C9A5A}" presName="triangle4" presStyleLbl="node1" presStyleIdx="3" presStyleCnt="4">
        <dgm:presLayoutVars>
          <dgm:bulletEnabled val="1"/>
        </dgm:presLayoutVars>
      </dgm:prSet>
      <dgm:spPr/>
      <dgm:t>
        <a:bodyPr/>
        <a:lstStyle/>
        <a:p>
          <a:endParaRPr lang="en-US"/>
        </a:p>
      </dgm:t>
    </dgm:pt>
  </dgm:ptLst>
  <dgm:cxnLst>
    <dgm:cxn modelId="{EB33F718-CAD3-4478-8266-19C29BD878C9}" srcId="{C95572CD-FB7C-4F4C-AB3F-0914E93C9A5A}" destId="{C0177F49-5465-4354-8F58-2EBDB0C509D4}" srcOrd="3" destOrd="0" parTransId="{74C1CCAF-B80B-4719-A549-7F745872A780}" sibTransId="{AF4280B8-7494-469C-A5AD-4725AB732518}"/>
    <dgm:cxn modelId="{8DF11B73-BE1C-485D-BB4E-347A10291328}" srcId="{C95572CD-FB7C-4F4C-AB3F-0914E93C9A5A}" destId="{47CFB318-2D6B-454C-A277-121B7D58B715}" srcOrd="1" destOrd="0" parTransId="{A7C24C0F-9B4A-47CD-8EA7-2D6BB89C6B39}" sibTransId="{5D2415BF-81DF-469B-924C-6BA3595EE7AF}"/>
    <dgm:cxn modelId="{CB37FA75-40E5-4BF6-9367-CFC5EC1F1121}" type="presOf" srcId="{C95572CD-FB7C-4F4C-AB3F-0914E93C9A5A}" destId="{86D29932-A121-4EAE-A57D-8B8341694522}" srcOrd="0" destOrd="0" presId="urn:microsoft.com/office/officeart/2005/8/layout/pyramid4"/>
    <dgm:cxn modelId="{A58E901F-0A33-423D-8622-5C737ABF4082}" type="presOf" srcId="{47CFB318-2D6B-454C-A277-121B7D58B715}" destId="{9536AB5B-5230-48DA-B25E-5305A0D3CF29}" srcOrd="0" destOrd="0" presId="urn:microsoft.com/office/officeart/2005/8/layout/pyramid4"/>
    <dgm:cxn modelId="{5AAB403D-C5BF-42C6-A3A3-6A5C607F9694}" srcId="{C95572CD-FB7C-4F4C-AB3F-0914E93C9A5A}" destId="{86032709-2686-4C14-BC51-928EB8FF4F77}" srcOrd="0" destOrd="0" parTransId="{AFCC79DD-169B-416C-8787-70FBE41F1D46}" sibTransId="{C1968A9F-00F5-4085-9AA7-727C42956626}"/>
    <dgm:cxn modelId="{10583E28-9C4F-4ABE-803E-AC02BAF7A6E9}" srcId="{C95572CD-FB7C-4F4C-AB3F-0914E93C9A5A}" destId="{DF423798-4D09-464F-A7B1-C91B0CDC03EA}" srcOrd="2" destOrd="0" parTransId="{0FAF2964-8BB4-448D-9A16-15753258D66B}" sibTransId="{020CEEA0-544A-4925-A637-C3978172E333}"/>
    <dgm:cxn modelId="{A6980BCF-A8C3-40D7-BFEF-159C4C888BCD}" type="presOf" srcId="{86032709-2686-4C14-BC51-928EB8FF4F77}" destId="{67373606-D5C2-4CA5-99BF-E55E40B01AD6}" srcOrd="0" destOrd="0" presId="urn:microsoft.com/office/officeart/2005/8/layout/pyramid4"/>
    <dgm:cxn modelId="{D117F1BC-B8B1-48D2-A087-D555B2FEF6A1}" type="presOf" srcId="{DF423798-4D09-464F-A7B1-C91B0CDC03EA}" destId="{24978C89-769B-4326-A767-90AE189DD9C5}" srcOrd="0" destOrd="0" presId="urn:microsoft.com/office/officeart/2005/8/layout/pyramid4"/>
    <dgm:cxn modelId="{802F8CB6-49C7-4BEF-8F19-83B17434CB3C}" type="presOf" srcId="{C0177F49-5465-4354-8F58-2EBDB0C509D4}" destId="{EA065E0E-C656-495A-B60D-015373DB91DB}" srcOrd="0" destOrd="0" presId="urn:microsoft.com/office/officeart/2005/8/layout/pyramid4"/>
    <dgm:cxn modelId="{516E5438-4E8B-4556-82C8-FE9149059E57}" type="presParOf" srcId="{86D29932-A121-4EAE-A57D-8B8341694522}" destId="{67373606-D5C2-4CA5-99BF-E55E40B01AD6}" srcOrd="0" destOrd="0" presId="urn:microsoft.com/office/officeart/2005/8/layout/pyramid4"/>
    <dgm:cxn modelId="{D4814981-3948-4D6B-B8B3-59ECAAA5873A}" type="presParOf" srcId="{86D29932-A121-4EAE-A57D-8B8341694522}" destId="{9536AB5B-5230-48DA-B25E-5305A0D3CF29}" srcOrd="1" destOrd="0" presId="urn:microsoft.com/office/officeart/2005/8/layout/pyramid4"/>
    <dgm:cxn modelId="{1682DAA9-BF38-4D8D-9A06-DB7BFAB29AA3}" type="presParOf" srcId="{86D29932-A121-4EAE-A57D-8B8341694522}" destId="{24978C89-769B-4326-A767-90AE189DD9C5}" srcOrd="2" destOrd="0" presId="urn:microsoft.com/office/officeart/2005/8/layout/pyramid4"/>
    <dgm:cxn modelId="{42DA3F19-5C24-461C-8503-E7CCA5A1B1DE}" type="presParOf" srcId="{86D29932-A121-4EAE-A57D-8B8341694522}" destId="{EA065E0E-C656-495A-B60D-015373DB91DB}" srcOrd="3" destOrd="0" presId="urn:microsoft.com/office/officeart/2005/8/layout/pyramid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373606-D5C2-4CA5-99BF-E55E40B01AD6}">
      <dsp:nvSpPr>
        <dsp:cNvPr id="0" name=""/>
        <dsp:cNvSpPr/>
      </dsp:nvSpPr>
      <dsp:spPr>
        <a:xfrm>
          <a:off x="1598234" y="0"/>
          <a:ext cx="1052004" cy="1052004"/>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solidFill>
                <a:schemeClr val="tx1"/>
              </a:solidFill>
            </a:rPr>
            <a:t>Employer</a:t>
          </a:r>
          <a:endParaRPr lang="en-US" sz="900" kern="1200" dirty="0">
            <a:solidFill>
              <a:schemeClr val="tx1"/>
            </a:solidFill>
          </a:endParaRPr>
        </a:p>
      </dsp:txBody>
      <dsp:txXfrm>
        <a:off x="1861235" y="526002"/>
        <a:ext cx="526002" cy="526002"/>
      </dsp:txXfrm>
    </dsp:sp>
    <dsp:sp modelId="{9536AB5B-5230-48DA-B25E-5305A0D3CF29}">
      <dsp:nvSpPr>
        <dsp:cNvPr id="0" name=""/>
        <dsp:cNvSpPr/>
      </dsp:nvSpPr>
      <dsp:spPr>
        <a:xfrm>
          <a:off x="1072232" y="1052004"/>
          <a:ext cx="1052004" cy="1052004"/>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solidFill>
                <a:schemeClr val="tx1"/>
              </a:solidFill>
            </a:rPr>
            <a:t>HEPs</a:t>
          </a:r>
          <a:endParaRPr lang="en-US" sz="900" kern="1200" dirty="0">
            <a:solidFill>
              <a:schemeClr val="tx1"/>
            </a:solidFill>
          </a:endParaRPr>
        </a:p>
      </dsp:txBody>
      <dsp:txXfrm>
        <a:off x="1335233" y="1578006"/>
        <a:ext cx="526002" cy="526002"/>
      </dsp:txXfrm>
    </dsp:sp>
    <dsp:sp modelId="{24978C89-769B-4326-A767-90AE189DD9C5}">
      <dsp:nvSpPr>
        <dsp:cNvPr id="0" name=""/>
        <dsp:cNvSpPr/>
      </dsp:nvSpPr>
      <dsp:spPr>
        <a:xfrm rot="10800000">
          <a:off x="1598234" y="1052004"/>
          <a:ext cx="1052004" cy="1052004"/>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solidFill>
                <a:schemeClr val="tx1"/>
              </a:solidFill>
            </a:rPr>
            <a:t>D.A</a:t>
          </a:r>
          <a:endParaRPr lang="en-US" sz="900" kern="1200" dirty="0">
            <a:solidFill>
              <a:schemeClr val="tx1"/>
            </a:solidFill>
          </a:endParaRPr>
        </a:p>
      </dsp:txBody>
      <dsp:txXfrm rot="10800000">
        <a:off x="1861235" y="1052004"/>
        <a:ext cx="526002" cy="526002"/>
      </dsp:txXfrm>
    </dsp:sp>
    <dsp:sp modelId="{EA065E0E-C656-495A-B60D-015373DB91DB}">
      <dsp:nvSpPr>
        <dsp:cNvPr id="0" name=""/>
        <dsp:cNvSpPr/>
      </dsp:nvSpPr>
      <dsp:spPr>
        <a:xfrm>
          <a:off x="2124236" y="1052004"/>
          <a:ext cx="1052004" cy="1052004"/>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solidFill>
                <a:schemeClr val="tx1"/>
              </a:solidFill>
            </a:rPr>
            <a:t>Learners</a:t>
          </a:r>
          <a:endParaRPr lang="en-US" sz="900" kern="1200" dirty="0">
            <a:solidFill>
              <a:schemeClr val="tx1"/>
            </a:solidFill>
          </a:endParaRPr>
        </a:p>
      </dsp:txBody>
      <dsp:txXfrm>
        <a:off x="2387237" y="1578006"/>
        <a:ext cx="526002" cy="526002"/>
      </dsp:txXfrm>
    </dsp:sp>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cs typeface="+mn-cs"/>
              </a:defRPr>
            </a:lvl1pPr>
          </a:lstStyle>
          <a:p>
            <a:pPr>
              <a:defRPr/>
            </a:pPr>
            <a:fld id="{7CF95401-C8FE-804B-83E2-5318579333E7}" type="datetimeFigureOut">
              <a:rPr lang="en-GB"/>
              <a:pPr>
                <a:defRPr/>
              </a:pPr>
              <a:t>15/10/2017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cs typeface="+mn-cs"/>
              </a:defRPr>
            </a:lvl1pPr>
          </a:lstStyle>
          <a:p>
            <a:pPr>
              <a:defRPr/>
            </a:pPr>
            <a:fld id="{502AEA54-8D33-0647-AC74-F38758DA81CD}" type="slidenum">
              <a:rPr lang="en-GB"/>
              <a:pPr>
                <a:defRPr/>
              </a:pPr>
              <a:t>‹#›</a:t>
            </a:fld>
            <a:endParaRPr lang="en-GB"/>
          </a:p>
        </p:txBody>
      </p:sp>
    </p:spTree>
    <p:extLst>
      <p:ext uri="{BB962C8B-B14F-4D97-AF65-F5344CB8AC3E}">
        <p14:creationId xmlns:p14="http://schemas.microsoft.com/office/powerpoint/2010/main" val="34224181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Content Placeholder 5"/>
          <p:cNvSpPr>
            <a:spLocks noGrp="1"/>
          </p:cNvSpPr>
          <p:nvPr>
            <p:ph sz="quarter" idx="4" hasCustomPrompt="1"/>
          </p:nvPr>
        </p:nvSpPr>
        <p:spPr>
          <a:xfrm>
            <a:off x="457200" y="1981201"/>
            <a:ext cx="8229599" cy="4038600"/>
          </a:xfrm>
          <a:prstGeom prst="rect">
            <a:avLst/>
          </a:prstGeo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AU" dirty="0" smtClean="0"/>
              <a:t>Click to enter text</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GB" dirty="0"/>
          </a:p>
        </p:txBody>
      </p:sp>
      <p:sp>
        <p:nvSpPr>
          <p:cNvPr id="5" name="Text Placeholder 4"/>
          <p:cNvSpPr>
            <a:spLocks noGrp="1"/>
          </p:cNvSpPr>
          <p:nvPr>
            <p:ph type="body" sz="quarter" idx="10" hasCustomPrompt="1"/>
          </p:nvPr>
        </p:nvSpPr>
        <p:spPr>
          <a:xfrm>
            <a:off x="1066800" y="990600"/>
            <a:ext cx="6858000" cy="838200"/>
          </a:xfrm>
          <a:prstGeom prst="rect">
            <a:avLst/>
          </a:prstGeom>
        </p:spPr>
        <p:txBody>
          <a:bodyPr vert="horz"/>
          <a:lstStyle>
            <a:lvl1pPr marL="0" indent="0" algn="ctr">
              <a:buNone/>
              <a:defRPr>
                <a:solidFill>
                  <a:srgbClr val="FFFFFF"/>
                </a:solidFill>
              </a:defRPr>
            </a:lvl1pPr>
          </a:lstStyle>
          <a:p>
            <a:pPr lvl="0"/>
            <a:r>
              <a:rPr lang="en-US" dirty="0" smtClean="0"/>
              <a:t>Click to add Title</a:t>
            </a:r>
            <a:endParaRPr lang="en-US" dirty="0"/>
          </a:p>
        </p:txBody>
      </p:sp>
    </p:spTree>
    <p:extLst>
      <p:ext uri="{BB962C8B-B14F-4D97-AF65-F5344CB8AC3E}">
        <p14:creationId xmlns:p14="http://schemas.microsoft.com/office/powerpoint/2010/main" val="723772461"/>
      </p:ext>
    </p:ext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prin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4403504"/>
      </p:ext>
    </p:extLst>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print"/>
          <a:stretch>
            <a:fillRect/>
          </a:stretch>
        </a:blipFill>
        <a:effectLst/>
      </p:bgPr>
    </p:bg>
    <p:spTree>
      <p:nvGrpSpPr>
        <p:cNvPr id="1" name=""/>
        <p:cNvGrpSpPr/>
        <p:nvPr/>
      </p:nvGrpSpPr>
      <p:grpSpPr>
        <a:xfrm>
          <a:off x="0" y="0"/>
          <a:ext cx="0" cy="0"/>
          <a:chOff x="0" y="0"/>
          <a:chExt cx="0" cy="0"/>
        </a:xfrm>
      </p:grpSpPr>
      <p:pic>
        <p:nvPicPr>
          <p:cNvPr id="4" name="Picture 3" descr="New-NZ)Rev).png"/>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839075" y="60944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295837"/>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Placeholder 1"/>
          <p:cNvSpPr>
            <a:spLocks noGrp="1"/>
          </p:cNvSpPr>
          <p:nvPr>
            <p:ph type="title" hasCustomPrompt="1"/>
          </p:nvPr>
        </p:nvSpPr>
        <p:spPr>
          <a:xfrm>
            <a:off x="5562600" y="1036638"/>
            <a:ext cx="3276600" cy="792162"/>
          </a:xfrm>
          <a:prstGeom prst="rect">
            <a:avLst/>
          </a:prstGeom>
        </p:spPr>
        <p:txBody>
          <a:bodyPr vert="horz" lIns="91440" tIns="45720" rIns="91440" bIns="45720" rtlCol="0" anchor="ctr">
            <a:normAutofit/>
          </a:bodyPr>
          <a:lstStyle/>
          <a:p>
            <a:r>
              <a:rPr lang="en-US" dirty="0" smtClean="0"/>
              <a:t>CLICK TO EDIT TITLE</a:t>
            </a:r>
            <a:endParaRPr lang="en-US" dirty="0"/>
          </a:p>
        </p:txBody>
      </p:sp>
      <p:sp>
        <p:nvSpPr>
          <p:cNvPr id="6" name="Content Placeholder 5"/>
          <p:cNvSpPr>
            <a:spLocks noGrp="1"/>
          </p:cNvSpPr>
          <p:nvPr>
            <p:ph sz="quarter" idx="4" hasCustomPrompt="1"/>
          </p:nvPr>
        </p:nvSpPr>
        <p:spPr>
          <a:xfrm>
            <a:off x="457200" y="1981201"/>
            <a:ext cx="8229599" cy="4038600"/>
          </a:xfrm>
          <a:prstGeom prst="rect">
            <a:avLst/>
          </a:prstGeo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AU" dirty="0" smtClean="0"/>
              <a:t>Click to enter text</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GB" dirty="0"/>
          </a:p>
        </p:txBody>
      </p:sp>
    </p:spTree>
    <p:extLst>
      <p:ext uri="{BB962C8B-B14F-4D97-AF65-F5344CB8AC3E}">
        <p14:creationId xmlns:p14="http://schemas.microsoft.com/office/powerpoint/2010/main" val="3398318004"/>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Content Placeholder 5"/>
          <p:cNvSpPr>
            <a:spLocks noGrp="1"/>
          </p:cNvSpPr>
          <p:nvPr>
            <p:ph sz="quarter" idx="4" hasCustomPrompt="1"/>
          </p:nvPr>
        </p:nvSpPr>
        <p:spPr>
          <a:xfrm>
            <a:off x="457200" y="1981201"/>
            <a:ext cx="8229599" cy="4038600"/>
          </a:xfrm>
          <a:prstGeom prst="rect">
            <a:avLst/>
          </a:prstGeo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AU" dirty="0" smtClean="0"/>
              <a:t>Click to enter text</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GB" dirty="0"/>
          </a:p>
        </p:txBody>
      </p:sp>
      <p:sp>
        <p:nvSpPr>
          <p:cNvPr id="11" name="Title Placeholder 1"/>
          <p:cNvSpPr>
            <a:spLocks noGrp="1"/>
          </p:cNvSpPr>
          <p:nvPr>
            <p:ph type="title" hasCustomPrompt="1"/>
          </p:nvPr>
        </p:nvSpPr>
        <p:spPr>
          <a:xfrm>
            <a:off x="228600" y="762000"/>
            <a:ext cx="3505200" cy="792162"/>
          </a:xfrm>
          <a:prstGeom prst="rect">
            <a:avLst/>
          </a:prstGeom>
        </p:spPr>
        <p:txBody>
          <a:bodyPr vert="horz" lIns="91440" tIns="45720" rIns="91440" bIns="45720" rtlCol="0" anchor="ctr">
            <a:normAutofit/>
          </a:bodyPr>
          <a:lstStyle/>
          <a:p>
            <a:r>
              <a:rPr lang="en-US" dirty="0" smtClean="0"/>
              <a:t>CLICK TO EDIT TITLE</a:t>
            </a:r>
            <a:endParaRPr lang="en-US" dirty="0"/>
          </a:p>
        </p:txBody>
      </p:sp>
    </p:spTree>
    <p:extLst>
      <p:ext uri="{BB962C8B-B14F-4D97-AF65-F5344CB8AC3E}">
        <p14:creationId xmlns:p14="http://schemas.microsoft.com/office/powerpoint/2010/main" val="4153046791"/>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Content Placeholder 5"/>
          <p:cNvSpPr>
            <a:spLocks noGrp="1"/>
          </p:cNvSpPr>
          <p:nvPr>
            <p:ph sz="quarter" idx="4" hasCustomPrompt="1"/>
          </p:nvPr>
        </p:nvSpPr>
        <p:spPr>
          <a:xfrm>
            <a:off x="457200" y="1981201"/>
            <a:ext cx="8229599" cy="4038600"/>
          </a:xfrm>
          <a:prstGeom prst="rect">
            <a:avLst/>
          </a:prstGeo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AU" dirty="0" smtClean="0"/>
              <a:t>Click to enter text</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GB" dirty="0"/>
          </a:p>
        </p:txBody>
      </p:sp>
      <p:sp>
        <p:nvSpPr>
          <p:cNvPr id="7" name="Title Placeholder 1"/>
          <p:cNvSpPr>
            <a:spLocks noGrp="1"/>
          </p:cNvSpPr>
          <p:nvPr>
            <p:ph type="title" hasCustomPrompt="1"/>
          </p:nvPr>
        </p:nvSpPr>
        <p:spPr>
          <a:xfrm>
            <a:off x="5562600" y="1036638"/>
            <a:ext cx="3276600" cy="792162"/>
          </a:xfrm>
          <a:prstGeom prst="rect">
            <a:avLst/>
          </a:prstGeom>
        </p:spPr>
        <p:txBody>
          <a:bodyPr vert="horz" lIns="91440" tIns="45720" rIns="91440" bIns="45720" rtlCol="0" anchor="ctr">
            <a:normAutofit/>
          </a:bodyPr>
          <a:lstStyle/>
          <a:p>
            <a:r>
              <a:rPr lang="en-US" dirty="0" smtClean="0"/>
              <a:t>CLICK TO EDIT TITLE</a:t>
            </a:r>
            <a:endParaRPr lang="en-US" dirty="0"/>
          </a:p>
        </p:txBody>
      </p:sp>
    </p:spTree>
    <p:extLst>
      <p:ext uri="{BB962C8B-B14F-4D97-AF65-F5344CB8AC3E}">
        <p14:creationId xmlns:p14="http://schemas.microsoft.com/office/powerpoint/2010/main" val="1198858522"/>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Content Placeholder 5"/>
          <p:cNvSpPr>
            <a:spLocks noGrp="1"/>
          </p:cNvSpPr>
          <p:nvPr>
            <p:ph sz="quarter" idx="4" hasCustomPrompt="1"/>
          </p:nvPr>
        </p:nvSpPr>
        <p:spPr>
          <a:xfrm>
            <a:off x="457200" y="1981201"/>
            <a:ext cx="8229599" cy="4038600"/>
          </a:xfrm>
          <a:prstGeom prst="rect">
            <a:avLst/>
          </a:prstGeo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AU" dirty="0" smtClean="0"/>
              <a:t>Click to enter text</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GB" dirty="0"/>
          </a:p>
        </p:txBody>
      </p:sp>
      <p:sp>
        <p:nvSpPr>
          <p:cNvPr id="9" name="Title Placeholder 1"/>
          <p:cNvSpPr>
            <a:spLocks noGrp="1"/>
          </p:cNvSpPr>
          <p:nvPr>
            <p:ph type="title" hasCustomPrompt="1"/>
          </p:nvPr>
        </p:nvSpPr>
        <p:spPr>
          <a:xfrm>
            <a:off x="228600" y="762000"/>
            <a:ext cx="3505200" cy="792162"/>
          </a:xfrm>
          <a:prstGeom prst="rect">
            <a:avLst/>
          </a:prstGeom>
        </p:spPr>
        <p:txBody>
          <a:bodyPr vert="horz" lIns="91440" tIns="45720" rIns="91440" bIns="45720" rtlCol="0" anchor="ctr">
            <a:normAutofit/>
          </a:bodyPr>
          <a:lstStyle/>
          <a:p>
            <a:r>
              <a:rPr lang="en-US" dirty="0" smtClean="0"/>
              <a:t>CLICK TO EDIT TITLE</a:t>
            </a:r>
            <a:endParaRPr lang="en-US" dirty="0"/>
          </a:p>
        </p:txBody>
      </p:sp>
    </p:spTree>
    <p:extLst>
      <p:ext uri="{BB962C8B-B14F-4D97-AF65-F5344CB8AC3E}">
        <p14:creationId xmlns:p14="http://schemas.microsoft.com/office/powerpoint/2010/main" val="2839611382"/>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Content Placeholder 5"/>
          <p:cNvSpPr>
            <a:spLocks noGrp="1"/>
          </p:cNvSpPr>
          <p:nvPr>
            <p:ph sz="quarter" idx="4" hasCustomPrompt="1"/>
          </p:nvPr>
        </p:nvSpPr>
        <p:spPr>
          <a:xfrm>
            <a:off x="457200" y="1600200"/>
            <a:ext cx="8382000" cy="4419601"/>
          </a:xfrm>
          <a:prstGeom prst="rect">
            <a:avLst/>
          </a:prstGeo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AU" dirty="0" smtClean="0"/>
              <a:t>Click to enter text</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GB" dirty="0"/>
          </a:p>
        </p:txBody>
      </p:sp>
    </p:spTree>
    <p:extLst>
      <p:ext uri="{BB962C8B-B14F-4D97-AF65-F5344CB8AC3E}">
        <p14:creationId xmlns:p14="http://schemas.microsoft.com/office/powerpoint/2010/main" val="3073803258"/>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22" name="Title Placeholder 1"/>
          <p:cNvSpPr>
            <a:spLocks noGrp="1"/>
          </p:cNvSpPr>
          <p:nvPr>
            <p:ph type="title" hasCustomPrompt="1"/>
          </p:nvPr>
        </p:nvSpPr>
        <p:spPr>
          <a:xfrm>
            <a:off x="5562600" y="1036638"/>
            <a:ext cx="3276600" cy="792162"/>
          </a:xfrm>
          <a:prstGeom prst="rect">
            <a:avLst/>
          </a:prstGeom>
        </p:spPr>
        <p:txBody>
          <a:bodyPr vert="horz" lIns="91440" tIns="45720" rIns="91440" bIns="45720" rtlCol="0" anchor="ctr">
            <a:normAutofit/>
          </a:bodyPr>
          <a:lstStyle/>
          <a:p>
            <a:r>
              <a:rPr lang="en-US" dirty="0" smtClean="0"/>
              <a:t>CLICK TO EDIT TITLE</a:t>
            </a:r>
            <a:endParaRPr lang="en-US" dirty="0"/>
          </a:p>
        </p:txBody>
      </p:sp>
    </p:spTree>
    <p:extLst>
      <p:ext uri="{BB962C8B-B14F-4D97-AF65-F5344CB8AC3E}">
        <p14:creationId xmlns:p14="http://schemas.microsoft.com/office/powerpoint/2010/main" val="1164226161"/>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562600" y="1036638"/>
            <a:ext cx="3276600" cy="792162"/>
          </a:xfrm>
          <a:prstGeom prst="rect">
            <a:avLst/>
          </a:prstGeom>
        </p:spPr>
        <p:txBody>
          <a:bodyPr vert="horz" lIns="91440" tIns="45720" rIns="91440" bIns="45720" rtlCol="0" anchor="ctr">
            <a:normAutofit/>
          </a:bodyPr>
          <a:lstStyle/>
          <a:p>
            <a:r>
              <a:rPr lang="en-US" dirty="0" smtClean="0"/>
              <a:t>CLICK TO EDIT TITLE</a:t>
            </a:r>
            <a:endParaRPr lang="en-US" dirty="0"/>
          </a:p>
        </p:txBody>
      </p:sp>
    </p:spTree>
    <p:extLst>
      <p:ext uri="{BB962C8B-B14F-4D97-AF65-F5344CB8AC3E}">
        <p14:creationId xmlns:p14="http://schemas.microsoft.com/office/powerpoint/2010/main" val="245523106"/>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228600" y="762000"/>
            <a:ext cx="3505200" cy="792162"/>
          </a:xfrm>
          <a:prstGeom prst="rect">
            <a:avLst/>
          </a:prstGeom>
        </p:spPr>
        <p:txBody>
          <a:bodyPr vert="horz" lIns="91440" tIns="45720" rIns="91440" bIns="45720" rtlCol="0" anchor="ctr">
            <a:normAutofit/>
          </a:bodyPr>
          <a:lstStyle/>
          <a:p>
            <a:r>
              <a:rPr lang="en-US" dirty="0" smtClean="0"/>
              <a:t>CLICK TO EDIT TITLE</a:t>
            </a:r>
            <a:endParaRPr lang="en-US" dirty="0"/>
          </a:p>
        </p:txBody>
      </p:sp>
    </p:spTree>
    <p:extLst>
      <p:ext uri="{BB962C8B-B14F-4D97-AF65-F5344CB8AC3E}">
        <p14:creationId xmlns:p14="http://schemas.microsoft.com/office/powerpoint/2010/main" val="199149005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10.xml"/><Relationship Id="rId1" Type="http://schemas.openxmlformats.org/officeDocument/2006/relationships/slideLayout" Target="../slideLayouts/slideLayout10.xml"/><Relationship Id="rId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theme" Target="../theme/theme11.xml"/><Relationship Id="rId1" Type="http://schemas.openxmlformats.org/officeDocument/2006/relationships/slideLayout" Target="../slideLayouts/slideLayout1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3.emf"/><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3.emf"/><Relationship Id="rId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4.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6.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5.xml"/><Relationship Id="rId1" Type="http://schemas.openxmlformats.org/officeDocument/2006/relationships/slideLayout" Target="../slideLayouts/slideLayout5.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6.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6.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7.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6.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8.xml"/><Relationship Id="rId1" Type="http://schemas.openxmlformats.org/officeDocument/2006/relationships/slideLayout" Target="../slideLayouts/slideLayout8.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9.xml"/><Relationship Id="rId1" Type="http://schemas.openxmlformats.org/officeDocument/2006/relationships/slideLayout" Target="../slideLayouts/slideLayout9.xml"/><Relationship Id="rId5" Type="http://schemas.openxmlformats.org/officeDocument/2006/relationships/image" Target="../media/image2.png"/><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cstate="print"/>
          <a:stretch>
            <a:fillRect/>
          </a:stretch>
        </a:blipFill>
        <a:effectLst/>
      </p:bgPr>
    </p:bg>
    <p:spTree>
      <p:nvGrpSpPr>
        <p:cNvPr id="1" name=""/>
        <p:cNvGrpSpPr/>
        <p:nvPr/>
      </p:nvGrpSpPr>
      <p:grpSpPr>
        <a:xfrm>
          <a:off x="0" y="0"/>
          <a:ext cx="0" cy="0"/>
          <a:chOff x="0" y="0"/>
          <a:chExt cx="0" cy="0"/>
        </a:xfrm>
      </p:grpSpPr>
      <p:pic>
        <p:nvPicPr>
          <p:cNvPr id="11" name="Picture 4" descr="New-NZ)Rev).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9" descr="MUN38896 MasseyLogoUniNZ_CMYKrev.ai"/>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91400" y="63500"/>
            <a:ext cx="16256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6674854"/>
      </p:ext>
    </p:extLst>
  </p:cSld>
  <p:clrMap bg1="lt1" tx1="dk1" bg2="lt2" tx2="dk2" accent1="accent1" accent2="accent2" accent3="accent3" accent4="accent4" accent5="accent5" accent6="accent6" hlink="hlink" folHlink="folHlink"/>
  <p:sldLayoutIdLst>
    <p:sldLayoutId id="2147483925" r:id="rId1"/>
  </p:sldLayoutIdLst>
  <p:transition/>
  <p:timing>
    <p:tnLst>
      <p:par>
        <p:cTn id="1" dur="indefinite" restart="never" nodeType="tmRoot"/>
      </p:par>
    </p:tnLst>
  </p:timing>
  <p:txStyles>
    <p:titleStyle>
      <a:lvl1pPr algn="l" rtl="0" eaLnBrk="1" fontAlgn="base" hangingPunct="1">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0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0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0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000">
          <a:solidFill>
            <a:schemeClr val="bg1"/>
          </a:solidFill>
          <a:latin typeface="Arial" charset="0"/>
          <a:ea typeface="ＭＳ Ｐゴシック" charset="0"/>
          <a:cs typeface="Arial" charset="0"/>
        </a:defRPr>
      </a:lvl5pPr>
      <a:lvl6pPr marL="457200" algn="ctr" rtl="0" eaLnBrk="1" fontAlgn="base" hangingPunct="1">
        <a:spcBef>
          <a:spcPct val="0"/>
        </a:spcBef>
        <a:spcAft>
          <a:spcPct val="0"/>
        </a:spcAft>
        <a:defRPr sz="2000">
          <a:solidFill>
            <a:schemeClr val="bg1"/>
          </a:solidFill>
          <a:latin typeface="Arial" charset="0"/>
          <a:ea typeface="ＭＳ Ｐゴシック" charset="0"/>
          <a:cs typeface="Arial" charset="0"/>
        </a:defRPr>
      </a:lvl6pPr>
      <a:lvl7pPr marL="914400" algn="ctr" rtl="0" eaLnBrk="1" fontAlgn="base" hangingPunct="1">
        <a:spcBef>
          <a:spcPct val="0"/>
        </a:spcBef>
        <a:spcAft>
          <a:spcPct val="0"/>
        </a:spcAft>
        <a:defRPr sz="2000">
          <a:solidFill>
            <a:schemeClr val="bg1"/>
          </a:solidFill>
          <a:latin typeface="Arial" charset="0"/>
          <a:ea typeface="ＭＳ Ｐゴシック" charset="0"/>
          <a:cs typeface="Arial" charset="0"/>
        </a:defRPr>
      </a:lvl7pPr>
      <a:lvl8pPr marL="1371600" algn="ctr" rtl="0" eaLnBrk="1" fontAlgn="base" hangingPunct="1">
        <a:spcBef>
          <a:spcPct val="0"/>
        </a:spcBef>
        <a:spcAft>
          <a:spcPct val="0"/>
        </a:spcAft>
        <a:defRPr sz="2000">
          <a:solidFill>
            <a:schemeClr val="bg1"/>
          </a:solidFill>
          <a:latin typeface="Arial" charset="0"/>
          <a:ea typeface="ＭＳ Ｐゴシック" charset="0"/>
          <a:cs typeface="Arial" charset="0"/>
        </a:defRPr>
      </a:lvl8pPr>
      <a:lvl9pPr marL="1828800" algn="ctr" rtl="0" eaLnBrk="1" fontAlgn="base" hangingPunct="1">
        <a:spcBef>
          <a:spcPct val="0"/>
        </a:spcBef>
        <a:spcAft>
          <a:spcPct val="0"/>
        </a:spcAft>
        <a:defRPr sz="2000">
          <a:solidFill>
            <a:schemeClr val="bg1"/>
          </a:solidFill>
          <a:latin typeface="Arial" charset="0"/>
          <a:ea typeface="ＭＳ Ｐゴシック" charset="0"/>
          <a:cs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bg1"/>
          </a:solidFill>
          <a:latin typeface="Arial" pitchFamily="34" charset="0"/>
          <a:ea typeface="ＭＳ Ｐゴシック" charset="0"/>
          <a:cs typeface="Arial" pitchFamily="34" charset="0"/>
        </a:defRPr>
      </a:lvl1pPr>
      <a:lvl2pPr marL="742950" indent="-285750" algn="l" rtl="0" eaLnBrk="1" fontAlgn="base" hangingPunct="1">
        <a:spcBef>
          <a:spcPct val="20000"/>
        </a:spcBef>
        <a:spcAft>
          <a:spcPct val="0"/>
        </a:spcAft>
        <a:buFont typeface="Arial" charset="0"/>
        <a:buChar char="–"/>
        <a:defRPr sz="2800" kern="1200">
          <a:solidFill>
            <a:schemeClr val="bg1"/>
          </a:solidFill>
          <a:latin typeface="Arial" pitchFamily="34" charset="0"/>
          <a:ea typeface="Arial" charset="0"/>
          <a:cs typeface="Arial" pitchFamily="34" charset="0"/>
        </a:defRPr>
      </a:lvl2pPr>
      <a:lvl3pPr marL="1143000" indent="-228600" algn="l" rtl="0" eaLnBrk="1" fontAlgn="base" hangingPunct="1">
        <a:spcBef>
          <a:spcPct val="20000"/>
        </a:spcBef>
        <a:spcAft>
          <a:spcPct val="0"/>
        </a:spcAft>
        <a:buFont typeface="Arial" charset="0"/>
        <a:buChar char="•"/>
        <a:defRPr sz="2400" kern="1200">
          <a:solidFill>
            <a:schemeClr val="bg1"/>
          </a:solidFill>
          <a:latin typeface="Arial" pitchFamily="34" charset="0"/>
          <a:ea typeface="Arial" charset="0"/>
          <a:cs typeface="Arial" pitchFamily="34" charset="0"/>
        </a:defRPr>
      </a:lvl3pPr>
      <a:lvl4pPr marL="1600200" indent="-228600" algn="l" rtl="0" eaLnBrk="1" fontAlgn="base" hangingPunct="1">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4pPr>
      <a:lvl5pPr marL="2057400" indent="-228600" algn="l" rtl="0" eaLnBrk="1" fontAlgn="base" hangingPunct="1">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CMYK_WB_RIGHT.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7162800" y="-15875"/>
            <a:ext cx="2024062"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New-NZ)Rev).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18" r:id="rId1"/>
  </p:sldLayoutIdLst>
  <p:transition/>
  <p:timing>
    <p:tnLst>
      <p:par>
        <p:cTn id="1" dur="indefinite" restart="never" nodeType="tmRoot"/>
      </p:par>
    </p:tnLst>
  </p:timing>
  <p:txStyles>
    <p:titleStyle>
      <a:lvl1pPr algn="ctr" rtl="0" eaLnBrk="0" fontAlgn="base" hangingPunct="0">
        <a:spcBef>
          <a:spcPct val="0"/>
        </a:spcBef>
        <a:spcAft>
          <a:spcPct val="0"/>
        </a:spcAft>
        <a:defRPr sz="2000" kern="1200">
          <a:solidFill>
            <a:schemeClr val="tx1"/>
          </a:solidFill>
          <a:latin typeface="Arial" pitchFamily="34" charset="0"/>
          <a:ea typeface="ＭＳ Ｐゴシック" charset="0"/>
          <a:cs typeface="Arial" pitchFamily="34" charset="0"/>
        </a:defRPr>
      </a:lvl1pPr>
      <a:lvl2pPr algn="ctr" rtl="0" eaLnBrk="0" fontAlgn="base" hangingPunct="0">
        <a:spcBef>
          <a:spcPct val="0"/>
        </a:spcBef>
        <a:spcAft>
          <a:spcPct val="0"/>
        </a:spcAft>
        <a:defRPr sz="2000">
          <a:solidFill>
            <a:schemeClr val="tx1"/>
          </a:solidFill>
          <a:latin typeface="Arial" charset="0"/>
          <a:ea typeface="ＭＳ Ｐゴシック" charset="0"/>
          <a:cs typeface="Arial" charset="0"/>
        </a:defRPr>
      </a:lvl2pPr>
      <a:lvl3pPr algn="ctr" rtl="0" eaLnBrk="0" fontAlgn="base" hangingPunct="0">
        <a:spcBef>
          <a:spcPct val="0"/>
        </a:spcBef>
        <a:spcAft>
          <a:spcPct val="0"/>
        </a:spcAft>
        <a:defRPr sz="2000">
          <a:solidFill>
            <a:schemeClr val="tx1"/>
          </a:solidFill>
          <a:latin typeface="Arial" charset="0"/>
          <a:ea typeface="ＭＳ Ｐゴシック" charset="0"/>
          <a:cs typeface="Arial" charset="0"/>
        </a:defRPr>
      </a:lvl3pPr>
      <a:lvl4pPr algn="ctr" rtl="0" eaLnBrk="0" fontAlgn="base" hangingPunct="0">
        <a:spcBef>
          <a:spcPct val="0"/>
        </a:spcBef>
        <a:spcAft>
          <a:spcPct val="0"/>
        </a:spcAft>
        <a:defRPr sz="2000">
          <a:solidFill>
            <a:schemeClr val="tx1"/>
          </a:solidFill>
          <a:latin typeface="Arial" charset="0"/>
          <a:ea typeface="ＭＳ Ｐゴシック" charset="0"/>
          <a:cs typeface="Arial" charset="0"/>
        </a:defRPr>
      </a:lvl4pPr>
      <a:lvl5pPr algn="ctr" rtl="0" eaLnBrk="0" fontAlgn="base" hangingPunct="0">
        <a:spcBef>
          <a:spcPct val="0"/>
        </a:spcBef>
        <a:spcAft>
          <a:spcPct val="0"/>
        </a:spcAft>
        <a:defRPr sz="2000">
          <a:solidFill>
            <a:schemeClr val="tx1"/>
          </a:solidFill>
          <a:latin typeface="Arial" charset="0"/>
          <a:ea typeface="ＭＳ Ｐゴシック" charset="0"/>
          <a:cs typeface="Arial" charset="0"/>
        </a:defRPr>
      </a:lvl5pPr>
      <a:lvl6pPr marL="457200" algn="ctr" rtl="0" fontAlgn="base">
        <a:spcBef>
          <a:spcPct val="0"/>
        </a:spcBef>
        <a:spcAft>
          <a:spcPct val="0"/>
        </a:spcAft>
        <a:defRPr sz="2000">
          <a:solidFill>
            <a:schemeClr val="tx1"/>
          </a:solidFill>
          <a:latin typeface="Arial" charset="0"/>
          <a:ea typeface="ＭＳ Ｐゴシック" charset="0"/>
          <a:cs typeface="Arial" charset="0"/>
        </a:defRPr>
      </a:lvl6pPr>
      <a:lvl7pPr marL="914400" algn="ctr" rtl="0" fontAlgn="base">
        <a:spcBef>
          <a:spcPct val="0"/>
        </a:spcBef>
        <a:spcAft>
          <a:spcPct val="0"/>
        </a:spcAft>
        <a:defRPr sz="2000">
          <a:solidFill>
            <a:schemeClr val="tx1"/>
          </a:solidFill>
          <a:latin typeface="Arial" charset="0"/>
          <a:ea typeface="ＭＳ Ｐゴシック" charset="0"/>
          <a:cs typeface="Arial" charset="0"/>
        </a:defRPr>
      </a:lvl7pPr>
      <a:lvl8pPr marL="1371600" algn="ctr" rtl="0" fontAlgn="base">
        <a:spcBef>
          <a:spcPct val="0"/>
        </a:spcBef>
        <a:spcAft>
          <a:spcPct val="0"/>
        </a:spcAft>
        <a:defRPr sz="2000">
          <a:solidFill>
            <a:schemeClr val="tx1"/>
          </a:solidFill>
          <a:latin typeface="Arial" charset="0"/>
          <a:ea typeface="ＭＳ Ｐゴシック" charset="0"/>
          <a:cs typeface="Arial" charset="0"/>
        </a:defRPr>
      </a:lvl8pPr>
      <a:lvl9pPr marL="1828800" algn="ctr" rtl="0" fontAlgn="base">
        <a:spcBef>
          <a:spcPct val="0"/>
        </a:spcBef>
        <a:spcAft>
          <a:spcPct val="0"/>
        </a:spcAft>
        <a:defRPr sz="2000">
          <a:solidFill>
            <a:schemeClr val="tx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descr="CMYK_WB_LEFT.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42863" y="-23813"/>
            <a:ext cx="2024063"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19" r:id="rId1"/>
  </p:sldLayoutIdLst>
  <p:transition/>
  <p:timing>
    <p:tnLst>
      <p:par>
        <p:cTn id="1" dur="indefinite" restart="never" nodeType="tmRoot"/>
      </p:par>
    </p:tnLst>
  </p:timing>
  <p:txStyles>
    <p:titleStyle>
      <a:lvl1pPr algn="ctr" rtl="0" eaLnBrk="0" fontAlgn="base" hangingPunct="0">
        <a:spcBef>
          <a:spcPct val="0"/>
        </a:spcBef>
        <a:spcAft>
          <a:spcPct val="0"/>
        </a:spcAft>
        <a:defRPr sz="2000" kern="1200">
          <a:solidFill>
            <a:schemeClr val="tx1"/>
          </a:solidFill>
          <a:latin typeface="Arial" pitchFamily="34" charset="0"/>
          <a:ea typeface="ＭＳ Ｐゴシック" charset="0"/>
          <a:cs typeface="Arial" pitchFamily="34" charset="0"/>
        </a:defRPr>
      </a:lvl1pPr>
      <a:lvl2pPr algn="ctr" rtl="0" eaLnBrk="0" fontAlgn="base" hangingPunct="0">
        <a:spcBef>
          <a:spcPct val="0"/>
        </a:spcBef>
        <a:spcAft>
          <a:spcPct val="0"/>
        </a:spcAft>
        <a:defRPr sz="2000">
          <a:solidFill>
            <a:schemeClr val="tx1"/>
          </a:solidFill>
          <a:latin typeface="Arial" charset="0"/>
          <a:ea typeface="ＭＳ Ｐゴシック" charset="0"/>
          <a:cs typeface="Arial" charset="0"/>
        </a:defRPr>
      </a:lvl2pPr>
      <a:lvl3pPr algn="ctr" rtl="0" eaLnBrk="0" fontAlgn="base" hangingPunct="0">
        <a:spcBef>
          <a:spcPct val="0"/>
        </a:spcBef>
        <a:spcAft>
          <a:spcPct val="0"/>
        </a:spcAft>
        <a:defRPr sz="2000">
          <a:solidFill>
            <a:schemeClr val="tx1"/>
          </a:solidFill>
          <a:latin typeface="Arial" charset="0"/>
          <a:ea typeface="ＭＳ Ｐゴシック" charset="0"/>
          <a:cs typeface="Arial" charset="0"/>
        </a:defRPr>
      </a:lvl3pPr>
      <a:lvl4pPr algn="ctr" rtl="0" eaLnBrk="0" fontAlgn="base" hangingPunct="0">
        <a:spcBef>
          <a:spcPct val="0"/>
        </a:spcBef>
        <a:spcAft>
          <a:spcPct val="0"/>
        </a:spcAft>
        <a:defRPr sz="2000">
          <a:solidFill>
            <a:schemeClr val="tx1"/>
          </a:solidFill>
          <a:latin typeface="Arial" charset="0"/>
          <a:ea typeface="ＭＳ Ｐゴシック" charset="0"/>
          <a:cs typeface="Arial" charset="0"/>
        </a:defRPr>
      </a:lvl4pPr>
      <a:lvl5pPr algn="ctr" rtl="0" eaLnBrk="0" fontAlgn="base" hangingPunct="0">
        <a:spcBef>
          <a:spcPct val="0"/>
        </a:spcBef>
        <a:spcAft>
          <a:spcPct val="0"/>
        </a:spcAft>
        <a:defRPr sz="2000">
          <a:solidFill>
            <a:schemeClr val="tx1"/>
          </a:solidFill>
          <a:latin typeface="Arial" charset="0"/>
          <a:ea typeface="ＭＳ Ｐゴシック" charset="0"/>
          <a:cs typeface="Arial" charset="0"/>
        </a:defRPr>
      </a:lvl5pPr>
      <a:lvl6pPr marL="457200" algn="ctr" rtl="0" fontAlgn="base">
        <a:spcBef>
          <a:spcPct val="0"/>
        </a:spcBef>
        <a:spcAft>
          <a:spcPct val="0"/>
        </a:spcAft>
        <a:defRPr sz="2000">
          <a:solidFill>
            <a:schemeClr val="tx1"/>
          </a:solidFill>
          <a:latin typeface="Arial" charset="0"/>
          <a:ea typeface="ＭＳ Ｐゴシック" charset="0"/>
          <a:cs typeface="Arial" charset="0"/>
        </a:defRPr>
      </a:lvl6pPr>
      <a:lvl7pPr marL="914400" algn="ctr" rtl="0" fontAlgn="base">
        <a:spcBef>
          <a:spcPct val="0"/>
        </a:spcBef>
        <a:spcAft>
          <a:spcPct val="0"/>
        </a:spcAft>
        <a:defRPr sz="2000">
          <a:solidFill>
            <a:schemeClr val="tx1"/>
          </a:solidFill>
          <a:latin typeface="Arial" charset="0"/>
          <a:ea typeface="ＭＳ Ｐゴシック" charset="0"/>
          <a:cs typeface="Arial" charset="0"/>
        </a:defRPr>
      </a:lvl7pPr>
      <a:lvl8pPr marL="1371600" algn="ctr" rtl="0" fontAlgn="base">
        <a:spcBef>
          <a:spcPct val="0"/>
        </a:spcBef>
        <a:spcAft>
          <a:spcPct val="0"/>
        </a:spcAft>
        <a:defRPr sz="2000">
          <a:solidFill>
            <a:schemeClr val="tx1"/>
          </a:solidFill>
          <a:latin typeface="Arial" charset="0"/>
          <a:ea typeface="ＭＳ Ｐゴシック" charset="0"/>
          <a:cs typeface="Arial" charset="0"/>
        </a:defRPr>
      </a:lvl8pPr>
      <a:lvl9pPr marL="1828800" algn="ctr" rtl="0" fontAlgn="base">
        <a:spcBef>
          <a:spcPct val="0"/>
        </a:spcBef>
        <a:spcAft>
          <a:spcPct val="0"/>
        </a:spcAft>
        <a:defRPr sz="2000">
          <a:solidFill>
            <a:schemeClr val="tx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cstate="print"/>
          <a:stretch>
            <a:fillRect/>
          </a:stretch>
        </a:blipFill>
        <a:effectLst/>
      </p:bgPr>
    </p:bg>
    <p:spTree>
      <p:nvGrpSpPr>
        <p:cNvPr id="1" name=""/>
        <p:cNvGrpSpPr/>
        <p:nvPr/>
      </p:nvGrpSpPr>
      <p:grpSpPr>
        <a:xfrm>
          <a:off x="0" y="0"/>
          <a:ext cx="0" cy="0"/>
          <a:chOff x="0" y="0"/>
          <a:chExt cx="0" cy="0"/>
        </a:xfrm>
      </p:grpSpPr>
      <p:pic>
        <p:nvPicPr>
          <p:cNvPr id="5" name="Picture 7" descr="Slash.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92725" y="960438"/>
            <a:ext cx="3851275"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descr="MUN38896 MasseyLogoUniNZ_CMYKrev.ai"/>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91400" y="63500"/>
            <a:ext cx="16256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New-NZ)Rev).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5724416"/>
      </p:ext>
    </p:extLst>
  </p:cSld>
  <p:clrMap bg1="lt1" tx1="dk1" bg2="lt2" tx2="dk2" accent1="accent1" accent2="accent2" accent3="accent3" accent4="accent4" accent5="accent5" accent6="accent6" hlink="hlink" folHlink="folHlink"/>
  <p:sldLayoutIdLst>
    <p:sldLayoutId id="2147483931" r:id="rId1"/>
  </p:sldLayoutIdLst>
  <p:transition/>
  <p:timing>
    <p:tnLst>
      <p:par>
        <p:cTn id="1" dur="indefinite" restart="never" nodeType="tmRoot"/>
      </p:par>
    </p:tnLst>
  </p:timing>
  <p:txStyles>
    <p:title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bg1"/>
          </a:solidFill>
          <a:latin typeface="Arial" pitchFamily="34" charset="0"/>
          <a:ea typeface="ＭＳ Ｐゴシック" charset="0"/>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bg1"/>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bg1"/>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cstate="print"/>
          <a:stretch>
            <a:fillRect/>
          </a:stretch>
        </a:blipFill>
        <a:effectLst/>
      </p:bgPr>
    </p:bg>
    <p:spTree>
      <p:nvGrpSpPr>
        <p:cNvPr id="1" name=""/>
        <p:cNvGrpSpPr/>
        <p:nvPr/>
      </p:nvGrpSpPr>
      <p:grpSpPr>
        <a:xfrm>
          <a:off x="0" y="0"/>
          <a:ext cx="0" cy="0"/>
          <a:chOff x="0" y="0"/>
          <a:chExt cx="0" cy="0"/>
        </a:xfrm>
      </p:grpSpPr>
      <p:pic>
        <p:nvPicPr>
          <p:cNvPr id="2053" name="Picture 5" descr="Slash.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679450"/>
            <a:ext cx="3851275"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9" descr="MUN38896 MasseyLogoUniNZ_CMYKrev.ai"/>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91400" y="63500"/>
            <a:ext cx="16256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4" descr="New-NZ)Rev).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98" r:id="rId1"/>
  </p:sldLayoutIdLst>
  <p:transition/>
  <p:timing>
    <p:tnLst>
      <p:par>
        <p:cTn id="1" dur="indefinite" restart="never" nodeType="tmRoot"/>
      </p:par>
    </p:tnLst>
  </p:timing>
  <p:txStyles>
    <p:title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bg1"/>
          </a:solidFill>
          <a:latin typeface="Arial" pitchFamily="34" charset="0"/>
          <a:ea typeface="ＭＳ Ｐゴシック" charset="0"/>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bg1"/>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bg1"/>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cstate="print"/>
          <a:stretch>
            <a:fillRect/>
          </a:stretch>
        </a:blipFill>
        <a:effectLst/>
      </p:bgPr>
    </p:bg>
    <p:spTree>
      <p:nvGrpSpPr>
        <p:cNvPr id="1" name=""/>
        <p:cNvGrpSpPr/>
        <p:nvPr/>
      </p:nvGrpSpPr>
      <p:grpSpPr>
        <a:xfrm>
          <a:off x="0" y="0"/>
          <a:ext cx="0" cy="0"/>
          <a:chOff x="0" y="0"/>
          <a:chExt cx="0" cy="0"/>
        </a:xfrm>
      </p:grpSpPr>
      <p:pic>
        <p:nvPicPr>
          <p:cNvPr id="10" name="Picture 2" descr="CMYK_WB_RIGHT.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62800" y="-15875"/>
            <a:ext cx="2024062"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7" descr="Slash.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92725" y="960438"/>
            <a:ext cx="3851275"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descr="New-NZ)Rev).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04" r:id="rId1"/>
  </p:sldLayoutIdLst>
  <p:transition/>
  <p:timing>
    <p:tnLst>
      <p:par>
        <p:cTn id="1" dur="indefinite" restart="never" nodeType="tmRoot"/>
      </p:par>
    </p:tnLst>
  </p:timing>
  <p:txStyles>
    <p:title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cstate="print"/>
          <a:stretch>
            <a:fillRect/>
          </a:stretch>
        </a:blipFill>
        <a:effectLst/>
      </p:bgPr>
    </p:bg>
    <p:spTree>
      <p:nvGrpSpPr>
        <p:cNvPr id="1" name=""/>
        <p:cNvGrpSpPr/>
        <p:nvPr/>
      </p:nvGrpSpPr>
      <p:grpSpPr>
        <a:xfrm>
          <a:off x="0" y="0"/>
          <a:ext cx="0" cy="0"/>
          <a:chOff x="0" y="0"/>
          <a:chExt cx="0" cy="0"/>
        </a:xfrm>
      </p:grpSpPr>
      <p:pic>
        <p:nvPicPr>
          <p:cNvPr id="10" name="Picture 2" descr="CMYK_WB_RIGHT.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62800" y="-15875"/>
            <a:ext cx="2024062"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5" descr="Slash.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679450"/>
            <a:ext cx="3851275"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descr="New-NZ)Rev).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07" r:id="rId1"/>
  </p:sldLayoutIdLst>
  <p:transition/>
  <p:timing>
    <p:tnLst>
      <p:par>
        <p:cTn id="1" dur="indefinite" restart="never" nodeType="tmRoot"/>
      </p:par>
    </p:tnLst>
  </p:timing>
  <p:txStyles>
    <p:title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bg1"/>
          </a:solidFill>
          <a:latin typeface="Arial" pitchFamily="34" charset="0"/>
          <a:ea typeface="ＭＳ Ｐゴシック" charset="0"/>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bg1"/>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bg1"/>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cstate="print"/>
          <a:stretch>
            <a:fillRect/>
          </a:stretch>
        </a:blipFill>
        <a:effectLst/>
      </p:bgPr>
    </p:bg>
    <p:spTree>
      <p:nvGrpSpPr>
        <p:cNvPr id="1" name=""/>
        <p:cNvGrpSpPr/>
        <p:nvPr/>
      </p:nvGrpSpPr>
      <p:grpSpPr>
        <a:xfrm>
          <a:off x="0" y="0"/>
          <a:ext cx="0" cy="0"/>
          <a:chOff x="0" y="0"/>
          <a:chExt cx="0" cy="0"/>
        </a:xfrm>
      </p:grpSpPr>
      <p:pic>
        <p:nvPicPr>
          <p:cNvPr id="9" name="Picture 2" descr="CMYK_WB_RIGHT.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62800" y="-15875"/>
            <a:ext cx="2024062"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descr="New-NZ)Rev).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15" r:id="rId1"/>
  </p:sldLayoutIdLst>
  <p:transition/>
  <p:timing>
    <p:tnLst>
      <p:par>
        <p:cTn id="1" dur="indefinite" restart="never" nodeType="tmRoot"/>
      </p:par>
    </p:tnLst>
  </p:timing>
  <p:txStyles>
    <p:titleStyle>
      <a:lvl1pPr algn="ctr" rtl="0" eaLnBrk="0" fontAlgn="base" hangingPunct="0">
        <a:spcBef>
          <a:spcPct val="0"/>
        </a:spcBef>
        <a:spcAft>
          <a:spcPct val="0"/>
        </a:spcAft>
        <a:defRPr sz="2000" kern="1200">
          <a:solidFill>
            <a:schemeClr val="tx1"/>
          </a:solidFill>
          <a:latin typeface="Arial" pitchFamily="34" charset="0"/>
          <a:ea typeface="ＭＳ Ｐゴシック" charset="0"/>
          <a:cs typeface="Arial" pitchFamily="34" charset="0"/>
        </a:defRPr>
      </a:lvl1pPr>
      <a:lvl2pPr algn="ctr" rtl="0" eaLnBrk="0" fontAlgn="base" hangingPunct="0">
        <a:spcBef>
          <a:spcPct val="0"/>
        </a:spcBef>
        <a:spcAft>
          <a:spcPct val="0"/>
        </a:spcAft>
        <a:defRPr sz="2000">
          <a:solidFill>
            <a:schemeClr val="tx1"/>
          </a:solidFill>
          <a:latin typeface="Arial" charset="0"/>
          <a:ea typeface="ＭＳ Ｐゴシック" charset="0"/>
          <a:cs typeface="Arial" charset="0"/>
        </a:defRPr>
      </a:lvl2pPr>
      <a:lvl3pPr algn="ctr" rtl="0" eaLnBrk="0" fontAlgn="base" hangingPunct="0">
        <a:spcBef>
          <a:spcPct val="0"/>
        </a:spcBef>
        <a:spcAft>
          <a:spcPct val="0"/>
        </a:spcAft>
        <a:defRPr sz="2000">
          <a:solidFill>
            <a:schemeClr val="tx1"/>
          </a:solidFill>
          <a:latin typeface="Arial" charset="0"/>
          <a:ea typeface="ＭＳ Ｐゴシック" charset="0"/>
          <a:cs typeface="Arial" charset="0"/>
        </a:defRPr>
      </a:lvl3pPr>
      <a:lvl4pPr algn="ctr" rtl="0" eaLnBrk="0" fontAlgn="base" hangingPunct="0">
        <a:spcBef>
          <a:spcPct val="0"/>
        </a:spcBef>
        <a:spcAft>
          <a:spcPct val="0"/>
        </a:spcAft>
        <a:defRPr sz="2000">
          <a:solidFill>
            <a:schemeClr val="tx1"/>
          </a:solidFill>
          <a:latin typeface="Arial" charset="0"/>
          <a:ea typeface="ＭＳ Ｐゴシック" charset="0"/>
          <a:cs typeface="Arial" charset="0"/>
        </a:defRPr>
      </a:lvl4pPr>
      <a:lvl5pPr algn="ctr" rtl="0" eaLnBrk="0" fontAlgn="base" hangingPunct="0">
        <a:spcBef>
          <a:spcPct val="0"/>
        </a:spcBef>
        <a:spcAft>
          <a:spcPct val="0"/>
        </a:spcAft>
        <a:defRPr sz="2000">
          <a:solidFill>
            <a:schemeClr val="tx1"/>
          </a:solidFill>
          <a:latin typeface="Arial" charset="0"/>
          <a:ea typeface="ＭＳ Ｐゴシック" charset="0"/>
          <a:cs typeface="Arial" charset="0"/>
        </a:defRPr>
      </a:lvl5pPr>
      <a:lvl6pPr marL="457200" algn="ctr" rtl="0" fontAlgn="base">
        <a:spcBef>
          <a:spcPct val="0"/>
        </a:spcBef>
        <a:spcAft>
          <a:spcPct val="0"/>
        </a:spcAft>
        <a:defRPr sz="2000">
          <a:solidFill>
            <a:schemeClr val="tx1"/>
          </a:solidFill>
          <a:latin typeface="Arial" charset="0"/>
          <a:ea typeface="ＭＳ Ｐゴシック" charset="0"/>
          <a:cs typeface="Arial" charset="0"/>
        </a:defRPr>
      </a:lvl6pPr>
      <a:lvl7pPr marL="914400" algn="ctr" rtl="0" fontAlgn="base">
        <a:spcBef>
          <a:spcPct val="0"/>
        </a:spcBef>
        <a:spcAft>
          <a:spcPct val="0"/>
        </a:spcAft>
        <a:defRPr sz="2000">
          <a:solidFill>
            <a:schemeClr val="tx1"/>
          </a:solidFill>
          <a:latin typeface="Arial" charset="0"/>
          <a:ea typeface="ＭＳ Ｐゴシック" charset="0"/>
          <a:cs typeface="Arial" charset="0"/>
        </a:defRPr>
      </a:lvl7pPr>
      <a:lvl8pPr marL="1371600" algn="ctr" rtl="0" fontAlgn="base">
        <a:spcBef>
          <a:spcPct val="0"/>
        </a:spcBef>
        <a:spcAft>
          <a:spcPct val="0"/>
        </a:spcAft>
        <a:defRPr sz="2000">
          <a:solidFill>
            <a:schemeClr val="tx1"/>
          </a:solidFill>
          <a:latin typeface="Arial" charset="0"/>
          <a:ea typeface="ＭＳ Ｐゴシック" charset="0"/>
          <a:cs typeface="Arial" charset="0"/>
        </a:defRPr>
      </a:lvl8pPr>
      <a:lvl9pPr marL="1828800" algn="ctr" rtl="0" fontAlgn="base">
        <a:spcBef>
          <a:spcPct val="0"/>
        </a:spcBef>
        <a:spcAft>
          <a:spcPct val="0"/>
        </a:spcAft>
        <a:defRPr sz="2000">
          <a:solidFill>
            <a:schemeClr val="tx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bg1"/>
          </a:solidFill>
          <a:latin typeface="Arial" pitchFamily="34" charset="0"/>
          <a:ea typeface="ＭＳ Ｐゴシック" charset="0"/>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bg1"/>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bg1"/>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9" name="Picture 7" descr="Slash.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92725" y="960438"/>
            <a:ext cx="3851275"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 descr="CMYK_WB_RIGHT.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62800" y="-15875"/>
            <a:ext cx="2024062"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4" descr="New-NZ)Rev).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01" r:id="rId1"/>
  </p:sldLayoutIdLst>
  <p:transition/>
  <p:timing>
    <p:tnLst>
      <p:par>
        <p:cTn id="1" dur="indefinite" restart="never" nodeType="tmRoot"/>
      </p:par>
    </p:tnLst>
  </p:timing>
  <p:txStyles>
    <p:title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7" descr="Slash.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92725" y="960438"/>
            <a:ext cx="3851275"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8038940"/>
      </p:ext>
    </p:extLst>
  </p:cSld>
  <p:clrMap bg1="lt1" tx1="dk1" bg2="lt2" tx2="dk2" accent1="accent1" accent2="accent2" accent3="accent3" accent4="accent4" accent5="accent5" accent6="accent6" hlink="hlink" folHlink="folHlink"/>
  <p:sldLayoutIdLst>
    <p:sldLayoutId id="2147483927" r:id="rId1"/>
  </p:sldLayoutIdLst>
  <p:transition/>
  <p:timing>
    <p:tnLst>
      <p:par>
        <p:cTn id="1" dur="indefinite" restart="never" nodeType="tmRoot"/>
      </p:par>
    </p:tnLst>
  </p:timing>
  <p:txStyles>
    <p:title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CMYK_WB_RIGHT.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7162800" y="-15875"/>
            <a:ext cx="2024062"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5" descr="Slash.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679450"/>
            <a:ext cx="3851275"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descr="New-NZ)Rev).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848600" y="61198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863880"/>
      </p:ext>
    </p:extLst>
  </p:cSld>
  <p:clrMap bg1="lt1" tx1="dk1" bg2="lt2" tx2="dk2" accent1="accent1" accent2="accent2" accent3="accent3" accent4="accent4" accent5="accent5" accent6="accent6" hlink="hlink" folHlink="folHlink"/>
  <p:sldLayoutIdLst>
    <p:sldLayoutId id="2147483929" r:id="rId1"/>
  </p:sldLayoutIdLst>
  <p:transition/>
  <p:timing>
    <p:tnLst>
      <p:par>
        <p:cTn id="1" dur="indefinite" restart="never" nodeType="tmRoot"/>
      </p:par>
    </p:tnLst>
  </p:timing>
  <p:txStyles>
    <p:title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bg1"/>
          </a:solidFill>
          <a:latin typeface="Arial" pitchFamily="34" charset="0"/>
          <a:ea typeface="ＭＳ Ｐゴシック" charset="0"/>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bg1"/>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bg1"/>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marL="0" indent="0">
              <a:buNone/>
            </a:pPr>
            <a:endParaRPr lang="en-US" dirty="0" smtClean="0"/>
          </a:p>
          <a:p>
            <a:pPr marL="0" indent="0" algn="ctr">
              <a:buNone/>
            </a:pPr>
            <a:r>
              <a:rPr lang="en-US" sz="4000" dirty="0" smtClean="0">
                <a:solidFill>
                  <a:srgbClr val="FFC000"/>
                </a:solidFill>
              </a:rPr>
              <a:t>Degree apprenticeships: Is this the future for employer-led partnerships in New Zealand?</a:t>
            </a:r>
          </a:p>
          <a:p>
            <a:pPr marL="0" indent="0" algn="ctr">
              <a:buNone/>
            </a:pPr>
            <a:endParaRPr lang="en-US" dirty="0"/>
          </a:p>
          <a:p>
            <a:pPr marL="0" indent="0" algn="ctr">
              <a:buNone/>
            </a:pPr>
            <a:r>
              <a:rPr lang="en-US" dirty="0" err="1" smtClean="0"/>
              <a:t>Dr</a:t>
            </a:r>
            <a:r>
              <a:rPr lang="en-US" dirty="0" smtClean="0"/>
              <a:t> Jenny </a:t>
            </a:r>
            <a:r>
              <a:rPr lang="en-US" dirty="0" smtClean="0"/>
              <a:t>Poskitt </a:t>
            </a:r>
            <a:endParaRPr lang="en-US" dirty="0" smtClean="0"/>
          </a:p>
          <a:p>
            <a:pPr marL="0" indent="0" algn="ctr">
              <a:buNone/>
            </a:pPr>
            <a:r>
              <a:rPr lang="en-US" dirty="0" smtClean="0"/>
              <a:t>Institute of Education, Massey </a:t>
            </a:r>
            <a:r>
              <a:rPr lang="en-US" dirty="0" smtClean="0"/>
              <a:t>University</a:t>
            </a:r>
          </a:p>
          <a:p>
            <a:pPr marL="0" indent="0" algn="ctr">
              <a:buNone/>
            </a:pPr>
            <a:r>
              <a:rPr lang="en-US" sz="1600" dirty="0" smtClean="0"/>
              <a:t>(on behalf of Goodyer &amp; Mackay)</a:t>
            </a:r>
            <a:endParaRPr lang="en-US" sz="1600" dirty="0"/>
          </a:p>
        </p:txBody>
      </p:sp>
      <p:sp>
        <p:nvSpPr>
          <p:cNvPr id="3" name="Text Placeholder 2"/>
          <p:cNvSpPr>
            <a:spLocks noGrp="1"/>
          </p:cNvSpPr>
          <p:nvPr>
            <p:ph type="body" sz="quarter" idx="10"/>
          </p:nvPr>
        </p:nvSpPr>
        <p:spPr/>
        <p:txBody>
          <a:bodyPr/>
          <a:lstStyle/>
          <a:p>
            <a:r>
              <a:rPr lang="en-US" dirty="0" smtClean="0"/>
              <a:t>VET Forum 25-26 October 2017</a:t>
            </a:r>
            <a:endParaRPr lang="en-US" dirty="0"/>
          </a:p>
        </p:txBody>
      </p:sp>
    </p:spTree>
    <p:extLst>
      <p:ext uri="{BB962C8B-B14F-4D97-AF65-F5344CB8AC3E}">
        <p14:creationId xmlns:p14="http://schemas.microsoft.com/office/powerpoint/2010/main" val="75902687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a:xfrm>
            <a:off x="457200" y="1772816"/>
            <a:ext cx="8229599" cy="4246985"/>
          </a:xfrm>
        </p:spPr>
        <p:txBody>
          <a:bodyPr/>
          <a:lstStyle/>
          <a:p>
            <a:pPr marL="0" indent="0">
              <a:buNone/>
            </a:pPr>
            <a:r>
              <a:rPr lang="en-NZ" sz="2000" dirty="0" smtClean="0">
                <a:solidFill>
                  <a:srgbClr val="FFC000"/>
                </a:solidFill>
              </a:rPr>
              <a:t>Engaged employers</a:t>
            </a:r>
          </a:p>
          <a:p>
            <a:r>
              <a:rPr lang="en-NZ" sz="2000" dirty="0" smtClean="0"/>
              <a:t>Consulted with IPWEA re potential personnel, process, focus area</a:t>
            </a:r>
          </a:p>
          <a:p>
            <a:r>
              <a:rPr lang="en-NZ" sz="2000" dirty="0" smtClean="0"/>
              <a:t>Ethics approval sought and granted; contacted and invited potential participants (Lower North Island)</a:t>
            </a:r>
          </a:p>
          <a:p>
            <a:r>
              <a:rPr lang="en-NZ" sz="2000" dirty="0" smtClean="0"/>
              <a:t>Conducted individual interviews to garner their interest, experiences, concerns, and ideas for DA</a:t>
            </a:r>
          </a:p>
          <a:p>
            <a:r>
              <a:rPr lang="en-NZ" sz="2000" dirty="0" smtClean="0"/>
              <a:t>Invited/appointed employer chair</a:t>
            </a:r>
          </a:p>
          <a:p>
            <a:pPr marL="0" indent="0">
              <a:buNone/>
            </a:pPr>
            <a:endParaRPr lang="en-NZ" sz="2000" dirty="0" smtClean="0">
              <a:solidFill>
                <a:srgbClr val="FFC000"/>
              </a:solidFill>
            </a:endParaRPr>
          </a:p>
          <a:p>
            <a:pPr marL="0" indent="0">
              <a:buNone/>
            </a:pPr>
            <a:r>
              <a:rPr lang="en-NZ" sz="2000" dirty="0" smtClean="0">
                <a:solidFill>
                  <a:srgbClr val="FFC000"/>
                </a:solidFill>
              </a:rPr>
              <a:t>Developed standard</a:t>
            </a:r>
          </a:p>
          <a:p>
            <a:r>
              <a:rPr lang="en-NZ" sz="2000" dirty="0" smtClean="0"/>
              <a:t>Drafted initial standard (from interview data)</a:t>
            </a:r>
          </a:p>
          <a:p>
            <a:r>
              <a:rPr lang="en-NZ" sz="2000" dirty="0" smtClean="0"/>
              <a:t>Facilitated workshop/revised standard; employer feedback</a:t>
            </a:r>
          </a:p>
          <a:p>
            <a:r>
              <a:rPr lang="en-NZ" sz="2000" dirty="0" smtClean="0"/>
              <a:t>Revised, generated, ratified two levelled standards</a:t>
            </a:r>
          </a:p>
          <a:p>
            <a:pPr marL="0" indent="0">
              <a:buNone/>
            </a:pPr>
            <a:endParaRPr lang="en-NZ" sz="2000" dirty="0" smtClean="0">
              <a:solidFill>
                <a:srgbClr val="FFC000"/>
              </a:solidFill>
            </a:endParaRPr>
          </a:p>
          <a:p>
            <a:endParaRPr lang="en-NZ" dirty="0"/>
          </a:p>
        </p:txBody>
      </p:sp>
      <p:sp>
        <p:nvSpPr>
          <p:cNvPr id="3" name="Title 2"/>
          <p:cNvSpPr>
            <a:spLocks noGrp="1"/>
          </p:cNvSpPr>
          <p:nvPr>
            <p:ph type="title"/>
          </p:nvPr>
        </p:nvSpPr>
        <p:spPr/>
        <p:txBody>
          <a:bodyPr/>
          <a:lstStyle/>
          <a:p>
            <a:r>
              <a:rPr lang="en-NZ" dirty="0" smtClean="0">
                <a:solidFill>
                  <a:schemeClr val="tx1"/>
                </a:solidFill>
              </a:rPr>
              <a:t>NZ Case Study processes </a:t>
            </a:r>
            <a:endParaRPr lang="en-NZ" dirty="0">
              <a:solidFill>
                <a:schemeClr val="tx1"/>
              </a:solidFill>
            </a:endParaRPr>
          </a:p>
        </p:txBody>
      </p:sp>
    </p:spTree>
    <p:extLst>
      <p:ext uri="{BB962C8B-B14F-4D97-AF65-F5344CB8AC3E}">
        <p14:creationId xmlns:p14="http://schemas.microsoft.com/office/powerpoint/2010/main" val="68028747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marL="0" indent="0">
              <a:buNone/>
            </a:pPr>
            <a:endParaRPr lang="en-NZ" dirty="0" smtClean="0"/>
          </a:p>
          <a:p>
            <a:endParaRPr lang="en-NZ" dirty="0"/>
          </a:p>
          <a:p>
            <a:endParaRPr lang="en-NZ" dirty="0"/>
          </a:p>
        </p:txBody>
      </p:sp>
      <p:sp>
        <p:nvSpPr>
          <p:cNvPr id="3" name="Title 2"/>
          <p:cNvSpPr>
            <a:spLocks noGrp="1"/>
          </p:cNvSpPr>
          <p:nvPr>
            <p:ph type="title"/>
          </p:nvPr>
        </p:nvSpPr>
        <p:spPr/>
        <p:txBody>
          <a:bodyPr/>
          <a:lstStyle/>
          <a:p>
            <a:r>
              <a:rPr lang="en-NZ" dirty="0" smtClean="0">
                <a:solidFill>
                  <a:schemeClr val="tx1"/>
                </a:solidFill>
              </a:rPr>
              <a:t>Components of IAM standard – three levels (6, 7, 9)</a:t>
            </a:r>
            <a:endParaRPr lang="en-NZ"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3687323228"/>
              </p:ext>
            </p:extLst>
          </p:nvPr>
        </p:nvGraphicFramePr>
        <p:xfrm>
          <a:off x="611560" y="1841714"/>
          <a:ext cx="7776864" cy="4317573"/>
        </p:xfrm>
        <a:graphic>
          <a:graphicData uri="http://schemas.openxmlformats.org/drawingml/2006/table">
            <a:tbl>
              <a:tblPr firstRow="1" bandRow="1">
                <a:tableStyleId>{5C22544A-7EE6-4342-B048-85BDC9FD1C3A}</a:tableStyleId>
              </a:tblPr>
              <a:tblGrid>
                <a:gridCol w="2592288">
                  <a:extLst>
                    <a:ext uri="{9D8B030D-6E8A-4147-A177-3AD203B41FA5}">
                      <a16:colId xmlns:a16="http://schemas.microsoft.com/office/drawing/2014/main" val="2623244800"/>
                    </a:ext>
                  </a:extLst>
                </a:gridCol>
                <a:gridCol w="2592288">
                  <a:extLst>
                    <a:ext uri="{9D8B030D-6E8A-4147-A177-3AD203B41FA5}">
                      <a16:colId xmlns:a16="http://schemas.microsoft.com/office/drawing/2014/main" val="3549259234"/>
                    </a:ext>
                  </a:extLst>
                </a:gridCol>
                <a:gridCol w="2592288">
                  <a:extLst>
                    <a:ext uri="{9D8B030D-6E8A-4147-A177-3AD203B41FA5}">
                      <a16:colId xmlns:a16="http://schemas.microsoft.com/office/drawing/2014/main" val="370832253"/>
                    </a:ext>
                  </a:extLst>
                </a:gridCol>
              </a:tblGrid>
              <a:tr h="385653">
                <a:tc>
                  <a:txBody>
                    <a:bodyPr/>
                    <a:lstStyle/>
                    <a:p>
                      <a:r>
                        <a:rPr lang="en-NZ" dirty="0" smtClean="0"/>
                        <a:t>Behaviour</a:t>
                      </a:r>
                      <a:endParaRPr lang="en-NZ" dirty="0"/>
                    </a:p>
                  </a:txBody>
                  <a:tcPr/>
                </a:tc>
                <a:tc>
                  <a:txBody>
                    <a:bodyPr/>
                    <a:lstStyle/>
                    <a:p>
                      <a:r>
                        <a:rPr lang="en-NZ" dirty="0" smtClean="0"/>
                        <a:t>Skills </a:t>
                      </a:r>
                      <a:endParaRPr lang="en-NZ" dirty="0"/>
                    </a:p>
                  </a:txBody>
                  <a:tcPr/>
                </a:tc>
                <a:tc>
                  <a:txBody>
                    <a:bodyPr/>
                    <a:lstStyle/>
                    <a:p>
                      <a:r>
                        <a:rPr lang="en-NZ" dirty="0" smtClean="0"/>
                        <a:t>Knowledge</a:t>
                      </a:r>
                      <a:endParaRPr lang="en-NZ" dirty="0"/>
                    </a:p>
                  </a:txBody>
                  <a:tcPr/>
                </a:tc>
                <a:extLst>
                  <a:ext uri="{0D108BD9-81ED-4DB2-BD59-A6C34878D82A}">
                    <a16:rowId xmlns:a16="http://schemas.microsoft.com/office/drawing/2014/main" val="944813411"/>
                  </a:ext>
                </a:extLst>
              </a:tr>
              <a:tr h="385653">
                <a:tc>
                  <a:txBody>
                    <a:bodyPr/>
                    <a:lstStyle/>
                    <a:p>
                      <a:pPr marL="285750" indent="-285750">
                        <a:buFont typeface="Arial" panose="020B0604020202020204" pitchFamily="34" charset="0"/>
                        <a:buChar char="•"/>
                      </a:pPr>
                      <a:r>
                        <a:rPr lang="en-NZ" dirty="0" smtClean="0"/>
                        <a:t>Professional</a:t>
                      </a:r>
                    </a:p>
                    <a:p>
                      <a:pPr marL="285750" indent="-285750">
                        <a:buFont typeface="Arial" panose="020B0604020202020204" pitchFamily="34" charset="0"/>
                        <a:buChar char="•"/>
                      </a:pPr>
                      <a:r>
                        <a:rPr lang="en-NZ" dirty="0" smtClean="0"/>
                        <a:t>Stakeholder communication</a:t>
                      </a:r>
                    </a:p>
                    <a:p>
                      <a:pPr marL="285750" indent="-285750">
                        <a:buFont typeface="Arial" panose="020B0604020202020204" pitchFamily="34" charset="0"/>
                        <a:buChar char="•"/>
                      </a:pPr>
                      <a:r>
                        <a:rPr lang="en-NZ" dirty="0" smtClean="0"/>
                        <a:t>Flexible thinking</a:t>
                      </a:r>
                    </a:p>
                    <a:p>
                      <a:pPr marL="285750" indent="-285750">
                        <a:buFont typeface="Arial" panose="020B0604020202020204" pitchFamily="34" charset="0"/>
                        <a:buChar char="•"/>
                      </a:pPr>
                      <a:r>
                        <a:rPr lang="en-NZ" dirty="0" smtClean="0"/>
                        <a:t>Leadership</a:t>
                      </a:r>
                    </a:p>
                    <a:p>
                      <a:pPr marL="285750" indent="-285750">
                        <a:buFont typeface="Arial" panose="020B0604020202020204" pitchFamily="34" charset="0"/>
                        <a:buChar char="•"/>
                      </a:pPr>
                      <a:r>
                        <a:rPr lang="en-NZ" dirty="0" smtClean="0"/>
                        <a:t>Working with people</a:t>
                      </a:r>
                    </a:p>
                    <a:p>
                      <a:pPr marL="285750" indent="-285750">
                        <a:buFont typeface="Arial" panose="020B0604020202020204" pitchFamily="34" charset="0"/>
                        <a:buChar char="•"/>
                      </a:pPr>
                      <a:r>
                        <a:rPr lang="en-NZ" dirty="0" smtClean="0"/>
                        <a:t>Commitment</a:t>
                      </a:r>
                      <a:r>
                        <a:rPr lang="en-NZ" baseline="0" dirty="0" smtClean="0"/>
                        <a:t> &amp; accountability</a:t>
                      </a:r>
                    </a:p>
                    <a:p>
                      <a:pPr marL="285750" indent="-285750">
                        <a:buFont typeface="Arial" panose="020B0604020202020204" pitchFamily="34" charset="0"/>
                        <a:buChar char="•"/>
                      </a:pPr>
                      <a:r>
                        <a:rPr lang="en-NZ" baseline="0" dirty="0" smtClean="0"/>
                        <a:t>Listening &amp; negotiation</a:t>
                      </a:r>
                      <a:endParaRPr lang="en-NZ" dirty="0"/>
                    </a:p>
                  </a:txBody>
                  <a:tcPr/>
                </a:tc>
                <a:tc>
                  <a:txBody>
                    <a:bodyPr/>
                    <a:lstStyle/>
                    <a:p>
                      <a:pPr marL="285750" indent="-285750">
                        <a:buFont typeface="Arial" panose="020B0604020202020204" pitchFamily="34" charset="0"/>
                        <a:buChar char="•"/>
                      </a:pPr>
                      <a:r>
                        <a:rPr lang="en-NZ" dirty="0" smtClean="0"/>
                        <a:t>Communication</a:t>
                      </a:r>
                    </a:p>
                    <a:p>
                      <a:pPr marL="285750" indent="-285750">
                        <a:buFont typeface="Arial" panose="020B0604020202020204" pitchFamily="34" charset="0"/>
                        <a:buChar char="•"/>
                      </a:pPr>
                      <a:r>
                        <a:rPr lang="en-NZ" dirty="0" smtClean="0"/>
                        <a:t>Risk management literacy</a:t>
                      </a:r>
                    </a:p>
                    <a:p>
                      <a:pPr marL="285750" indent="-285750">
                        <a:buFont typeface="Arial" panose="020B0604020202020204" pitchFamily="34" charset="0"/>
                        <a:buChar char="•"/>
                      </a:pPr>
                      <a:r>
                        <a:rPr lang="en-NZ" dirty="0" smtClean="0"/>
                        <a:t>Engineering</a:t>
                      </a:r>
                    </a:p>
                    <a:p>
                      <a:pPr marL="285750" indent="-285750">
                        <a:buFont typeface="Arial" panose="020B0604020202020204" pitchFamily="34" charset="0"/>
                        <a:buChar char="•"/>
                      </a:pPr>
                      <a:r>
                        <a:rPr lang="en-NZ" dirty="0" smtClean="0"/>
                        <a:t>Systems thinking</a:t>
                      </a:r>
                    </a:p>
                    <a:p>
                      <a:pPr marL="285750" indent="-285750">
                        <a:buFont typeface="Arial" panose="020B0604020202020204" pitchFamily="34" charset="0"/>
                        <a:buChar char="•"/>
                      </a:pPr>
                      <a:r>
                        <a:rPr lang="en-NZ" dirty="0" smtClean="0"/>
                        <a:t>Problem-solving</a:t>
                      </a:r>
                      <a:r>
                        <a:rPr lang="en-NZ" baseline="0" dirty="0" smtClean="0"/>
                        <a:t> &amp; critical thinking</a:t>
                      </a:r>
                    </a:p>
                    <a:p>
                      <a:pPr marL="285750" indent="-285750">
                        <a:buFont typeface="Arial" panose="020B0604020202020204" pitchFamily="34" charset="0"/>
                        <a:buChar char="•"/>
                      </a:pPr>
                      <a:r>
                        <a:rPr lang="en-NZ" baseline="0" dirty="0" smtClean="0"/>
                        <a:t>Project management</a:t>
                      </a:r>
                    </a:p>
                    <a:p>
                      <a:pPr marL="285750" indent="-285750">
                        <a:buFont typeface="Arial" panose="020B0604020202020204" pitchFamily="34" charset="0"/>
                        <a:buChar char="•"/>
                      </a:pPr>
                      <a:r>
                        <a:rPr lang="en-NZ" baseline="0" dirty="0" smtClean="0"/>
                        <a:t>Computer &amp; data analysis</a:t>
                      </a:r>
                    </a:p>
                    <a:p>
                      <a:pPr marL="285750" indent="-285750">
                        <a:buFont typeface="Arial" panose="020B0604020202020204" pitchFamily="34" charset="0"/>
                        <a:buChar char="•"/>
                      </a:pPr>
                      <a:r>
                        <a:rPr lang="en-NZ" baseline="0" dirty="0" smtClean="0"/>
                        <a:t>Optimised decision-making</a:t>
                      </a:r>
                    </a:p>
                    <a:p>
                      <a:pPr marL="285750" indent="-285750">
                        <a:buFont typeface="Arial" panose="020B0604020202020204" pitchFamily="34" charset="0"/>
                        <a:buChar char="•"/>
                      </a:pPr>
                      <a:r>
                        <a:rPr lang="en-NZ" baseline="0" dirty="0" smtClean="0"/>
                        <a:t>Business</a:t>
                      </a:r>
                    </a:p>
                    <a:p>
                      <a:pPr marL="285750" indent="-285750">
                        <a:buFont typeface="Arial" panose="020B0604020202020204" pitchFamily="34" charset="0"/>
                        <a:buChar char="•"/>
                      </a:pPr>
                      <a:r>
                        <a:rPr lang="en-NZ" baseline="0" dirty="0" smtClean="0"/>
                        <a:t>Service-oriented</a:t>
                      </a:r>
                      <a:endParaRPr lang="en-NZ" dirty="0"/>
                    </a:p>
                  </a:txBody>
                  <a:tcPr/>
                </a:tc>
                <a:tc>
                  <a:txBody>
                    <a:bodyPr/>
                    <a:lstStyle/>
                    <a:p>
                      <a:pPr marL="285750" indent="-285750">
                        <a:buFont typeface="Arial" panose="020B0604020202020204" pitchFamily="34" charset="0"/>
                        <a:buChar char="•"/>
                      </a:pPr>
                      <a:r>
                        <a:rPr lang="en-NZ" dirty="0" smtClean="0"/>
                        <a:t>Engineering</a:t>
                      </a:r>
                    </a:p>
                    <a:p>
                      <a:pPr marL="285750" indent="-285750">
                        <a:buFont typeface="Arial" panose="020B0604020202020204" pitchFamily="34" charset="0"/>
                        <a:buChar char="•"/>
                      </a:pPr>
                      <a:r>
                        <a:rPr lang="en-NZ" dirty="0" smtClean="0"/>
                        <a:t>Environmental</a:t>
                      </a:r>
                      <a:r>
                        <a:rPr lang="en-NZ" baseline="0" dirty="0" smtClean="0"/>
                        <a:t> &amp; social impact of technological solutions</a:t>
                      </a:r>
                    </a:p>
                    <a:p>
                      <a:pPr marL="285750" indent="-285750">
                        <a:buFont typeface="Arial" panose="020B0604020202020204" pitchFamily="34" charset="0"/>
                        <a:buChar char="•"/>
                      </a:pPr>
                      <a:r>
                        <a:rPr lang="en-NZ" baseline="0" dirty="0" smtClean="0"/>
                        <a:t>Asset management planning</a:t>
                      </a:r>
                    </a:p>
                    <a:p>
                      <a:pPr marL="285750" indent="-285750">
                        <a:buFont typeface="Arial" panose="020B0604020202020204" pitchFamily="34" charset="0"/>
                        <a:buChar char="•"/>
                      </a:pPr>
                      <a:r>
                        <a:rPr lang="en-NZ" baseline="0" dirty="0" smtClean="0"/>
                        <a:t>Business &amp; financial</a:t>
                      </a:r>
                    </a:p>
                    <a:p>
                      <a:pPr marL="285750" indent="-285750">
                        <a:buFont typeface="Arial" panose="020B0604020202020204" pitchFamily="34" charset="0"/>
                        <a:buChar char="•"/>
                      </a:pPr>
                      <a:r>
                        <a:rPr lang="en-NZ" baseline="0" dirty="0" smtClean="0"/>
                        <a:t>Cultural &amp; social impact</a:t>
                      </a:r>
                    </a:p>
                    <a:p>
                      <a:pPr marL="285750" indent="-285750">
                        <a:buFont typeface="Arial" panose="020B0604020202020204" pitchFamily="34" charset="0"/>
                        <a:buChar char="•"/>
                      </a:pPr>
                      <a:r>
                        <a:rPr lang="en-NZ" baseline="0" dirty="0" smtClean="0"/>
                        <a:t>Legal impact framework</a:t>
                      </a:r>
                    </a:p>
                    <a:p>
                      <a:pPr marL="285750" indent="-285750">
                        <a:buFont typeface="Arial" panose="020B0604020202020204" pitchFamily="34" charset="0"/>
                        <a:buChar char="•"/>
                      </a:pPr>
                      <a:r>
                        <a:rPr lang="en-NZ" baseline="0" dirty="0" smtClean="0"/>
                        <a:t>Project management</a:t>
                      </a:r>
                    </a:p>
                    <a:p>
                      <a:pPr marL="285750" indent="-285750">
                        <a:buFont typeface="Arial" panose="020B0604020202020204" pitchFamily="34" charset="0"/>
                        <a:buChar char="•"/>
                      </a:pPr>
                      <a:r>
                        <a:rPr lang="en-NZ" baseline="0" dirty="0" smtClean="0"/>
                        <a:t>Resilience</a:t>
                      </a:r>
                      <a:endParaRPr lang="en-NZ" dirty="0"/>
                    </a:p>
                  </a:txBody>
                  <a:tcPr/>
                </a:tc>
                <a:extLst>
                  <a:ext uri="{0D108BD9-81ED-4DB2-BD59-A6C34878D82A}">
                    <a16:rowId xmlns:a16="http://schemas.microsoft.com/office/drawing/2014/main" val="2168267174"/>
                  </a:ext>
                </a:extLst>
              </a:tr>
            </a:tbl>
          </a:graphicData>
        </a:graphic>
      </p:graphicFrame>
    </p:spTree>
    <p:extLst>
      <p:ext uri="{BB962C8B-B14F-4D97-AF65-F5344CB8AC3E}">
        <p14:creationId xmlns:p14="http://schemas.microsoft.com/office/powerpoint/2010/main" val="189836036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The-application-of-degree-apprenticeships-in-New-Zealand.pdf - Google Chrome"/>
          <p:cNvPicPr>
            <a:picLocks noGrp="1" noChangeAspect="1"/>
          </p:cNvPicPr>
          <p:nvPr>
            <p:ph sz="quarter" idx="4"/>
          </p:nvPr>
        </p:nvPicPr>
        <p:blipFill>
          <a:blip r:embed="rId2" cstate="email">
            <a:extLst>
              <a:ext uri="{28A0092B-C50C-407E-A947-70E740481C1C}">
                <a14:useLocalDpi xmlns:a14="http://schemas.microsoft.com/office/drawing/2010/main" val="0"/>
              </a:ext>
            </a:extLst>
          </a:blip>
          <a:stretch>
            <a:fillRect/>
          </a:stretch>
        </p:blipFill>
        <p:spPr>
          <a:xfrm>
            <a:off x="1081029" y="1844824"/>
            <a:ext cx="6607697" cy="4608512"/>
          </a:xfrm>
        </p:spPr>
      </p:pic>
      <p:sp>
        <p:nvSpPr>
          <p:cNvPr id="3" name="Title 2"/>
          <p:cNvSpPr>
            <a:spLocks noGrp="1"/>
          </p:cNvSpPr>
          <p:nvPr>
            <p:ph type="title"/>
          </p:nvPr>
        </p:nvSpPr>
        <p:spPr/>
        <p:txBody>
          <a:bodyPr/>
          <a:lstStyle/>
          <a:p>
            <a:r>
              <a:rPr lang="en-NZ" dirty="0" smtClean="0">
                <a:solidFill>
                  <a:schemeClr val="tx1"/>
                </a:solidFill>
              </a:rPr>
              <a:t>Standard</a:t>
            </a:r>
            <a:endParaRPr lang="en-NZ" dirty="0">
              <a:solidFill>
                <a:schemeClr val="tx1"/>
              </a:solidFill>
            </a:endParaRPr>
          </a:p>
        </p:txBody>
      </p:sp>
    </p:spTree>
    <p:extLst>
      <p:ext uri="{BB962C8B-B14F-4D97-AF65-F5344CB8AC3E}">
        <p14:creationId xmlns:p14="http://schemas.microsoft.com/office/powerpoint/2010/main" val="173643925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a:lnSpc>
                <a:spcPct val="150000"/>
              </a:lnSpc>
            </a:pPr>
            <a:r>
              <a:rPr lang="en-NZ" sz="2000" dirty="0" smtClean="0"/>
              <a:t>Knowledge, skills and behaviours</a:t>
            </a:r>
          </a:p>
          <a:p>
            <a:pPr>
              <a:lnSpc>
                <a:spcPct val="150000"/>
              </a:lnSpc>
            </a:pPr>
            <a:r>
              <a:rPr lang="en-NZ" sz="2000" dirty="0" smtClean="0"/>
              <a:t>Focus on key components of the role</a:t>
            </a:r>
          </a:p>
          <a:p>
            <a:pPr>
              <a:lnSpc>
                <a:spcPct val="150000"/>
              </a:lnSpc>
            </a:pPr>
            <a:r>
              <a:rPr lang="en-NZ" sz="2000" dirty="0" smtClean="0"/>
              <a:t>Balance of specific </a:t>
            </a:r>
            <a:r>
              <a:rPr lang="en-NZ" sz="2000" dirty="0"/>
              <a:t>contextual information with generic application</a:t>
            </a:r>
          </a:p>
          <a:p>
            <a:pPr>
              <a:lnSpc>
                <a:spcPct val="150000"/>
              </a:lnSpc>
            </a:pPr>
            <a:r>
              <a:rPr lang="en-NZ" sz="2000" dirty="0" smtClean="0"/>
              <a:t>Applicability to varied organisational type and size, location (rural/urban), type of asset management</a:t>
            </a:r>
          </a:p>
          <a:p>
            <a:pPr>
              <a:lnSpc>
                <a:spcPct val="150000"/>
              </a:lnSpc>
            </a:pPr>
            <a:r>
              <a:rPr lang="en-NZ" sz="2000" dirty="0" smtClean="0"/>
              <a:t>Understand nature of role: scope, complexity, criticality</a:t>
            </a:r>
          </a:p>
          <a:p>
            <a:pPr>
              <a:lnSpc>
                <a:spcPct val="150000"/>
              </a:lnSpc>
            </a:pPr>
            <a:r>
              <a:rPr lang="en-NZ" sz="2000" dirty="0" smtClean="0"/>
              <a:t>Preparedness for workplace</a:t>
            </a:r>
          </a:p>
          <a:p>
            <a:pPr>
              <a:lnSpc>
                <a:spcPct val="150000"/>
              </a:lnSpc>
            </a:pPr>
            <a:r>
              <a:rPr lang="en-NZ" sz="2000" dirty="0" smtClean="0"/>
              <a:t>Preference by employers for three year qualification </a:t>
            </a:r>
          </a:p>
          <a:p>
            <a:endParaRPr lang="en-NZ" dirty="0" smtClean="0"/>
          </a:p>
          <a:p>
            <a:endParaRPr lang="en-NZ" dirty="0"/>
          </a:p>
        </p:txBody>
      </p:sp>
      <p:sp>
        <p:nvSpPr>
          <p:cNvPr id="3" name="Title 2"/>
          <p:cNvSpPr>
            <a:spLocks noGrp="1"/>
          </p:cNvSpPr>
          <p:nvPr>
            <p:ph type="title"/>
          </p:nvPr>
        </p:nvSpPr>
        <p:spPr/>
        <p:txBody>
          <a:bodyPr/>
          <a:lstStyle/>
          <a:p>
            <a:r>
              <a:rPr lang="en-NZ" dirty="0" smtClean="0">
                <a:solidFill>
                  <a:schemeClr val="tx1"/>
                </a:solidFill>
              </a:rPr>
              <a:t>Main features of draft standard</a:t>
            </a:r>
            <a:endParaRPr lang="en-NZ" dirty="0">
              <a:solidFill>
                <a:schemeClr val="tx1"/>
              </a:solidFill>
            </a:endParaRPr>
          </a:p>
        </p:txBody>
      </p:sp>
    </p:spTree>
    <p:extLst>
      <p:ext uri="{BB962C8B-B14F-4D97-AF65-F5344CB8AC3E}">
        <p14:creationId xmlns:p14="http://schemas.microsoft.com/office/powerpoint/2010/main" val="173005805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marL="0" indent="0">
              <a:lnSpc>
                <a:spcPct val="150000"/>
              </a:lnSpc>
              <a:buNone/>
            </a:pPr>
            <a:r>
              <a:rPr lang="en-NZ" sz="2000" i="1" dirty="0"/>
              <a:t>“Rural NZ needs degree apprenticeship programmes (experiential learning). This is an awesome model for rural NZ. We need technologists through to professional engineers. This [mapping document] is a great building block to get there. We need to articulate the whole profile. This is the first step looking at the bigger picture, possibly 10 year plan. To service educational needs in the workplace outside big cities is important.”</a:t>
            </a:r>
          </a:p>
        </p:txBody>
      </p:sp>
      <p:sp>
        <p:nvSpPr>
          <p:cNvPr id="3" name="Title 2"/>
          <p:cNvSpPr>
            <a:spLocks noGrp="1"/>
          </p:cNvSpPr>
          <p:nvPr>
            <p:ph type="title"/>
          </p:nvPr>
        </p:nvSpPr>
        <p:spPr/>
        <p:txBody>
          <a:bodyPr/>
          <a:lstStyle/>
          <a:p>
            <a:r>
              <a:rPr lang="en-NZ" dirty="0" smtClean="0">
                <a:solidFill>
                  <a:schemeClr val="tx1"/>
                </a:solidFill>
              </a:rPr>
              <a:t>Employer response to pilot</a:t>
            </a:r>
            <a:endParaRPr lang="en-NZ" dirty="0">
              <a:solidFill>
                <a:schemeClr val="tx1"/>
              </a:solidFill>
            </a:endParaRPr>
          </a:p>
        </p:txBody>
      </p:sp>
    </p:spTree>
    <p:extLst>
      <p:ext uri="{BB962C8B-B14F-4D97-AF65-F5344CB8AC3E}">
        <p14:creationId xmlns:p14="http://schemas.microsoft.com/office/powerpoint/2010/main" val="217371922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marL="0" indent="0">
              <a:buNone/>
            </a:pPr>
            <a:r>
              <a:rPr lang="en-NZ" sz="2000" i="1" dirty="0"/>
              <a:t>“I like the way you are flexible to broadening [the concept] and listening to us to realize that asset managers vary in what they do. [You have] opened the door to inquiry and understanding and growth in the areas we need as an organisation.” </a:t>
            </a:r>
            <a:endParaRPr lang="en-NZ" sz="2000" i="1" dirty="0" smtClean="0"/>
          </a:p>
          <a:p>
            <a:endParaRPr lang="en-NZ" sz="2000" i="1" dirty="0"/>
          </a:p>
          <a:p>
            <a:pPr marL="0" indent="0">
              <a:buNone/>
            </a:pPr>
            <a:r>
              <a:rPr lang="en-NZ" sz="2000" i="1" dirty="0"/>
              <a:t> “Participation of personnel from different types of assets (water/roads) helps us work out generic descriptors. We have to think of specific examples and then the commonalities across the assets and organisations to write the descriptors.”</a:t>
            </a:r>
          </a:p>
          <a:p>
            <a:endParaRPr lang="en-NZ" sz="2000" i="1" dirty="0" smtClean="0"/>
          </a:p>
          <a:p>
            <a:pPr marL="0" indent="0">
              <a:buNone/>
            </a:pPr>
            <a:r>
              <a:rPr lang="en-NZ" sz="2000" i="1" dirty="0" smtClean="0"/>
              <a:t>“</a:t>
            </a:r>
            <a:r>
              <a:rPr lang="en-NZ" sz="2000" i="1" dirty="0"/>
              <a:t>We’ve had time to think about our expectations of what the person could do. It has helped to think about the end point [Level 9]. We could use people like this immediately</a:t>
            </a:r>
            <a:r>
              <a:rPr lang="en-NZ" sz="2000" i="1" dirty="0" smtClean="0"/>
              <a:t>.” </a:t>
            </a:r>
            <a:endParaRPr lang="en-NZ" dirty="0"/>
          </a:p>
        </p:txBody>
      </p:sp>
      <p:sp>
        <p:nvSpPr>
          <p:cNvPr id="3" name="Title 2"/>
          <p:cNvSpPr>
            <a:spLocks noGrp="1"/>
          </p:cNvSpPr>
          <p:nvPr>
            <p:ph type="title"/>
          </p:nvPr>
        </p:nvSpPr>
        <p:spPr/>
        <p:txBody>
          <a:bodyPr/>
          <a:lstStyle/>
          <a:p>
            <a:r>
              <a:rPr lang="en-NZ" dirty="0" smtClean="0">
                <a:solidFill>
                  <a:schemeClr val="tx1"/>
                </a:solidFill>
              </a:rPr>
              <a:t>Further response from employers</a:t>
            </a:r>
            <a:endParaRPr lang="en-NZ" dirty="0">
              <a:solidFill>
                <a:schemeClr val="tx1"/>
              </a:solidFill>
            </a:endParaRPr>
          </a:p>
        </p:txBody>
      </p:sp>
    </p:spTree>
    <p:extLst>
      <p:ext uri="{BB962C8B-B14F-4D97-AF65-F5344CB8AC3E}">
        <p14:creationId xmlns:p14="http://schemas.microsoft.com/office/powerpoint/2010/main" val="385857146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r>
              <a:rPr lang="en-NZ" sz="2000" dirty="0" smtClean="0"/>
              <a:t>Value of IPWEA and personal networks</a:t>
            </a:r>
          </a:p>
          <a:p>
            <a:r>
              <a:rPr lang="en-NZ" sz="2000" dirty="0" smtClean="0"/>
              <a:t>Power of face-to-face meetings (e.g. </a:t>
            </a:r>
            <a:r>
              <a:rPr lang="en-NZ" sz="2000" dirty="0" err="1" smtClean="0"/>
              <a:t>Wairoa</a:t>
            </a:r>
            <a:r>
              <a:rPr lang="en-NZ" sz="2000" dirty="0" smtClean="0"/>
              <a:t>; workshops)</a:t>
            </a:r>
          </a:p>
          <a:p>
            <a:r>
              <a:rPr lang="en-NZ" sz="2000" dirty="0" smtClean="0"/>
              <a:t>Benefits of individual interviews to inform first workshop</a:t>
            </a:r>
          </a:p>
          <a:p>
            <a:r>
              <a:rPr lang="en-NZ" sz="2000" dirty="0" smtClean="0"/>
              <a:t>Importance of </a:t>
            </a:r>
            <a:r>
              <a:rPr lang="en-NZ" sz="2000" b="1" dirty="0" smtClean="0"/>
              <a:t>listening</a:t>
            </a:r>
            <a:r>
              <a:rPr lang="en-NZ" sz="2000" dirty="0" smtClean="0"/>
              <a:t> to employers (e.g. pathways)</a:t>
            </a:r>
          </a:p>
          <a:p>
            <a:r>
              <a:rPr lang="en-NZ" sz="2000" dirty="0" smtClean="0"/>
              <a:t>Start from their greatest concerns (e.g. succession planning) and then move to central task</a:t>
            </a:r>
          </a:p>
          <a:p>
            <a:r>
              <a:rPr lang="en-NZ" sz="2000" dirty="0" smtClean="0"/>
              <a:t>Influence of feeding back their ideas</a:t>
            </a:r>
          </a:p>
          <a:p>
            <a:r>
              <a:rPr lang="en-NZ" sz="2000" dirty="0" smtClean="0"/>
              <a:t>Organization: advanced notification; accommodation of employer work commitments</a:t>
            </a:r>
          </a:p>
          <a:p>
            <a:r>
              <a:rPr lang="en-NZ" sz="2000" dirty="0" smtClean="0"/>
              <a:t>Responsiveness to employer concerns and needs</a:t>
            </a:r>
          </a:p>
          <a:p>
            <a:r>
              <a:rPr lang="en-NZ" sz="2000" dirty="0" smtClean="0"/>
              <a:t>Need to enlarge employer base for ratification</a:t>
            </a:r>
          </a:p>
          <a:p>
            <a:endParaRPr lang="en-NZ" dirty="0" smtClean="0"/>
          </a:p>
          <a:p>
            <a:endParaRPr lang="en-NZ" dirty="0"/>
          </a:p>
        </p:txBody>
      </p:sp>
      <p:sp>
        <p:nvSpPr>
          <p:cNvPr id="3" name="Title 2"/>
          <p:cNvSpPr>
            <a:spLocks noGrp="1"/>
          </p:cNvSpPr>
          <p:nvPr>
            <p:ph type="title"/>
          </p:nvPr>
        </p:nvSpPr>
        <p:spPr/>
        <p:txBody>
          <a:bodyPr/>
          <a:lstStyle/>
          <a:p>
            <a:r>
              <a:rPr lang="en-NZ" dirty="0" smtClean="0">
                <a:solidFill>
                  <a:schemeClr val="tx1"/>
                </a:solidFill>
              </a:rPr>
              <a:t>Researcher reflections </a:t>
            </a:r>
            <a:r>
              <a:rPr lang="en-NZ" dirty="0" smtClean="0">
                <a:solidFill>
                  <a:schemeClr val="tx1"/>
                </a:solidFill>
              </a:rPr>
              <a:t>on key lessons</a:t>
            </a:r>
            <a:endParaRPr lang="en-NZ" dirty="0">
              <a:solidFill>
                <a:schemeClr val="tx1"/>
              </a:solidFill>
            </a:endParaRPr>
          </a:p>
        </p:txBody>
      </p:sp>
    </p:spTree>
    <p:extLst>
      <p:ext uri="{BB962C8B-B14F-4D97-AF65-F5344CB8AC3E}">
        <p14:creationId xmlns:p14="http://schemas.microsoft.com/office/powerpoint/2010/main" val="339462611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marL="0" indent="0">
              <a:lnSpc>
                <a:spcPct val="150000"/>
              </a:lnSpc>
              <a:buNone/>
            </a:pPr>
            <a:r>
              <a:rPr lang="en-NZ" dirty="0" smtClean="0"/>
              <a:t>“</a:t>
            </a:r>
            <a:r>
              <a:rPr lang="en-NZ" sz="2000" dirty="0" smtClean="0"/>
              <a:t>The evolution of successful models is characterised by long-term collaboration, negotiation and commitment of education providers, employers and their representative bodies, Government and accreditation bodies... Where clear pathways exist, vocational education attains higher status and is perceived as a desirable option by young people” (Goodyer &amp; Frater, 2015, p.21). </a:t>
            </a:r>
            <a:endParaRPr lang="en-NZ" sz="2000" dirty="0"/>
          </a:p>
        </p:txBody>
      </p:sp>
      <p:sp>
        <p:nvSpPr>
          <p:cNvPr id="3" name="Title 2"/>
          <p:cNvSpPr>
            <a:spLocks noGrp="1"/>
          </p:cNvSpPr>
          <p:nvPr>
            <p:ph type="title"/>
          </p:nvPr>
        </p:nvSpPr>
        <p:spPr/>
        <p:txBody>
          <a:bodyPr/>
          <a:lstStyle/>
          <a:p>
            <a:r>
              <a:rPr lang="en-NZ" dirty="0" smtClean="0">
                <a:solidFill>
                  <a:schemeClr val="tx1"/>
                </a:solidFill>
              </a:rPr>
              <a:t>Future </a:t>
            </a:r>
            <a:r>
              <a:rPr lang="en-NZ" dirty="0" err="1" smtClean="0">
                <a:solidFill>
                  <a:schemeClr val="tx1"/>
                </a:solidFill>
              </a:rPr>
              <a:t>development:Connect</a:t>
            </a:r>
            <a:r>
              <a:rPr lang="en-NZ" dirty="0" smtClean="0">
                <a:solidFill>
                  <a:schemeClr val="tx1"/>
                </a:solidFill>
              </a:rPr>
              <a:t> </a:t>
            </a:r>
            <a:r>
              <a:rPr lang="en-NZ" dirty="0" smtClean="0">
                <a:solidFill>
                  <a:schemeClr val="tx1"/>
                </a:solidFill>
              </a:rPr>
              <a:t>people and pathways</a:t>
            </a:r>
            <a:endParaRPr lang="en-NZ" dirty="0">
              <a:solidFill>
                <a:schemeClr val="tx1"/>
              </a:solidFill>
            </a:endParaRPr>
          </a:p>
        </p:txBody>
      </p:sp>
    </p:spTree>
    <p:extLst>
      <p:ext uri="{BB962C8B-B14F-4D97-AF65-F5344CB8AC3E}">
        <p14:creationId xmlns:p14="http://schemas.microsoft.com/office/powerpoint/2010/main" val="710085421"/>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r>
              <a:rPr lang="en-NZ" sz="2000" dirty="0" smtClean="0"/>
              <a:t>Societal attitudes – low status pathway; assurances quality </a:t>
            </a:r>
            <a:r>
              <a:rPr lang="en-NZ" sz="2000" dirty="0" smtClean="0"/>
              <a:t>provision</a:t>
            </a:r>
            <a:endParaRPr lang="en-NZ" sz="2000" dirty="0"/>
          </a:p>
          <a:p>
            <a:r>
              <a:rPr lang="en-NZ" sz="2000" dirty="0" smtClean="0"/>
              <a:t>Limited resources/funding to incentivise employers/HEPs</a:t>
            </a:r>
          </a:p>
          <a:p>
            <a:r>
              <a:rPr lang="en-NZ" sz="2000" dirty="0" smtClean="0"/>
              <a:t>Sufficient student numbers/cohort size/workload/module efficiencies</a:t>
            </a:r>
          </a:p>
          <a:p>
            <a:r>
              <a:rPr lang="en-NZ" sz="2000" dirty="0" smtClean="0"/>
              <a:t>Appropriate careers advice/links to learning pathways</a:t>
            </a:r>
          </a:p>
          <a:p>
            <a:r>
              <a:rPr lang="en-NZ" sz="2000" dirty="0" smtClean="0"/>
              <a:t>Personnel with sufficient practical/theoretical expertise</a:t>
            </a:r>
          </a:p>
          <a:p>
            <a:r>
              <a:rPr lang="en-NZ" sz="2000" dirty="0" smtClean="0"/>
              <a:t>Equitable partnerships and collaboration (with employers &amp; HEPs)</a:t>
            </a:r>
          </a:p>
          <a:p>
            <a:r>
              <a:rPr lang="en-NZ" sz="2000" dirty="0" smtClean="0"/>
              <a:t>Reconcile </a:t>
            </a:r>
            <a:r>
              <a:rPr lang="en-NZ" sz="2000" dirty="0" smtClean="0"/>
              <a:t>organisational needs, academic systems, procedures and policies; workplace experiences (depth &amp; breadth)</a:t>
            </a:r>
          </a:p>
          <a:p>
            <a:r>
              <a:rPr lang="en-NZ" sz="2000" dirty="0" smtClean="0"/>
              <a:t>Contractual issues</a:t>
            </a:r>
          </a:p>
          <a:p>
            <a:r>
              <a:rPr lang="en-NZ" sz="2000" dirty="0" smtClean="0"/>
              <a:t>Nomenclature (apprentices/master-ship/sponsored degrees….)</a:t>
            </a:r>
          </a:p>
          <a:p>
            <a:pPr marL="0" indent="0">
              <a:buNone/>
            </a:pPr>
            <a:endParaRPr lang="en-NZ" sz="1600" dirty="0" smtClean="0"/>
          </a:p>
          <a:p>
            <a:pPr marL="0" indent="0">
              <a:buNone/>
            </a:pPr>
            <a:r>
              <a:rPr lang="en-NZ" sz="1600" dirty="0" smtClean="0"/>
              <a:t>(</a:t>
            </a:r>
            <a:r>
              <a:rPr lang="en-NZ" sz="1600" dirty="0" err="1" smtClean="0"/>
              <a:t>Antcliff</a:t>
            </a:r>
            <a:r>
              <a:rPr lang="en-NZ" sz="1600" dirty="0" smtClean="0"/>
              <a:t> et al, 2016; </a:t>
            </a:r>
            <a:r>
              <a:rPr lang="en-NZ" sz="1600" dirty="0" err="1" smtClean="0"/>
              <a:t>Bravenboer</a:t>
            </a:r>
            <a:r>
              <a:rPr lang="en-NZ" sz="1600" dirty="0" smtClean="0"/>
              <a:t>, 2016; Crawford-Lee, 2016; Gessler, 2017; Irons, 2017; </a:t>
            </a:r>
            <a:r>
              <a:rPr lang="en-NZ" sz="1600" dirty="0" err="1" smtClean="0"/>
              <a:t>Saraswat</a:t>
            </a:r>
            <a:r>
              <a:rPr lang="en-NZ" sz="1600" dirty="0" smtClean="0"/>
              <a:t>, 2016)</a:t>
            </a:r>
          </a:p>
          <a:p>
            <a:endParaRPr lang="en-NZ" dirty="0" smtClean="0"/>
          </a:p>
          <a:p>
            <a:endParaRPr lang="en-NZ" dirty="0"/>
          </a:p>
        </p:txBody>
      </p:sp>
      <p:sp>
        <p:nvSpPr>
          <p:cNvPr id="3" name="Title 2"/>
          <p:cNvSpPr>
            <a:spLocks noGrp="1"/>
          </p:cNvSpPr>
          <p:nvPr>
            <p:ph type="title"/>
          </p:nvPr>
        </p:nvSpPr>
        <p:spPr/>
        <p:txBody>
          <a:bodyPr>
            <a:normAutofit/>
          </a:bodyPr>
          <a:lstStyle/>
          <a:p>
            <a:r>
              <a:rPr lang="en-NZ" dirty="0" smtClean="0">
                <a:solidFill>
                  <a:schemeClr val="tx1"/>
                </a:solidFill>
              </a:rPr>
              <a:t>Address broader issues</a:t>
            </a:r>
            <a:endParaRPr lang="en-NZ" dirty="0">
              <a:solidFill>
                <a:schemeClr val="tx1"/>
              </a:solidFill>
            </a:endParaRPr>
          </a:p>
        </p:txBody>
      </p:sp>
    </p:spTree>
    <p:extLst>
      <p:ext uri="{BB962C8B-B14F-4D97-AF65-F5344CB8AC3E}">
        <p14:creationId xmlns:p14="http://schemas.microsoft.com/office/powerpoint/2010/main" val="169765905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a:xfrm>
            <a:off x="395536" y="1772816"/>
            <a:ext cx="8229599" cy="4038600"/>
          </a:xfrm>
        </p:spPr>
        <p:txBody>
          <a:bodyPr/>
          <a:lstStyle/>
          <a:p>
            <a:r>
              <a:rPr lang="en-NZ" sz="2000" dirty="0" smtClean="0"/>
              <a:t>Funding incentives – e.g. tax </a:t>
            </a:r>
            <a:r>
              <a:rPr lang="en-NZ" sz="2000" dirty="0" smtClean="0"/>
              <a:t>refunds/Government </a:t>
            </a:r>
            <a:r>
              <a:rPr lang="en-NZ" sz="2000" dirty="0" smtClean="0"/>
              <a:t>subsidies for employers investing in </a:t>
            </a:r>
            <a:r>
              <a:rPr lang="en-NZ" sz="2000" dirty="0" smtClean="0"/>
              <a:t>DAs </a:t>
            </a:r>
            <a:endParaRPr lang="en-NZ" sz="2000" dirty="0" smtClean="0"/>
          </a:p>
          <a:p>
            <a:r>
              <a:rPr lang="en-NZ" sz="2000" dirty="0" smtClean="0"/>
              <a:t>Attracting appropriate staff for HEPs </a:t>
            </a:r>
            <a:r>
              <a:rPr lang="en-NZ" sz="1600" dirty="0" smtClean="0"/>
              <a:t>(practitioners often earn </a:t>
            </a:r>
            <a:r>
              <a:rPr lang="en-NZ" sz="1600" dirty="0" smtClean="0"/>
              <a:t>&gt; </a:t>
            </a:r>
            <a:r>
              <a:rPr lang="en-NZ" sz="1600" dirty="0" smtClean="0"/>
              <a:t>HEP staff)</a:t>
            </a:r>
          </a:p>
          <a:p>
            <a:r>
              <a:rPr lang="en-NZ" sz="2000" dirty="0" smtClean="0"/>
              <a:t>Coordinating hub</a:t>
            </a:r>
            <a:r>
              <a:rPr lang="en-NZ" sz="2000" dirty="0" smtClean="0"/>
              <a:t>; </a:t>
            </a:r>
            <a:r>
              <a:rPr lang="en-NZ" sz="2000" dirty="0" smtClean="0"/>
              <a:t>quality assure DAs, physical presence and focal point for careers advisers, potential students and companies</a:t>
            </a:r>
          </a:p>
          <a:p>
            <a:r>
              <a:rPr lang="en-NZ" sz="2000" dirty="0" smtClean="0"/>
              <a:t>Creating structures/assessment methods to enable employers to engage with the process of developing course content and build trust between employers/HEPs</a:t>
            </a:r>
          </a:p>
          <a:p>
            <a:r>
              <a:rPr lang="en-NZ" sz="2000" dirty="0" smtClean="0"/>
              <a:t>Appointing </a:t>
            </a:r>
            <a:r>
              <a:rPr lang="en-NZ" sz="2000" dirty="0" smtClean="0"/>
              <a:t>director </a:t>
            </a:r>
            <a:r>
              <a:rPr lang="en-NZ" sz="2000" dirty="0" smtClean="0"/>
              <a:t>of DA </a:t>
            </a:r>
            <a:r>
              <a:rPr lang="en-NZ" sz="2000" dirty="0" smtClean="0"/>
              <a:t>– key contact </a:t>
            </a:r>
            <a:r>
              <a:rPr lang="en-NZ" sz="2000" dirty="0" smtClean="0"/>
              <a:t>person </a:t>
            </a:r>
            <a:r>
              <a:rPr lang="en-NZ" sz="2000" dirty="0" smtClean="0"/>
              <a:t>for employers/HEP</a:t>
            </a:r>
            <a:endParaRPr lang="en-NZ" sz="2000" dirty="0" smtClean="0"/>
          </a:p>
          <a:p>
            <a:r>
              <a:rPr lang="en-NZ" sz="2000" dirty="0" smtClean="0"/>
              <a:t>Aligning Policy – learning pathways; collaboration c.f. competition between HEPs; status of </a:t>
            </a:r>
            <a:r>
              <a:rPr lang="en-NZ" sz="2000" dirty="0" smtClean="0"/>
              <a:t>DAs</a:t>
            </a:r>
          </a:p>
          <a:p>
            <a:endParaRPr lang="en-NZ" sz="2000" dirty="0" smtClean="0"/>
          </a:p>
          <a:p>
            <a:pPr marL="0" indent="0">
              <a:buNone/>
            </a:pPr>
            <a:r>
              <a:rPr lang="en-NZ" sz="1600" dirty="0" smtClean="0"/>
              <a:t>(</a:t>
            </a:r>
            <a:r>
              <a:rPr lang="en-NZ" sz="1600" dirty="0" err="1" smtClean="0"/>
              <a:t>Antcliff</a:t>
            </a:r>
            <a:r>
              <a:rPr lang="en-NZ" sz="1600" dirty="0" smtClean="0"/>
              <a:t> et al, 2016; </a:t>
            </a:r>
            <a:r>
              <a:rPr lang="en-NZ" sz="1600" dirty="0" err="1" smtClean="0"/>
              <a:t>Bravenboer</a:t>
            </a:r>
            <a:r>
              <a:rPr lang="en-NZ" sz="1600" dirty="0" smtClean="0"/>
              <a:t>, 2016; Crawford-Lee, 2016; </a:t>
            </a:r>
            <a:r>
              <a:rPr lang="en-NZ" sz="1600" dirty="0" err="1" smtClean="0"/>
              <a:t>Felce</a:t>
            </a:r>
            <a:r>
              <a:rPr lang="en-NZ" sz="1600" dirty="0" smtClean="0"/>
              <a:t>, 2017; </a:t>
            </a:r>
            <a:r>
              <a:rPr lang="en-NZ" sz="1600" dirty="0" err="1" smtClean="0"/>
              <a:t>Saraswat</a:t>
            </a:r>
            <a:r>
              <a:rPr lang="en-NZ" sz="1600" dirty="0" smtClean="0"/>
              <a:t>, 2016)</a:t>
            </a:r>
            <a:r>
              <a:rPr lang="en-NZ" sz="2000" dirty="0" smtClean="0"/>
              <a:t> </a:t>
            </a:r>
          </a:p>
          <a:p>
            <a:endParaRPr lang="en-NZ" dirty="0" smtClean="0"/>
          </a:p>
          <a:p>
            <a:endParaRPr lang="en-NZ" dirty="0"/>
          </a:p>
        </p:txBody>
      </p:sp>
      <p:sp>
        <p:nvSpPr>
          <p:cNvPr id="3" name="Title 2"/>
          <p:cNvSpPr>
            <a:spLocks noGrp="1"/>
          </p:cNvSpPr>
          <p:nvPr>
            <p:ph type="title"/>
          </p:nvPr>
        </p:nvSpPr>
        <p:spPr/>
        <p:txBody>
          <a:bodyPr/>
          <a:lstStyle/>
          <a:p>
            <a:r>
              <a:rPr lang="en-NZ" dirty="0" smtClean="0">
                <a:solidFill>
                  <a:schemeClr val="tx1"/>
                </a:solidFill>
              </a:rPr>
              <a:t>Create favourable </a:t>
            </a:r>
            <a:r>
              <a:rPr lang="en-NZ" dirty="0" smtClean="0">
                <a:solidFill>
                  <a:schemeClr val="tx1"/>
                </a:solidFill>
              </a:rPr>
              <a:t>conditions</a:t>
            </a:r>
            <a:endParaRPr lang="en-NZ" dirty="0">
              <a:solidFill>
                <a:schemeClr val="tx1"/>
              </a:solidFill>
            </a:endParaRPr>
          </a:p>
        </p:txBody>
      </p:sp>
    </p:spTree>
    <p:extLst>
      <p:ext uri="{BB962C8B-B14F-4D97-AF65-F5344CB8AC3E}">
        <p14:creationId xmlns:p14="http://schemas.microsoft.com/office/powerpoint/2010/main" val="113590814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a:lnSpc>
                <a:spcPct val="150000"/>
              </a:lnSpc>
            </a:pPr>
            <a:r>
              <a:rPr lang="en-US" dirty="0" smtClean="0"/>
              <a:t>Context of employment needs/concerns</a:t>
            </a:r>
          </a:p>
          <a:p>
            <a:pPr>
              <a:lnSpc>
                <a:spcPct val="150000"/>
              </a:lnSpc>
            </a:pPr>
            <a:r>
              <a:rPr lang="en-US" dirty="0" smtClean="0"/>
              <a:t>Degree </a:t>
            </a:r>
            <a:r>
              <a:rPr lang="en-US" dirty="0" smtClean="0"/>
              <a:t>apprenticeships</a:t>
            </a:r>
          </a:p>
          <a:p>
            <a:pPr>
              <a:lnSpc>
                <a:spcPct val="150000"/>
              </a:lnSpc>
            </a:pPr>
            <a:r>
              <a:rPr lang="en-US" dirty="0" smtClean="0"/>
              <a:t>Benefits</a:t>
            </a:r>
          </a:p>
          <a:p>
            <a:pPr>
              <a:lnSpc>
                <a:spcPct val="150000"/>
              </a:lnSpc>
            </a:pPr>
            <a:r>
              <a:rPr lang="en-US" dirty="0" smtClean="0"/>
              <a:t>A New Zealand case study</a:t>
            </a:r>
          </a:p>
          <a:p>
            <a:pPr>
              <a:lnSpc>
                <a:spcPct val="150000"/>
              </a:lnSpc>
            </a:pPr>
            <a:r>
              <a:rPr lang="en-US" dirty="0" smtClean="0"/>
              <a:t>Future </a:t>
            </a:r>
            <a:r>
              <a:rPr lang="en-US" dirty="0" smtClean="0"/>
              <a:t>development requirements:</a:t>
            </a:r>
          </a:p>
          <a:p>
            <a:pPr lvl="1">
              <a:lnSpc>
                <a:spcPct val="150000"/>
              </a:lnSpc>
            </a:pPr>
            <a:r>
              <a:rPr lang="en-US" dirty="0" smtClean="0"/>
              <a:t>Lessons learned/address</a:t>
            </a:r>
            <a:r>
              <a:rPr lang="en-US" dirty="0" smtClean="0"/>
              <a:t> i</a:t>
            </a:r>
            <a:r>
              <a:rPr lang="en-US" dirty="0" smtClean="0"/>
              <a:t>ssues</a:t>
            </a:r>
            <a:endParaRPr lang="en-US" dirty="0" smtClean="0"/>
          </a:p>
          <a:p>
            <a:pPr lvl="1">
              <a:lnSpc>
                <a:spcPct val="150000"/>
              </a:lnSpc>
            </a:pPr>
            <a:r>
              <a:rPr lang="en-US" dirty="0" smtClean="0"/>
              <a:t>Create suitable conditions </a:t>
            </a:r>
            <a:endParaRPr lang="en-US" dirty="0" smtClean="0"/>
          </a:p>
          <a:p>
            <a:pPr>
              <a:lnSpc>
                <a:spcPct val="150000"/>
              </a:lnSpc>
            </a:pPr>
            <a:r>
              <a:rPr lang="en-US" dirty="0" smtClean="0"/>
              <a:t>Summary and reflection</a:t>
            </a:r>
          </a:p>
          <a:p>
            <a:pPr>
              <a:lnSpc>
                <a:spcPct val="150000"/>
              </a:lnSpc>
            </a:pPr>
            <a:endParaRPr lang="en-US" dirty="0"/>
          </a:p>
          <a:p>
            <a:endParaRPr lang="en-US" dirty="0" smtClean="0"/>
          </a:p>
          <a:p>
            <a:endParaRPr lang="en-US" dirty="0"/>
          </a:p>
        </p:txBody>
      </p:sp>
      <p:sp>
        <p:nvSpPr>
          <p:cNvPr id="3" name="Title 2"/>
          <p:cNvSpPr>
            <a:spLocks noGrp="1"/>
          </p:cNvSpPr>
          <p:nvPr>
            <p:ph type="title"/>
          </p:nvPr>
        </p:nvSpPr>
        <p:spPr/>
        <p:txBody>
          <a:bodyPr/>
          <a:lstStyle/>
          <a:p>
            <a:r>
              <a:rPr lang="en-US" dirty="0" smtClean="0">
                <a:solidFill>
                  <a:schemeClr val="tx1"/>
                </a:solidFill>
              </a:rPr>
              <a:t>Session overview</a:t>
            </a:r>
            <a:endParaRPr lang="en-US" dirty="0">
              <a:solidFill>
                <a:schemeClr val="tx1"/>
              </a:solidFill>
            </a:endParaRPr>
          </a:p>
        </p:txBody>
      </p:sp>
    </p:spTree>
    <p:extLst>
      <p:ext uri="{BB962C8B-B14F-4D97-AF65-F5344CB8AC3E}">
        <p14:creationId xmlns:p14="http://schemas.microsoft.com/office/powerpoint/2010/main" val="4288976478"/>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a:xfrm>
            <a:off x="467544" y="1916832"/>
            <a:ext cx="8229599" cy="4038600"/>
          </a:xfrm>
        </p:spPr>
        <p:txBody>
          <a:bodyPr/>
          <a:lstStyle/>
          <a:p>
            <a:r>
              <a:rPr lang="en-NZ" sz="2000" dirty="0" smtClean="0">
                <a:solidFill>
                  <a:srgbClr val="FFC000"/>
                </a:solidFill>
              </a:rPr>
              <a:t>Flexibility</a:t>
            </a:r>
            <a:r>
              <a:rPr lang="en-NZ" sz="2000" dirty="0" smtClean="0"/>
              <a:t> (e.g. Foundation </a:t>
            </a:r>
            <a:r>
              <a:rPr lang="en-NZ" sz="2000" dirty="0" err="1" smtClean="0"/>
              <a:t>progs</a:t>
            </a:r>
            <a:r>
              <a:rPr lang="en-NZ" sz="2000" dirty="0" smtClean="0"/>
              <a:t>, RPL); work patterns/locations </a:t>
            </a:r>
            <a:endParaRPr lang="en-NZ" sz="2000" dirty="0" smtClean="0"/>
          </a:p>
          <a:p>
            <a:r>
              <a:rPr lang="en-NZ" sz="2000" dirty="0" smtClean="0"/>
              <a:t>Clear ‘</a:t>
            </a:r>
            <a:r>
              <a:rPr lang="en-NZ" sz="2000" dirty="0" smtClean="0">
                <a:solidFill>
                  <a:srgbClr val="FFC000"/>
                </a:solidFill>
              </a:rPr>
              <a:t>ladders of progression</a:t>
            </a:r>
            <a:r>
              <a:rPr lang="en-NZ" sz="2000" dirty="0" smtClean="0"/>
              <a:t>’ for qualifications and prof. status</a:t>
            </a:r>
          </a:p>
          <a:p>
            <a:r>
              <a:rPr lang="en-NZ" sz="2000" dirty="0" smtClean="0">
                <a:solidFill>
                  <a:srgbClr val="FFC000"/>
                </a:solidFill>
              </a:rPr>
              <a:t>Shared language, ongoing collaborative relationships</a:t>
            </a:r>
            <a:r>
              <a:rPr lang="en-NZ" sz="2000" dirty="0" smtClean="0"/>
              <a:t>, employer </a:t>
            </a:r>
            <a:r>
              <a:rPr lang="en-NZ" sz="2000" dirty="0" smtClean="0"/>
              <a:t>contribution/leadership </a:t>
            </a:r>
            <a:r>
              <a:rPr lang="en-NZ" sz="2000" dirty="0" smtClean="0"/>
              <a:t>within HE programmes</a:t>
            </a:r>
          </a:p>
          <a:p>
            <a:r>
              <a:rPr lang="en-NZ" sz="2000" dirty="0" smtClean="0">
                <a:solidFill>
                  <a:srgbClr val="FFC000"/>
                </a:solidFill>
              </a:rPr>
              <a:t>EP/Assessments intertwine </a:t>
            </a:r>
            <a:r>
              <a:rPr lang="en-NZ" sz="2000" dirty="0" smtClean="0"/>
              <a:t>practical, technical </a:t>
            </a:r>
            <a:r>
              <a:rPr lang="en-NZ" sz="2000" dirty="0" smtClean="0"/>
              <a:t>&amp; </a:t>
            </a:r>
            <a:r>
              <a:rPr lang="en-NZ" sz="2000" dirty="0" smtClean="0"/>
              <a:t>theoretical learning</a:t>
            </a:r>
          </a:p>
          <a:p>
            <a:r>
              <a:rPr lang="en-NZ" sz="2000" dirty="0" smtClean="0">
                <a:solidFill>
                  <a:srgbClr val="FFC000"/>
                </a:solidFill>
              </a:rPr>
              <a:t>Align</a:t>
            </a:r>
            <a:r>
              <a:rPr lang="en-NZ" sz="2000" dirty="0" smtClean="0"/>
              <a:t> qualification, descriptions of </a:t>
            </a:r>
            <a:r>
              <a:rPr lang="en-NZ" sz="2000" dirty="0" smtClean="0"/>
              <a:t>prof. </a:t>
            </a:r>
            <a:r>
              <a:rPr lang="en-NZ" sz="2000" dirty="0" smtClean="0"/>
              <a:t>standards and competence</a:t>
            </a:r>
          </a:p>
          <a:p>
            <a:r>
              <a:rPr lang="en-NZ" sz="2000" dirty="0" smtClean="0">
                <a:solidFill>
                  <a:srgbClr val="FFC000"/>
                </a:solidFill>
              </a:rPr>
              <a:t>Time/cost</a:t>
            </a:r>
            <a:r>
              <a:rPr lang="en-NZ" sz="2000" dirty="0" smtClean="0"/>
              <a:t> – very intense development of DAs in short time period </a:t>
            </a:r>
          </a:p>
          <a:p>
            <a:r>
              <a:rPr lang="en-NZ" sz="2000" dirty="0" smtClean="0">
                <a:solidFill>
                  <a:srgbClr val="FFC000"/>
                </a:solidFill>
              </a:rPr>
              <a:t>Contractual arrangements </a:t>
            </a:r>
            <a:r>
              <a:rPr lang="en-NZ" sz="2000" dirty="0" smtClean="0"/>
              <a:t>(roles, performance, disciplinary, course requirements, employment progression/termination)</a:t>
            </a:r>
          </a:p>
          <a:p>
            <a:pPr marL="0" indent="0" algn="ctr">
              <a:buNone/>
            </a:pPr>
            <a:endParaRPr lang="en-NZ" sz="1600" dirty="0" smtClean="0"/>
          </a:p>
          <a:p>
            <a:pPr marL="0" indent="0" algn="ctr">
              <a:buNone/>
            </a:pPr>
            <a:r>
              <a:rPr lang="en-NZ" sz="1600" dirty="0" smtClean="0"/>
              <a:t>(</a:t>
            </a:r>
            <a:r>
              <a:rPr lang="en-NZ" sz="1600" dirty="0" err="1" smtClean="0"/>
              <a:t>Bravenboer</a:t>
            </a:r>
            <a:r>
              <a:rPr lang="en-NZ" sz="1600" dirty="0" smtClean="0"/>
              <a:t>, 2016; Irons, 2017; Jones, 2011)</a:t>
            </a:r>
            <a:endParaRPr lang="en-NZ" sz="1600" dirty="0"/>
          </a:p>
        </p:txBody>
      </p:sp>
      <p:sp>
        <p:nvSpPr>
          <p:cNvPr id="3" name="Title 2"/>
          <p:cNvSpPr>
            <a:spLocks noGrp="1"/>
          </p:cNvSpPr>
          <p:nvPr>
            <p:ph type="title"/>
          </p:nvPr>
        </p:nvSpPr>
        <p:spPr/>
        <p:txBody>
          <a:bodyPr/>
          <a:lstStyle/>
          <a:p>
            <a:r>
              <a:rPr lang="en-NZ" dirty="0" smtClean="0">
                <a:solidFill>
                  <a:schemeClr val="tx1"/>
                </a:solidFill>
              </a:rPr>
              <a:t>Attend to practical </a:t>
            </a:r>
            <a:r>
              <a:rPr lang="en-NZ" dirty="0" smtClean="0">
                <a:solidFill>
                  <a:schemeClr val="tx1"/>
                </a:solidFill>
              </a:rPr>
              <a:t>considerations</a:t>
            </a:r>
            <a:endParaRPr lang="en-NZ" dirty="0">
              <a:solidFill>
                <a:schemeClr val="tx1"/>
              </a:solidFill>
            </a:endParaRPr>
          </a:p>
        </p:txBody>
      </p:sp>
    </p:spTree>
    <p:extLst>
      <p:ext uri="{BB962C8B-B14F-4D97-AF65-F5344CB8AC3E}">
        <p14:creationId xmlns:p14="http://schemas.microsoft.com/office/powerpoint/2010/main" val="3876625710"/>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NZ" dirty="0" smtClean="0">
                <a:solidFill>
                  <a:schemeClr val="tx1"/>
                </a:solidFill>
              </a:rPr>
              <a:t>Summary</a:t>
            </a:r>
            <a:endParaRPr lang="en-NZ" dirty="0">
              <a:solidFill>
                <a:schemeClr val="tx1"/>
              </a:solidFill>
            </a:endParaRPr>
          </a:p>
        </p:txBody>
      </p:sp>
      <p:graphicFrame>
        <p:nvGraphicFramePr>
          <p:cNvPr id="6" name="Content Placeholder 5"/>
          <p:cNvGraphicFramePr>
            <a:graphicFrameLocks noGrp="1"/>
          </p:cNvGraphicFramePr>
          <p:nvPr>
            <p:ph sz="quarter" idx="4"/>
            <p:extLst>
              <p:ext uri="{D42A27DB-BD31-4B8C-83A1-F6EECF244321}">
                <p14:modId xmlns:p14="http://schemas.microsoft.com/office/powerpoint/2010/main" val="1588158253"/>
              </p:ext>
            </p:extLst>
          </p:nvPr>
        </p:nvGraphicFramePr>
        <p:xfrm>
          <a:off x="457200" y="1780077"/>
          <a:ext cx="8229600" cy="4817275"/>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4056901736"/>
                    </a:ext>
                  </a:extLst>
                </a:gridCol>
                <a:gridCol w="4114800">
                  <a:extLst>
                    <a:ext uri="{9D8B030D-6E8A-4147-A177-3AD203B41FA5}">
                      <a16:colId xmlns:a16="http://schemas.microsoft.com/office/drawing/2014/main" val="859404378"/>
                    </a:ext>
                  </a:extLst>
                </a:gridCol>
              </a:tblGrid>
              <a:tr h="611035">
                <a:tc>
                  <a:txBody>
                    <a:bodyPr/>
                    <a:lstStyle/>
                    <a:p>
                      <a:r>
                        <a:rPr lang="en-NZ" dirty="0" smtClean="0"/>
                        <a:t>Potential</a:t>
                      </a:r>
                      <a:r>
                        <a:rPr lang="en-NZ" baseline="0" dirty="0" smtClean="0"/>
                        <a:t> benefits</a:t>
                      </a:r>
                      <a:endParaRPr lang="en-NZ" dirty="0"/>
                    </a:p>
                  </a:txBody>
                  <a:tcPr/>
                </a:tc>
                <a:tc>
                  <a:txBody>
                    <a:bodyPr/>
                    <a:lstStyle/>
                    <a:p>
                      <a:r>
                        <a:rPr lang="en-NZ" dirty="0" smtClean="0"/>
                        <a:t> Issues</a:t>
                      </a:r>
                      <a:r>
                        <a:rPr lang="en-NZ" baseline="0" dirty="0" smtClean="0"/>
                        <a:t> and tensions</a:t>
                      </a:r>
                      <a:endParaRPr lang="en-NZ" dirty="0"/>
                    </a:p>
                  </a:txBody>
                  <a:tcPr/>
                </a:tc>
                <a:extLst>
                  <a:ext uri="{0D108BD9-81ED-4DB2-BD59-A6C34878D82A}">
                    <a16:rowId xmlns:a16="http://schemas.microsoft.com/office/drawing/2014/main" val="3260118362"/>
                  </a:ext>
                </a:extLst>
              </a:tr>
              <a:tr h="4005117">
                <a:tc>
                  <a:txBody>
                    <a:bodyPr/>
                    <a:lstStyle/>
                    <a:p>
                      <a:pPr marL="285750" indent="-285750">
                        <a:buFont typeface="Arial" panose="020B0604020202020204" pitchFamily="34" charset="0"/>
                        <a:buChar char="•"/>
                      </a:pPr>
                      <a:r>
                        <a:rPr lang="en-NZ" dirty="0" smtClean="0"/>
                        <a:t>Work-ready graduates with practical and theoretical skills</a:t>
                      </a:r>
                    </a:p>
                    <a:p>
                      <a:pPr marL="285750" indent="-285750">
                        <a:buFont typeface="Arial" panose="020B0604020202020204" pitchFamily="34" charset="0"/>
                        <a:buChar char="•"/>
                      </a:pPr>
                      <a:r>
                        <a:rPr lang="en-NZ" dirty="0" smtClean="0"/>
                        <a:t>Address </a:t>
                      </a:r>
                      <a:r>
                        <a:rPr lang="en-NZ" dirty="0" smtClean="0"/>
                        <a:t>Tertiary Education Strategy priority 1: </a:t>
                      </a:r>
                      <a:r>
                        <a:rPr lang="en-NZ" dirty="0" smtClean="0"/>
                        <a:t>deliver</a:t>
                      </a:r>
                      <a:r>
                        <a:rPr lang="en-NZ" baseline="0" dirty="0" smtClean="0"/>
                        <a:t> </a:t>
                      </a:r>
                      <a:r>
                        <a:rPr lang="en-NZ" baseline="0" dirty="0" smtClean="0"/>
                        <a:t>skills for industry especially in STEM and ICT; Engineering e2e (education to employment)</a:t>
                      </a:r>
                      <a:endParaRPr lang="en-NZ" dirty="0" smtClean="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baseline="0" dirty="0" smtClean="0"/>
                        <a:t>Retain skilled staff (e.g. in regions)</a:t>
                      </a:r>
                    </a:p>
                    <a:p>
                      <a:pPr marL="285750" indent="-285750">
                        <a:buFont typeface="Arial" panose="020B0604020202020204" pitchFamily="34" charset="0"/>
                        <a:buChar char="•"/>
                      </a:pPr>
                      <a:r>
                        <a:rPr lang="en-NZ" dirty="0" smtClean="0"/>
                        <a:t>Upskill</a:t>
                      </a:r>
                      <a:r>
                        <a:rPr lang="en-NZ" baseline="0" dirty="0" smtClean="0"/>
                        <a:t> </a:t>
                      </a:r>
                      <a:r>
                        <a:rPr lang="en-NZ" baseline="0" dirty="0" smtClean="0"/>
                        <a:t>workers – addressing BPS targets</a:t>
                      </a:r>
                    </a:p>
                    <a:p>
                      <a:pPr marL="285750" indent="-285750">
                        <a:buFont typeface="Arial" panose="020B0604020202020204" pitchFamily="34" charset="0"/>
                        <a:buChar char="•"/>
                      </a:pPr>
                      <a:r>
                        <a:rPr lang="en-NZ" baseline="0" dirty="0" smtClean="0"/>
                        <a:t>Upward social mobility for adult learners</a:t>
                      </a:r>
                    </a:p>
                    <a:p>
                      <a:pPr marL="285750" indent="-285750">
                        <a:buFont typeface="Arial" panose="020B0604020202020204" pitchFamily="34" charset="0"/>
                        <a:buChar char="•"/>
                      </a:pPr>
                      <a:endParaRPr lang="en-NZ" baseline="0" dirty="0" smtClean="0"/>
                    </a:p>
                    <a:p>
                      <a:pPr marL="285750" indent="-285750">
                        <a:buFont typeface="Arial" panose="020B0604020202020204" pitchFamily="34" charset="0"/>
                        <a:buChar char="•"/>
                      </a:pPr>
                      <a:endParaRPr lang="en-NZ" baseline="0" dirty="0" smtClean="0"/>
                    </a:p>
                    <a:p>
                      <a:pPr marL="285750" indent="-285750">
                        <a:buFont typeface="Arial" panose="020B0604020202020204" pitchFamily="34" charset="0"/>
                        <a:buChar char="•"/>
                      </a:pPr>
                      <a:endParaRPr lang="en-NZ" dirty="0"/>
                    </a:p>
                  </a:txBody>
                  <a:tcPr/>
                </a:tc>
                <a:tc>
                  <a:txBody>
                    <a:bodyPr/>
                    <a:lstStyle/>
                    <a:p>
                      <a:pPr marL="285750" indent="-285750">
                        <a:buFont typeface="Arial" panose="020B0604020202020204" pitchFamily="34" charset="0"/>
                        <a:buChar char="•"/>
                      </a:pPr>
                      <a:r>
                        <a:rPr lang="en-NZ" dirty="0" smtClean="0"/>
                        <a:t>Financial costs</a:t>
                      </a:r>
                    </a:p>
                    <a:p>
                      <a:pPr marL="285750" indent="-285750">
                        <a:buFont typeface="Arial" panose="020B0604020202020204" pitchFamily="34" charset="0"/>
                        <a:buChar char="•"/>
                      </a:pPr>
                      <a:r>
                        <a:rPr lang="en-NZ" dirty="0" smtClean="0"/>
                        <a:t>Government</a:t>
                      </a:r>
                      <a:r>
                        <a:rPr lang="en-NZ" baseline="0" dirty="0" smtClean="0"/>
                        <a:t> policy e.g. White paper on sponsored degrees</a:t>
                      </a:r>
                    </a:p>
                    <a:p>
                      <a:pPr marL="285750" indent="-285750">
                        <a:buFont typeface="Arial" panose="020B0604020202020204" pitchFamily="34" charset="0"/>
                        <a:buChar char="•"/>
                      </a:pPr>
                      <a:r>
                        <a:rPr lang="en-NZ" baseline="0" dirty="0" smtClean="0"/>
                        <a:t>Status of DA within society and companies</a:t>
                      </a:r>
                    </a:p>
                    <a:p>
                      <a:pPr marL="285750" indent="-285750">
                        <a:buFont typeface="Arial" panose="020B0604020202020204" pitchFamily="34" charset="0"/>
                        <a:buChar char="•"/>
                      </a:pPr>
                      <a:r>
                        <a:rPr lang="en-NZ" dirty="0" smtClean="0"/>
                        <a:t>Companies – investment</a:t>
                      </a:r>
                      <a:r>
                        <a:rPr lang="en-NZ" baseline="0" dirty="0" smtClean="0"/>
                        <a:t> of time, money, staff, dedicated roles, administration</a:t>
                      </a:r>
                    </a:p>
                    <a:p>
                      <a:pPr marL="285750" indent="-285750">
                        <a:buFont typeface="Arial" panose="020B0604020202020204" pitchFamily="34" charset="0"/>
                        <a:buChar char="•"/>
                      </a:pPr>
                      <a:r>
                        <a:rPr lang="en-NZ" baseline="0" dirty="0" smtClean="0"/>
                        <a:t>HEPs – cost effectiveness, cohort numbers, availability of suitable staff, flexible systems </a:t>
                      </a:r>
                    </a:p>
                    <a:p>
                      <a:pPr marL="285750" indent="-285750">
                        <a:buFont typeface="Arial" panose="020B0604020202020204" pitchFamily="34" charset="0"/>
                        <a:buChar char="•"/>
                      </a:pPr>
                      <a:r>
                        <a:rPr lang="en-NZ" baseline="0" dirty="0" smtClean="0"/>
                        <a:t>Equitable partnerships/collaboration</a:t>
                      </a:r>
                    </a:p>
                    <a:p>
                      <a:pPr marL="285750" indent="-285750">
                        <a:buFont typeface="Arial" panose="020B0604020202020204" pitchFamily="34" charset="0"/>
                        <a:buChar char="•"/>
                      </a:pPr>
                      <a:r>
                        <a:rPr lang="en-NZ" baseline="0" dirty="0" smtClean="0"/>
                        <a:t>Aligning learning pathways e.g. ITPs/ITOs/PTEs/</a:t>
                      </a:r>
                      <a:r>
                        <a:rPr lang="en-NZ" baseline="0" dirty="0" err="1" smtClean="0"/>
                        <a:t>Univ</a:t>
                      </a:r>
                      <a:endParaRPr lang="en-NZ" dirty="0"/>
                    </a:p>
                  </a:txBody>
                  <a:tcPr/>
                </a:tc>
                <a:extLst>
                  <a:ext uri="{0D108BD9-81ED-4DB2-BD59-A6C34878D82A}">
                    <a16:rowId xmlns:a16="http://schemas.microsoft.com/office/drawing/2014/main" val="2198616336"/>
                  </a:ext>
                </a:extLst>
              </a:tr>
            </a:tbl>
          </a:graphicData>
        </a:graphic>
      </p:graphicFrame>
    </p:spTree>
    <p:extLst>
      <p:ext uri="{BB962C8B-B14F-4D97-AF65-F5344CB8AC3E}">
        <p14:creationId xmlns:p14="http://schemas.microsoft.com/office/powerpoint/2010/main" val="302203276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marL="0" indent="0">
              <a:buNone/>
            </a:pPr>
            <a:r>
              <a:rPr lang="en-NZ" dirty="0" smtClean="0"/>
              <a:t>What do </a:t>
            </a:r>
            <a:r>
              <a:rPr lang="en-NZ" dirty="0" smtClean="0"/>
              <a:t>you think? </a:t>
            </a:r>
            <a:r>
              <a:rPr lang="en-NZ" dirty="0" smtClean="0"/>
              <a:t>Could</a:t>
            </a:r>
            <a:r>
              <a:rPr lang="en-NZ" dirty="0" smtClean="0"/>
              <a:t> </a:t>
            </a:r>
            <a:r>
              <a:rPr lang="en-NZ" dirty="0" smtClean="0"/>
              <a:t>potential gains outweigh political, financial and organisational issues? </a:t>
            </a:r>
          </a:p>
          <a:p>
            <a:endParaRPr lang="en-NZ" dirty="0"/>
          </a:p>
          <a:p>
            <a:endParaRPr lang="en-NZ" dirty="0" smtClean="0"/>
          </a:p>
          <a:p>
            <a:endParaRPr lang="en-NZ" dirty="0"/>
          </a:p>
          <a:p>
            <a:pPr marL="0" indent="0">
              <a:buNone/>
            </a:pPr>
            <a:endParaRPr lang="en-NZ" dirty="0"/>
          </a:p>
        </p:txBody>
      </p:sp>
      <p:sp>
        <p:nvSpPr>
          <p:cNvPr id="3" name="Title 2"/>
          <p:cNvSpPr>
            <a:spLocks noGrp="1"/>
          </p:cNvSpPr>
          <p:nvPr>
            <p:ph type="title"/>
          </p:nvPr>
        </p:nvSpPr>
        <p:spPr/>
        <p:txBody>
          <a:bodyPr/>
          <a:lstStyle/>
          <a:p>
            <a:r>
              <a:rPr lang="en-NZ" dirty="0" smtClean="0">
                <a:solidFill>
                  <a:schemeClr val="tx1"/>
                </a:solidFill>
              </a:rPr>
              <a:t>Reflection</a:t>
            </a:r>
            <a:endParaRPr lang="en-NZ" dirty="0">
              <a:solidFill>
                <a:schemeClr val="tx1"/>
              </a:solidFill>
            </a:endParaRPr>
          </a:p>
        </p:txBody>
      </p:sp>
      <p:pic>
        <p:nvPicPr>
          <p:cNvPr id="5" name="Content Placeholder 3"/>
          <p:cNvPicPr>
            <a:picLocks noChangeAspect="1"/>
          </p:cNvPicPr>
          <p:nvPr/>
        </p:nvPicPr>
        <p:blipFill>
          <a:blip r:embed="rId2"/>
          <a:stretch>
            <a:fillRect/>
          </a:stretch>
        </p:blipFill>
        <p:spPr>
          <a:xfrm>
            <a:off x="1979360" y="2996952"/>
            <a:ext cx="5185277" cy="2850890"/>
          </a:xfrm>
          <a:prstGeom prst="rect">
            <a:avLst/>
          </a:prstGeom>
        </p:spPr>
      </p:pic>
    </p:spTree>
    <p:extLst>
      <p:ext uri="{BB962C8B-B14F-4D97-AF65-F5344CB8AC3E}">
        <p14:creationId xmlns:p14="http://schemas.microsoft.com/office/powerpoint/2010/main" val="1898093506"/>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a:xfrm>
            <a:off x="395536" y="1556792"/>
            <a:ext cx="8229599" cy="4038600"/>
          </a:xfrm>
        </p:spPr>
        <p:txBody>
          <a:bodyPr/>
          <a:lstStyle/>
          <a:p>
            <a:pPr marL="0" indent="0">
              <a:lnSpc>
                <a:spcPct val="107000"/>
              </a:lnSpc>
              <a:spcAft>
                <a:spcPts val="800"/>
              </a:spcAft>
              <a:buNone/>
            </a:pPr>
            <a:r>
              <a:rPr lang="en-NZ" sz="1100" dirty="0" err="1">
                <a:latin typeface="Calibri" panose="020F0502020204030204" pitchFamily="34" charset="0"/>
                <a:ea typeface="Calibri" panose="020F0502020204030204" pitchFamily="34" charset="0"/>
                <a:cs typeface="Times New Roman" panose="02020603050405020304" pitchFamily="18" charset="0"/>
              </a:rPr>
              <a:t>Antcliff</a:t>
            </a:r>
            <a:r>
              <a:rPr lang="en-NZ" sz="1100" dirty="0">
                <a:latin typeface="Calibri" panose="020F0502020204030204" pitchFamily="34" charset="0"/>
                <a:ea typeface="Calibri" panose="020F0502020204030204" pitchFamily="34" charset="0"/>
                <a:cs typeface="Times New Roman" panose="02020603050405020304" pitchFamily="18" charset="0"/>
              </a:rPr>
              <a:t>, V., Baines, S., &amp; </a:t>
            </a:r>
            <a:r>
              <a:rPr lang="en-NZ" sz="1100" dirty="0" err="1">
                <a:latin typeface="Calibri" panose="020F0502020204030204" pitchFamily="34" charset="0"/>
                <a:ea typeface="Calibri" panose="020F0502020204030204" pitchFamily="34" charset="0"/>
                <a:cs typeface="Times New Roman" panose="02020603050405020304" pitchFamily="18" charset="0"/>
              </a:rPr>
              <a:t>Gorb</a:t>
            </a:r>
            <a:r>
              <a:rPr lang="en-NZ" sz="1100" dirty="0">
                <a:latin typeface="Calibri" panose="020F0502020204030204" pitchFamily="34" charset="0"/>
                <a:ea typeface="Calibri" panose="020F0502020204030204" pitchFamily="34" charset="0"/>
                <a:cs typeface="Times New Roman" panose="02020603050405020304" pitchFamily="18" charset="0"/>
              </a:rPr>
              <a:t>, E. (2016). Developing your own graduate employees: Employer perspectives on the value of a degree apprenticeship. </a:t>
            </a:r>
            <a:r>
              <a:rPr lang="en-NZ" sz="1100" i="1" dirty="0">
                <a:latin typeface="Calibri" panose="020F0502020204030204" pitchFamily="34" charset="0"/>
                <a:ea typeface="Calibri" panose="020F0502020204030204" pitchFamily="34" charset="0"/>
                <a:cs typeface="Times New Roman" panose="02020603050405020304" pitchFamily="18" charset="0"/>
              </a:rPr>
              <a:t>Higher Education, Skills and Work-Based Learning, 6</a:t>
            </a:r>
            <a:r>
              <a:rPr lang="en-NZ" sz="1100" dirty="0">
                <a:latin typeface="Calibri" panose="020F0502020204030204" pitchFamily="34" charset="0"/>
                <a:ea typeface="Calibri" panose="020F0502020204030204" pitchFamily="34" charset="0"/>
                <a:cs typeface="Times New Roman" panose="02020603050405020304" pitchFamily="18" charset="0"/>
              </a:rPr>
              <a:t>(4), 378-383.</a:t>
            </a:r>
          </a:p>
          <a:p>
            <a:pPr marL="0" indent="0">
              <a:lnSpc>
                <a:spcPct val="107000"/>
              </a:lnSpc>
              <a:spcAft>
                <a:spcPts val="800"/>
              </a:spcAft>
              <a:buNone/>
            </a:pPr>
            <a:r>
              <a:rPr lang="en-NZ" sz="1100" dirty="0">
                <a:latin typeface="Calibri" panose="020F0502020204030204" pitchFamily="34" charset="0"/>
                <a:ea typeface="Calibri" panose="020F0502020204030204" pitchFamily="34" charset="0"/>
                <a:cs typeface="Times New Roman" panose="02020603050405020304" pitchFamily="18" charset="0"/>
              </a:rPr>
              <a:t> </a:t>
            </a:r>
            <a:r>
              <a:rPr lang="en-NZ" sz="1100" dirty="0" err="1" smtClean="0">
                <a:latin typeface="Calibri" panose="020F0502020204030204" pitchFamily="34" charset="0"/>
                <a:ea typeface="Calibri" panose="020F0502020204030204" pitchFamily="34" charset="0"/>
                <a:cs typeface="Times New Roman" panose="02020603050405020304" pitchFamily="18" charset="0"/>
              </a:rPr>
              <a:t>Bravenboer</a:t>
            </a:r>
            <a:r>
              <a:rPr lang="en-NZ" sz="1100" dirty="0">
                <a:latin typeface="Calibri" panose="020F0502020204030204" pitchFamily="34" charset="0"/>
                <a:ea typeface="Calibri" panose="020F0502020204030204" pitchFamily="34" charset="0"/>
                <a:cs typeface="Times New Roman" panose="02020603050405020304" pitchFamily="18" charset="0"/>
              </a:rPr>
              <a:t>, D. (2016). Why co-design and delivery is a “no brainer” for higher and degree apprenticeship policy. </a:t>
            </a:r>
            <a:r>
              <a:rPr lang="en-NZ" sz="1100" i="1" dirty="0">
                <a:latin typeface="Calibri" panose="020F0502020204030204" pitchFamily="34" charset="0"/>
                <a:ea typeface="Calibri" panose="020F0502020204030204" pitchFamily="34" charset="0"/>
                <a:cs typeface="Times New Roman" panose="02020603050405020304" pitchFamily="18" charset="0"/>
              </a:rPr>
              <a:t>Higher Education, Skills and Work-Based Learning, 6</a:t>
            </a:r>
            <a:r>
              <a:rPr lang="en-NZ" sz="1100" dirty="0">
                <a:latin typeface="Calibri" panose="020F0502020204030204" pitchFamily="34" charset="0"/>
                <a:ea typeface="Calibri" panose="020F0502020204030204" pitchFamily="34" charset="0"/>
                <a:cs typeface="Times New Roman" panose="02020603050405020304" pitchFamily="18" charset="0"/>
              </a:rPr>
              <a:t>(4), 384-400.</a:t>
            </a:r>
          </a:p>
          <a:p>
            <a:pPr marL="0" indent="0">
              <a:lnSpc>
                <a:spcPct val="107000"/>
              </a:lnSpc>
              <a:spcAft>
                <a:spcPts val="800"/>
              </a:spcAft>
              <a:buNone/>
            </a:pPr>
            <a:r>
              <a:rPr lang="en-NZ" sz="1100" dirty="0">
                <a:latin typeface="Calibri" panose="020F0502020204030204" pitchFamily="34" charset="0"/>
                <a:ea typeface="Calibri" panose="020F0502020204030204" pitchFamily="34" charset="0"/>
                <a:cs typeface="Times New Roman" panose="02020603050405020304" pitchFamily="18" charset="0"/>
              </a:rPr>
              <a:t>Coates, H., Meek, L., Brown, J., Friedman, T., Noonan, P., &amp; Mitchell, J. (2013). VET leadership for the future – characteristics, contexts and capabilities. </a:t>
            </a:r>
            <a:r>
              <a:rPr lang="en-NZ" sz="1100" i="1" dirty="0">
                <a:latin typeface="Calibri" panose="020F0502020204030204" pitchFamily="34" charset="0"/>
                <a:ea typeface="Calibri" panose="020F0502020204030204" pitchFamily="34" charset="0"/>
                <a:cs typeface="Times New Roman" panose="02020603050405020304" pitchFamily="18" charset="0"/>
              </a:rPr>
              <a:t>Journal of Further and Higher Education, 37</a:t>
            </a:r>
            <a:r>
              <a:rPr lang="en-NZ" sz="1100" dirty="0">
                <a:latin typeface="Calibri" panose="020F0502020204030204" pitchFamily="34" charset="0"/>
                <a:ea typeface="Calibri" panose="020F0502020204030204" pitchFamily="34" charset="0"/>
                <a:cs typeface="Times New Roman" panose="02020603050405020304" pitchFamily="18" charset="0"/>
              </a:rPr>
              <a:t>(6), 819-843. </a:t>
            </a:r>
            <a:r>
              <a:rPr lang="en-NZ" sz="1100" i="1" dirty="0">
                <a:latin typeface="Calibri" panose="020F0502020204030204" pitchFamily="34" charset="0"/>
                <a:ea typeface="Calibri" panose="020F0502020204030204" pitchFamily="34" charset="0"/>
                <a:cs typeface="Times New Roman" panose="02020603050405020304" pitchFamily="18" charset="0"/>
              </a:rPr>
              <a:t> </a:t>
            </a:r>
            <a:endParaRPr lang="en-NZ" sz="11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NZ" sz="1100" dirty="0">
                <a:latin typeface="Calibri" panose="020F0502020204030204" pitchFamily="34" charset="0"/>
                <a:ea typeface="Calibri" panose="020F0502020204030204" pitchFamily="34" charset="0"/>
                <a:cs typeface="Times New Roman" panose="02020603050405020304" pitchFamily="18" charset="0"/>
              </a:rPr>
              <a:t>Crawford-Lee, M. (2016). Towards a sustainable apprenticeship system. </a:t>
            </a:r>
            <a:r>
              <a:rPr lang="en-NZ" sz="1100" i="1" dirty="0">
                <a:latin typeface="Calibri" panose="020F0502020204030204" pitchFamily="34" charset="0"/>
                <a:ea typeface="Calibri" panose="020F0502020204030204" pitchFamily="34" charset="0"/>
                <a:cs typeface="Times New Roman" panose="02020603050405020304" pitchFamily="18" charset="0"/>
              </a:rPr>
              <a:t>Higher Education, Skills and Work-Based Learning, 6</a:t>
            </a:r>
            <a:r>
              <a:rPr lang="en-NZ" sz="1100" dirty="0">
                <a:latin typeface="Calibri" panose="020F0502020204030204" pitchFamily="34" charset="0"/>
                <a:ea typeface="Calibri" panose="020F0502020204030204" pitchFamily="34" charset="0"/>
                <a:cs typeface="Times New Roman" panose="02020603050405020304" pitchFamily="18" charset="0"/>
              </a:rPr>
              <a:t>(4), 324-328.</a:t>
            </a:r>
          </a:p>
          <a:p>
            <a:pPr marL="0" indent="0">
              <a:lnSpc>
                <a:spcPct val="107000"/>
              </a:lnSpc>
              <a:spcAft>
                <a:spcPts val="800"/>
              </a:spcAft>
              <a:buNone/>
            </a:pPr>
            <a:r>
              <a:rPr lang="en-NZ" sz="1100" dirty="0" err="1">
                <a:latin typeface="Calibri" panose="020F0502020204030204" pitchFamily="34" charset="0"/>
                <a:ea typeface="Calibri" panose="020F0502020204030204" pitchFamily="34" charset="0"/>
                <a:cs typeface="Times New Roman" panose="02020603050405020304" pitchFamily="18" charset="0"/>
              </a:rPr>
              <a:t>Felce</a:t>
            </a:r>
            <a:r>
              <a:rPr lang="en-NZ" sz="1100" dirty="0">
                <a:latin typeface="Calibri" panose="020F0502020204030204" pitchFamily="34" charset="0"/>
                <a:ea typeface="Calibri" panose="020F0502020204030204" pitchFamily="34" charset="0"/>
                <a:cs typeface="Times New Roman" panose="02020603050405020304" pitchFamily="18" charset="0"/>
              </a:rPr>
              <a:t>, A. (2017). The hub in a pub: University of Wolverhampton Apprenticeship Hub. </a:t>
            </a:r>
            <a:r>
              <a:rPr lang="en-NZ" sz="1100" i="1" dirty="0">
                <a:latin typeface="Calibri" panose="020F0502020204030204" pitchFamily="34" charset="0"/>
                <a:ea typeface="Calibri" panose="020F0502020204030204" pitchFamily="34" charset="0"/>
                <a:cs typeface="Times New Roman" panose="02020603050405020304" pitchFamily="18" charset="0"/>
              </a:rPr>
              <a:t>Higher Education, Skills and Work-Based Learning, 7</a:t>
            </a:r>
            <a:r>
              <a:rPr lang="en-NZ" sz="1100" dirty="0">
                <a:latin typeface="Calibri" panose="020F0502020204030204" pitchFamily="34" charset="0"/>
                <a:ea typeface="Calibri" panose="020F0502020204030204" pitchFamily="34" charset="0"/>
                <a:cs typeface="Times New Roman" panose="02020603050405020304" pitchFamily="18" charset="0"/>
              </a:rPr>
              <a:t>(1),70-78</a:t>
            </a:r>
            <a:r>
              <a:rPr lang="en-NZ" sz="1100" dirty="0" smtClean="0">
                <a:latin typeface="Calibri" panose="020F0502020204030204" pitchFamily="34" charset="0"/>
                <a:ea typeface="Calibri" panose="020F0502020204030204" pitchFamily="34" charset="0"/>
                <a:cs typeface="Times New Roman" panose="02020603050405020304" pitchFamily="18" charset="0"/>
              </a:rPr>
              <a:t>.</a:t>
            </a:r>
          </a:p>
          <a:p>
            <a:pPr marL="0" indent="0">
              <a:lnSpc>
                <a:spcPct val="107000"/>
              </a:lnSpc>
              <a:spcAft>
                <a:spcPts val="800"/>
              </a:spcAft>
              <a:buNone/>
            </a:pPr>
            <a:r>
              <a:rPr lang="en-NZ" sz="1100" dirty="0" smtClean="0">
                <a:latin typeface="Calibri" panose="020F0502020204030204" pitchFamily="34" charset="0"/>
                <a:ea typeface="Calibri" panose="020F0502020204030204" pitchFamily="34" charset="0"/>
                <a:cs typeface="Times New Roman" panose="02020603050405020304" pitchFamily="18" charset="0"/>
              </a:rPr>
              <a:t>Goodyer, J., &amp; Frater, G. (2015). </a:t>
            </a:r>
            <a:r>
              <a:rPr lang="en-NZ" sz="1100" i="1" dirty="0" smtClean="0">
                <a:latin typeface="Calibri" panose="020F0502020204030204" pitchFamily="34" charset="0"/>
                <a:ea typeface="Calibri" panose="020F0502020204030204" pitchFamily="34" charset="0"/>
                <a:cs typeface="Times New Roman" panose="02020603050405020304" pitchFamily="18" charset="0"/>
              </a:rPr>
              <a:t>Stepping into one another’s world. Apprenticeships – transforming engineering technologist education in New Zealand. Report for Tertiary Education Commission. </a:t>
            </a:r>
            <a:r>
              <a:rPr lang="en-NZ" sz="1100" dirty="0" smtClean="0">
                <a:latin typeface="Calibri" panose="020F0502020204030204" pitchFamily="34" charset="0"/>
                <a:ea typeface="Calibri" panose="020F0502020204030204" pitchFamily="34" charset="0"/>
                <a:cs typeface="Times New Roman" panose="02020603050405020304" pitchFamily="18" charset="0"/>
              </a:rPr>
              <a:t>Palmerston North: Massey University. </a:t>
            </a:r>
            <a:endParaRPr lang="en-NZ" sz="1100" dirty="0" smtClean="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NZ" sz="1100" dirty="0"/>
              <a:t>Goodyer, J., Poskitt, J., &amp; Mackay, J. (2017). </a:t>
            </a:r>
            <a:r>
              <a:rPr lang="en-NZ" sz="1100" i="1" dirty="0"/>
              <a:t>A pilot study of the application of degree apprenticeships in New Zealand: A focus on infrastructure asset management.</a:t>
            </a:r>
            <a:r>
              <a:rPr lang="en-NZ" sz="1100" dirty="0"/>
              <a:t> Report to Tertiary Education Commission, Massey University: Palmerston North. http://www.engineeringe2e.org.nz/Documents/The-application-of-degree-apprenticeships-in-New-Zealand.pdf</a:t>
            </a:r>
          </a:p>
          <a:p>
            <a:pPr marL="0" indent="0">
              <a:lnSpc>
                <a:spcPct val="107000"/>
              </a:lnSpc>
              <a:spcAft>
                <a:spcPts val="800"/>
              </a:spcAft>
              <a:buNone/>
            </a:pPr>
            <a:r>
              <a:rPr lang="en-NZ" sz="1100" dirty="0" smtClean="0">
                <a:latin typeface="Calibri" panose="020F0502020204030204" pitchFamily="34" charset="0"/>
                <a:ea typeface="Calibri" panose="020F0502020204030204" pitchFamily="34" charset="0"/>
                <a:cs typeface="Times New Roman" panose="02020603050405020304" pitchFamily="18" charset="0"/>
              </a:rPr>
              <a:t>Harding</a:t>
            </a:r>
            <a:r>
              <a:rPr lang="en-NZ" sz="1100" dirty="0">
                <a:latin typeface="Calibri" panose="020F0502020204030204" pitchFamily="34" charset="0"/>
                <a:ea typeface="Calibri" panose="020F0502020204030204" pitchFamily="34" charset="0"/>
                <a:cs typeface="Times New Roman" panose="02020603050405020304" pitchFamily="18" charset="0"/>
              </a:rPr>
              <a:t>, R. (2011). A ‘degree’ of common sense. </a:t>
            </a:r>
            <a:r>
              <a:rPr lang="en-NZ" sz="1100" i="1" dirty="0">
                <a:latin typeface="Calibri" panose="020F0502020204030204" pitchFamily="34" charset="0"/>
                <a:ea typeface="Calibri" panose="020F0502020204030204" pitchFamily="34" charset="0"/>
                <a:cs typeface="Times New Roman" panose="02020603050405020304" pitchFamily="18" charset="0"/>
              </a:rPr>
              <a:t>TCE Today, May 2011, </a:t>
            </a:r>
            <a:r>
              <a:rPr lang="en-NZ" sz="1100" dirty="0">
                <a:latin typeface="Calibri" panose="020F0502020204030204" pitchFamily="34" charset="0"/>
                <a:ea typeface="Calibri" panose="020F0502020204030204" pitchFamily="34" charset="0"/>
                <a:cs typeface="Times New Roman" panose="02020603050405020304" pitchFamily="18" charset="0"/>
              </a:rPr>
              <a:t>39-40. </a:t>
            </a:r>
          </a:p>
          <a:p>
            <a:pPr marL="0" indent="0">
              <a:lnSpc>
                <a:spcPct val="107000"/>
              </a:lnSpc>
              <a:spcAft>
                <a:spcPts val="800"/>
              </a:spcAft>
              <a:buNone/>
            </a:pPr>
            <a:r>
              <a:rPr lang="en-NZ" sz="1100" dirty="0">
                <a:latin typeface="Calibri" panose="020F0502020204030204" pitchFamily="34" charset="0"/>
                <a:ea typeface="Calibri" panose="020F0502020204030204" pitchFamily="34" charset="0"/>
                <a:cs typeface="Times New Roman" panose="02020603050405020304" pitchFamily="18" charset="0"/>
              </a:rPr>
              <a:t>Irons, A. (2017). Reflection on higher degree apprenticeship development. </a:t>
            </a:r>
            <a:r>
              <a:rPr lang="en-NZ" sz="1100" i="1" dirty="0">
                <a:latin typeface="Calibri" panose="020F0502020204030204" pitchFamily="34" charset="0"/>
                <a:ea typeface="Calibri" panose="020F0502020204030204" pitchFamily="34" charset="0"/>
                <a:cs typeface="Times New Roman" panose="02020603050405020304" pitchFamily="18" charset="0"/>
              </a:rPr>
              <a:t>Higher Education, Skills and Work-Based Learning, 7</a:t>
            </a:r>
            <a:r>
              <a:rPr lang="en-NZ" sz="1100" dirty="0">
                <a:latin typeface="Calibri" panose="020F0502020204030204" pitchFamily="34" charset="0"/>
                <a:ea typeface="Calibri" panose="020F0502020204030204" pitchFamily="34" charset="0"/>
                <a:cs typeface="Times New Roman" panose="02020603050405020304" pitchFamily="18" charset="0"/>
              </a:rPr>
              <a:t>(1), 112-122.</a:t>
            </a:r>
          </a:p>
          <a:p>
            <a:pPr marL="0" indent="0">
              <a:lnSpc>
                <a:spcPct val="107000"/>
              </a:lnSpc>
              <a:spcAft>
                <a:spcPts val="800"/>
              </a:spcAft>
              <a:buNone/>
            </a:pPr>
            <a:r>
              <a:rPr lang="en-NZ" sz="1100" dirty="0">
                <a:latin typeface="Calibri" panose="020F0502020204030204" pitchFamily="34" charset="0"/>
                <a:ea typeface="Calibri" panose="020F0502020204030204" pitchFamily="34" charset="0"/>
                <a:cs typeface="Times New Roman" panose="02020603050405020304" pitchFamily="18" charset="0"/>
              </a:rPr>
              <a:t>Jones, D. (2011). Apprenticeships: Back to the future. </a:t>
            </a:r>
            <a:r>
              <a:rPr lang="en-NZ" sz="1100" i="1" dirty="0">
                <a:latin typeface="Calibri" panose="020F0502020204030204" pitchFamily="34" charset="0"/>
                <a:ea typeface="Calibri" panose="020F0502020204030204" pitchFamily="34" charset="0"/>
                <a:cs typeface="Times New Roman" panose="02020603050405020304" pitchFamily="18" charset="0"/>
              </a:rPr>
              <a:t>Issues in Science and Technology, Summer 2011. </a:t>
            </a:r>
            <a:r>
              <a:rPr lang="en-NZ" sz="1100" dirty="0">
                <a:latin typeface="Calibri" panose="020F0502020204030204" pitchFamily="34" charset="0"/>
                <a:ea typeface="Calibri" panose="020F0502020204030204" pitchFamily="34" charset="0"/>
                <a:cs typeface="Times New Roman" panose="02020603050405020304" pitchFamily="18" charset="0"/>
              </a:rPr>
              <a:t>51-56.</a:t>
            </a:r>
          </a:p>
          <a:p>
            <a:pPr marL="0" indent="0">
              <a:lnSpc>
                <a:spcPct val="107000"/>
              </a:lnSpc>
              <a:spcAft>
                <a:spcPts val="800"/>
              </a:spcAft>
              <a:buNone/>
            </a:pPr>
            <a:r>
              <a:rPr lang="en-NZ" sz="1100" dirty="0" err="1">
                <a:latin typeface="Calibri" panose="020F0502020204030204" pitchFamily="34" charset="0"/>
                <a:ea typeface="Calibri" panose="020F0502020204030204" pitchFamily="34" charset="0"/>
                <a:cs typeface="Times New Roman" panose="02020603050405020304" pitchFamily="18" charset="0"/>
              </a:rPr>
              <a:t>Pilz</a:t>
            </a:r>
            <a:r>
              <a:rPr lang="en-NZ" sz="1100" dirty="0">
                <a:latin typeface="Calibri" panose="020F0502020204030204" pitchFamily="34" charset="0"/>
                <a:ea typeface="Calibri" panose="020F0502020204030204" pitchFamily="34" charset="0"/>
                <a:cs typeface="Times New Roman" panose="02020603050405020304" pitchFamily="18" charset="0"/>
              </a:rPr>
              <a:t>, M. (2009). Why </a:t>
            </a:r>
            <a:r>
              <a:rPr lang="en-NZ" sz="1100" i="1" dirty="0" err="1">
                <a:latin typeface="Calibri" panose="020F0502020204030204" pitchFamily="34" charset="0"/>
                <a:ea typeface="Calibri" panose="020F0502020204030204" pitchFamily="34" charset="0"/>
                <a:cs typeface="Times New Roman" panose="02020603050405020304" pitchFamily="18" charset="0"/>
              </a:rPr>
              <a:t>Abiturienten</a:t>
            </a:r>
            <a:r>
              <a:rPr lang="en-NZ" sz="1100" dirty="0">
                <a:latin typeface="Calibri" panose="020F0502020204030204" pitchFamily="34" charset="0"/>
                <a:ea typeface="Calibri" panose="020F0502020204030204" pitchFamily="34" charset="0"/>
                <a:cs typeface="Times New Roman" panose="02020603050405020304" pitchFamily="18" charset="0"/>
              </a:rPr>
              <a:t> do an apprenticeship before going to university: The role of ‘double qualifications’ in Germany. </a:t>
            </a:r>
            <a:r>
              <a:rPr lang="en-NZ" sz="1100" i="1" dirty="0">
                <a:latin typeface="Calibri" panose="020F0502020204030204" pitchFamily="34" charset="0"/>
                <a:ea typeface="Calibri" panose="020F0502020204030204" pitchFamily="34" charset="0"/>
                <a:cs typeface="Times New Roman" panose="02020603050405020304" pitchFamily="18" charset="0"/>
              </a:rPr>
              <a:t>Oxford Review of Education, 35</a:t>
            </a:r>
            <a:r>
              <a:rPr lang="en-NZ" sz="1100" dirty="0">
                <a:latin typeface="Calibri" panose="020F0502020204030204" pitchFamily="34" charset="0"/>
                <a:ea typeface="Calibri" panose="020F0502020204030204" pitchFamily="34" charset="0"/>
                <a:cs typeface="Times New Roman" panose="02020603050405020304" pitchFamily="18" charset="0"/>
              </a:rPr>
              <a:t>(2), 187-204.</a:t>
            </a:r>
          </a:p>
          <a:p>
            <a:pPr marL="0" indent="0">
              <a:lnSpc>
                <a:spcPct val="107000"/>
              </a:lnSpc>
              <a:spcAft>
                <a:spcPts val="800"/>
              </a:spcAft>
              <a:buNone/>
            </a:pPr>
            <a:r>
              <a:rPr lang="en-NZ" sz="1100" dirty="0" err="1">
                <a:latin typeface="Calibri" panose="020F0502020204030204" pitchFamily="34" charset="0"/>
                <a:ea typeface="Calibri" panose="020F0502020204030204" pitchFamily="34" charset="0"/>
                <a:cs typeface="Times New Roman" panose="02020603050405020304" pitchFamily="18" charset="0"/>
              </a:rPr>
              <a:t>Saraswat</a:t>
            </a:r>
            <a:r>
              <a:rPr lang="en-NZ" sz="1100" dirty="0">
                <a:latin typeface="Calibri" panose="020F0502020204030204" pitchFamily="34" charset="0"/>
                <a:ea typeface="Calibri" panose="020F0502020204030204" pitchFamily="34" charset="0"/>
                <a:cs typeface="Times New Roman" panose="02020603050405020304" pitchFamily="18" charset="0"/>
              </a:rPr>
              <a:t>, A. (2016). Higher apprenticeships and the new apprenticeship standards: Perceived potential and limitations. </a:t>
            </a:r>
            <a:r>
              <a:rPr lang="en-NZ" sz="1100" i="1" dirty="0">
                <a:latin typeface="Calibri" panose="020F0502020204030204" pitchFamily="34" charset="0"/>
                <a:ea typeface="Calibri" panose="020F0502020204030204" pitchFamily="34" charset="0"/>
                <a:cs typeface="Times New Roman" panose="02020603050405020304" pitchFamily="18" charset="0"/>
              </a:rPr>
              <a:t>Higher Education, Skills and Work-Based Learning, 6</a:t>
            </a:r>
            <a:r>
              <a:rPr lang="en-NZ" sz="1100" dirty="0">
                <a:latin typeface="Calibri" panose="020F0502020204030204" pitchFamily="34" charset="0"/>
                <a:ea typeface="Calibri" panose="020F0502020204030204" pitchFamily="34" charset="0"/>
                <a:cs typeface="Times New Roman" panose="02020603050405020304" pitchFamily="18" charset="0"/>
              </a:rPr>
              <a:t>(4), 401-416.</a:t>
            </a:r>
          </a:p>
          <a:p>
            <a:endParaRPr lang="en-NZ" dirty="0"/>
          </a:p>
        </p:txBody>
      </p:sp>
      <p:sp>
        <p:nvSpPr>
          <p:cNvPr id="3" name="Title 2"/>
          <p:cNvSpPr>
            <a:spLocks noGrp="1"/>
          </p:cNvSpPr>
          <p:nvPr>
            <p:ph type="title"/>
          </p:nvPr>
        </p:nvSpPr>
        <p:spPr>
          <a:xfrm>
            <a:off x="251520" y="692696"/>
            <a:ext cx="3505200" cy="792162"/>
          </a:xfrm>
        </p:spPr>
        <p:txBody>
          <a:bodyPr/>
          <a:lstStyle/>
          <a:p>
            <a:r>
              <a:rPr lang="en-NZ" dirty="0" smtClean="0">
                <a:solidFill>
                  <a:schemeClr val="tx1"/>
                </a:solidFill>
              </a:rPr>
              <a:t>References</a:t>
            </a:r>
            <a:endParaRPr lang="en-NZ" dirty="0">
              <a:solidFill>
                <a:schemeClr val="tx1"/>
              </a:solidFill>
            </a:endParaRPr>
          </a:p>
        </p:txBody>
      </p:sp>
    </p:spTree>
    <p:extLst>
      <p:ext uri="{BB962C8B-B14F-4D97-AF65-F5344CB8AC3E}">
        <p14:creationId xmlns:p14="http://schemas.microsoft.com/office/powerpoint/2010/main" val="365596104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a:lnSpc>
                <a:spcPct val="150000"/>
              </a:lnSpc>
            </a:pPr>
            <a:r>
              <a:rPr lang="en-NZ" sz="2000" dirty="0" smtClean="0">
                <a:solidFill>
                  <a:srgbClr val="FFC000"/>
                </a:solidFill>
              </a:rPr>
              <a:t>Skills shortages </a:t>
            </a:r>
            <a:r>
              <a:rPr lang="en-NZ" sz="1800" dirty="0" smtClean="0"/>
              <a:t>e.g. engineering, asset management, IT</a:t>
            </a:r>
          </a:p>
          <a:p>
            <a:pPr>
              <a:lnSpc>
                <a:spcPct val="150000"/>
              </a:lnSpc>
            </a:pPr>
            <a:r>
              <a:rPr lang="en-NZ" sz="2000" dirty="0" smtClean="0">
                <a:solidFill>
                  <a:srgbClr val="FFC000"/>
                </a:solidFill>
              </a:rPr>
              <a:t>Workplace productivity</a:t>
            </a:r>
            <a:r>
              <a:rPr lang="en-NZ" dirty="0" smtClean="0">
                <a:solidFill>
                  <a:srgbClr val="FFC000"/>
                </a:solidFill>
              </a:rPr>
              <a:t> </a:t>
            </a:r>
            <a:r>
              <a:rPr lang="en-NZ" sz="1800" dirty="0" smtClean="0"/>
              <a:t>(University graduates typically take 3-5 years to become useful to employers) (e.g. Coates et al, 2013)</a:t>
            </a:r>
          </a:p>
          <a:p>
            <a:pPr>
              <a:lnSpc>
                <a:spcPct val="150000"/>
              </a:lnSpc>
            </a:pPr>
            <a:r>
              <a:rPr lang="en-NZ" sz="2000" dirty="0" smtClean="0"/>
              <a:t>Aging workforce with </a:t>
            </a:r>
            <a:r>
              <a:rPr lang="en-NZ" sz="2000" dirty="0" smtClean="0">
                <a:solidFill>
                  <a:srgbClr val="FFC000"/>
                </a:solidFill>
              </a:rPr>
              <a:t>mismatch of skills </a:t>
            </a:r>
            <a:r>
              <a:rPr lang="en-NZ" sz="2000" dirty="0" smtClean="0"/>
              <a:t>to tasks </a:t>
            </a:r>
            <a:r>
              <a:rPr lang="en-NZ" sz="1800" dirty="0" smtClean="0"/>
              <a:t>required (BPS – goal 6: upskill NZ workforce – 60% 25-34 year olds with ≥ L4 NZQA by 2018</a:t>
            </a:r>
            <a:r>
              <a:rPr lang="en-NZ" sz="1800" dirty="0"/>
              <a:t>). </a:t>
            </a:r>
            <a:r>
              <a:rPr lang="en-NZ" sz="1400" dirty="0"/>
              <a:t>http://www.ssc.govt.nz/bps-strong-foundation-work-life</a:t>
            </a:r>
            <a:endParaRPr lang="en-NZ" sz="1400" dirty="0" smtClean="0"/>
          </a:p>
          <a:p>
            <a:pPr>
              <a:lnSpc>
                <a:spcPct val="150000"/>
              </a:lnSpc>
            </a:pPr>
            <a:r>
              <a:rPr lang="en-NZ" sz="2000" dirty="0" smtClean="0">
                <a:solidFill>
                  <a:srgbClr val="FFC000"/>
                </a:solidFill>
              </a:rPr>
              <a:t>Tertiary student debt</a:t>
            </a:r>
          </a:p>
          <a:p>
            <a:pPr>
              <a:lnSpc>
                <a:spcPct val="150000"/>
              </a:lnSpc>
            </a:pPr>
            <a:r>
              <a:rPr lang="en-NZ" sz="2000" dirty="0" smtClean="0">
                <a:solidFill>
                  <a:srgbClr val="FFC000"/>
                </a:solidFill>
              </a:rPr>
              <a:t>Disjointed learning pathways </a:t>
            </a:r>
            <a:r>
              <a:rPr lang="en-NZ" sz="1800" dirty="0" smtClean="0"/>
              <a:t>(apprentices, polytechnic, university)</a:t>
            </a:r>
          </a:p>
          <a:p>
            <a:pPr>
              <a:lnSpc>
                <a:spcPct val="150000"/>
              </a:lnSpc>
            </a:pPr>
            <a:r>
              <a:rPr lang="en-NZ" sz="2000" dirty="0" smtClean="0">
                <a:solidFill>
                  <a:srgbClr val="FFC000"/>
                </a:solidFill>
              </a:rPr>
              <a:t>Youth unemployment</a:t>
            </a:r>
            <a:r>
              <a:rPr lang="en-NZ" dirty="0" smtClean="0"/>
              <a:t/>
            </a:r>
            <a:br>
              <a:rPr lang="en-NZ" dirty="0" smtClean="0"/>
            </a:br>
            <a:endParaRPr lang="en-NZ" dirty="0" smtClean="0"/>
          </a:p>
          <a:p>
            <a:endParaRPr lang="en-NZ" dirty="0"/>
          </a:p>
        </p:txBody>
      </p:sp>
      <p:sp>
        <p:nvSpPr>
          <p:cNvPr id="3" name="Title 2"/>
          <p:cNvSpPr>
            <a:spLocks noGrp="1"/>
          </p:cNvSpPr>
          <p:nvPr>
            <p:ph type="title"/>
          </p:nvPr>
        </p:nvSpPr>
        <p:spPr/>
        <p:txBody>
          <a:bodyPr/>
          <a:lstStyle/>
          <a:p>
            <a:r>
              <a:rPr lang="en-NZ" dirty="0" smtClean="0">
                <a:solidFill>
                  <a:schemeClr val="tx1"/>
                </a:solidFill>
              </a:rPr>
              <a:t>Context: Employment needs/concerns</a:t>
            </a:r>
            <a:endParaRPr lang="en-NZ" dirty="0">
              <a:solidFill>
                <a:schemeClr val="tx1"/>
              </a:solidFill>
            </a:endParaRPr>
          </a:p>
        </p:txBody>
      </p:sp>
    </p:spTree>
    <p:extLst>
      <p:ext uri="{BB962C8B-B14F-4D97-AF65-F5344CB8AC3E}">
        <p14:creationId xmlns:p14="http://schemas.microsoft.com/office/powerpoint/2010/main" val="100303061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r>
              <a:rPr lang="en-NZ" sz="2000" dirty="0" smtClean="0">
                <a:solidFill>
                  <a:srgbClr val="FFC000"/>
                </a:solidFill>
              </a:rPr>
              <a:t>Germany </a:t>
            </a:r>
            <a:r>
              <a:rPr lang="en-NZ" sz="2000" dirty="0" smtClean="0"/>
              <a:t>– </a:t>
            </a:r>
            <a:r>
              <a:rPr lang="en-NZ" sz="2000" dirty="0" smtClean="0"/>
              <a:t>Dual-system </a:t>
            </a:r>
            <a:r>
              <a:rPr lang="en-NZ" sz="2000" dirty="0" smtClean="0"/>
              <a:t>(in company and via traditional educational delivery) vocational training highly regarded. Practical skills valued before or alongside theoretical knowledge</a:t>
            </a:r>
            <a:r>
              <a:rPr lang="en-NZ" dirty="0" smtClean="0"/>
              <a:t>. </a:t>
            </a:r>
            <a:r>
              <a:rPr lang="en-NZ" sz="1600" dirty="0" smtClean="0"/>
              <a:t>(</a:t>
            </a:r>
            <a:r>
              <a:rPr lang="en-NZ" sz="1600" dirty="0" err="1" smtClean="0"/>
              <a:t>Pilz</a:t>
            </a:r>
            <a:r>
              <a:rPr lang="en-NZ" sz="1600" dirty="0" smtClean="0"/>
              <a:t>, 2009)</a:t>
            </a:r>
          </a:p>
          <a:p>
            <a:endParaRPr lang="en-NZ" sz="2000" dirty="0" smtClean="0">
              <a:solidFill>
                <a:srgbClr val="FFC000"/>
              </a:solidFill>
            </a:endParaRPr>
          </a:p>
          <a:p>
            <a:r>
              <a:rPr lang="en-NZ" sz="2000" dirty="0" smtClean="0">
                <a:solidFill>
                  <a:srgbClr val="FFC000"/>
                </a:solidFill>
              </a:rPr>
              <a:t>USA </a:t>
            </a:r>
            <a:r>
              <a:rPr lang="en-NZ" sz="2000" dirty="0" smtClean="0"/>
              <a:t>– </a:t>
            </a:r>
            <a:r>
              <a:rPr lang="en-NZ" sz="2000" dirty="0" smtClean="0"/>
              <a:t>Apprenticeships </a:t>
            </a:r>
            <a:r>
              <a:rPr lang="en-NZ" sz="2000" dirty="0" smtClean="0"/>
              <a:t>= low status pathway, jobs, income </a:t>
            </a:r>
            <a:r>
              <a:rPr lang="en-NZ" sz="1600" dirty="0" smtClean="0"/>
              <a:t>(Jones, 2011)</a:t>
            </a:r>
          </a:p>
          <a:p>
            <a:endParaRPr lang="en-NZ" sz="2000" dirty="0" smtClean="0">
              <a:solidFill>
                <a:srgbClr val="FFC000"/>
              </a:solidFill>
            </a:endParaRPr>
          </a:p>
          <a:p>
            <a:r>
              <a:rPr lang="en-NZ" sz="2000" dirty="0" smtClean="0">
                <a:solidFill>
                  <a:srgbClr val="FFC000"/>
                </a:solidFill>
              </a:rPr>
              <a:t>UK</a:t>
            </a:r>
            <a:r>
              <a:rPr lang="en-NZ" sz="2000" dirty="0" smtClean="0"/>
              <a:t> – Trailblazer higher/degree apprenticeships meeting employer need to upskill workforce, increase business productivity, address skill shortages</a:t>
            </a:r>
            <a:r>
              <a:rPr lang="en-NZ" dirty="0" smtClean="0"/>
              <a:t> </a:t>
            </a:r>
            <a:r>
              <a:rPr lang="en-NZ" sz="1600" dirty="0" smtClean="0"/>
              <a:t>(e.g. Goodyer &amp; Frater, 2015; Irons, 2017; </a:t>
            </a:r>
            <a:r>
              <a:rPr lang="en-NZ" sz="1600" dirty="0" err="1" smtClean="0"/>
              <a:t>Saraswat</a:t>
            </a:r>
            <a:r>
              <a:rPr lang="en-NZ" sz="1600" dirty="0" smtClean="0"/>
              <a:t>, 2016</a:t>
            </a:r>
            <a:r>
              <a:rPr lang="en-NZ" sz="1800" dirty="0" smtClean="0"/>
              <a:t>); </a:t>
            </a:r>
            <a:r>
              <a:rPr lang="en-NZ" sz="2000" dirty="0" smtClean="0"/>
              <a:t>employer levy</a:t>
            </a:r>
            <a:r>
              <a:rPr lang="en-NZ" dirty="0" smtClean="0"/>
              <a:t>… </a:t>
            </a:r>
            <a:endParaRPr lang="en-NZ" dirty="0"/>
          </a:p>
        </p:txBody>
      </p:sp>
      <p:sp>
        <p:nvSpPr>
          <p:cNvPr id="3" name="Title 2"/>
          <p:cNvSpPr>
            <a:spLocks noGrp="1"/>
          </p:cNvSpPr>
          <p:nvPr>
            <p:ph type="title"/>
          </p:nvPr>
        </p:nvSpPr>
        <p:spPr/>
        <p:txBody>
          <a:bodyPr/>
          <a:lstStyle/>
          <a:p>
            <a:r>
              <a:rPr lang="en-NZ" dirty="0" smtClean="0">
                <a:solidFill>
                  <a:schemeClr val="tx1"/>
                </a:solidFill>
              </a:rPr>
              <a:t>International solutions</a:t>
            </a:r>
            <a:endParaRPr lang="en-NZ" dirty="0">
              <a:solidFill>
                <a:schemeClr val="tx1"/>
              </a:solidFill>
            </a:endParaRPr>
          </a:p>
        </p:txBody>
      </p:sp>
    </p:spTree>
    <p:extLst>
      <p:ext uri="{BB962C8B-B14F-4D97-AF65-F5344CB8AC3E}">
        <p14:creationId xmlns:p14="http://schemas.microsoft.com/office/powerpoint/2010/main" val="200782123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marL="0" indent="0">
              <a:buNone/>
            </a:pPr>
            <a:r>
              <a:rPr lang="en-NZ" sz="2000" dirty="0" smtClean="0"/>
              <a:t>Degree apprenticeships combine </a:t>
            </a:r>
            <a:r>
              <a:rPr lang="en-NZ" sz="2000" dirty="0" smtClean="0">
                <a:solidFill>
                  <a:srgbClr val="FFC000"/>
                </a:solidFill>
              </a:rPr>
              <a:t>high quality degrees </a:t>
            </a:r>
            <a:r>
              <a:rPr lang="en-NZ" sz="2000" dirty="0" smtClean="0"/>
              <a:t>with </a:t>
            </a:r>
            <a:r>
              <a:rPr lang="en-NZ" sz="2000" dirty="0" smtClean="0">
                <a:solidFill>
                  <a:srgbClr val="FFC000"/>
                </a:solidFill>
              </a:rPr>
              <a:t>on the job training </a:t>
            </a:r>
            <a:r>
              <a:rPr lang="en-NZ" sz="2000" dirty="0" smtClean="0"/>
              <a:t>&amp; </a:t>
            </a:r>
            <a:r>
              <a:rPr lang="en-NZ" sz="2000" dirty="0" smtClean="0">
                <a:solidFill>
                  <a:srgbClr val="FFC000"/>
                </a:solidFill>
              </a:rPr>
              <a:t>professional pathway </a:t>
            </a:r>
            <a:r>
              <a:rPr lang="en-NZ" sz="2000" dirty="0" smtClean="0"/>
              <a:t>for future development </a:t>
            </a:r>
            <a:r>
              <a:rPr lang="en-NZ" sz="1800" dirty="0" smtClean="0"/>
              <a:t>(</a:t>
            </a:r>
            <a:r>
              <a:rPr lang="en-NZ" sz="1800" dirty="0" err="1" smtClean="0"/>
              <a:t>Felce</a:t>
            </a:r>
            <a:r>
              <a:rPr lang="en-NZ" sz="1800" dirty="0" smtClean="0"/>
              <a:t>, 2017). </a:t>
            </a:r>
          </a:p>
          <a:p>
            <a:pPr marL="0" indent="0">
              <a:buNone/>
            </a:pPr>
            <a:endParaRPr lang="en-NZ" dirty="0"/>
          </a:p>
          <a:p>
            <a:pPr marL="0" indent="0">
              <a:buNone/>
            </a:pPr>
            <a:endParaRPr lang="en-NZ" dirty="0" smtClean="0">
              <a:solidFill>
                <a:schemeClr val="tx1"/>
              </a:solidFill>
            </a:endParaRPr>
          </a:p>
          <a:p>
            <a:pPr marL="0" indent="0">
              <a:buNone/>
            </a:pPr>
            <a:endParaRPr lang="en-NZ" dirty="0" smtClean="0"/>
          </a:p>
          <a:p>
            <a:pPr marL="0" indent="0">
              <a:buNone/>
            </a:pPr>
            <a:endParaRPr lang="en-NZ" dirty="0"/>
          </a:p>
          <a:p>
            <a:pPr marL="0" indent="0">
              <a:buNone/>
            </a:pPr>
            <a:endParaRPr lang="en-NZ" dirty="0" smtClean="0"/>
          </a:p>
          <a:p>
            <a:pPr marL="0" indent="0">
              <a:buNone/>
            </a:pPr>
            <a:endParaRPr lang="en-NZ" sz="2000" dirty="0" smtClean="0"/>
          </a:p>
          <a:p>
            <a:pPr marL="0" indent="0">
              <a:buNone/>
            </a:pPr>
            <a:r>
              <a:rPr lang="en-NZ" sz="2000" dirty="0" smtClean="0"/>
              <a:t>Higher Education Providers (HEPs), employers and relevant professional bodies </a:t>
            </a:r>
            <a:r>
              <a:rPr lang="en-NZ" sz="2000" dirty="0" smtClean="0">
                <a:solidFill>
                  <a:srgbClr val="FFC000"/>
                </a:solidFill>
              </a:rPr>
              <a:t>co-design</a:t>
            </a:r>
            <a:r>
              <a:rPr lang="en-NZ" sz="2000" dirty="0" smtClean="0"/>
              <a:t> DAs for occupational competencies &amp; professional status. </a:t>
            </a:r>
          </a:p>
          <a:p>
            <a:pPr marL="0" indent="0">
              <a:buNone/>
            </a:pPr>
            <a:endParaRPr lang="en-NZ" dirty="0"/>
          </a:p>
        </p:txBody>
      </p:sp>
      <p:sp>
        <p:nvSpPr>
          <p:cNvPr id="3" name="Title 2"/>
          <p:cNvSpPr>
            <a:spLocks noGrp="1"/>
          </p:cNvSpPr>
          <p:nvPr>
            <p:ph type="title"/>
          </p:nvPr>
        </p:nvSpPr>
        <p:spPr/>
        <p:txBody>
          <a:bodyPr/>
          <a:lstStyle/>
          <a:p>
            <a:r>
              <a:rPr lang="en-NZ" dirty="0" smtClean="0">
                <a:solidFill>
                  <a:schemeClr val="tx1"/>
                </a:solidFill>
              </a:rPr>
              <a:t>Degree apprenticeships</a:t>
            </a:r>
            <a:endParaRPr lang="en-NZ" dirty="0">
              <a:solidFill>
                <a:schemeClr val="tx1"/>
              </a:solidFill>
            </a:endParaRPr>
          </a:p>
        </p:txBody>
      </p:sp>
      <p:graphicFrame>
        <p:nvGraphicFramePr>
          <p:cNvPr id="5" name="Diagram 4"/>
          <p:cNvGraphicFramePr/>
          <p:nvPr>
            <p:extLst>
              <p:ext uri="{D42A27DB-BD31-4B8C-83A1-F6EECF244321}">
                <p14:modId xmlns:p14="http://schemas.microsoft.com/office/powerpoint/2010/main" val="297663710"/>
              </p:ext>
            </p:extLst>
          </p:nvPr>
        </p:nvGraphicFramePr>
        <p:xfrm>
          <a:off x="2195736" y="2996952"/>
          <a:ext cx="4248472" cy="2104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5364088" y="3429000"/>
            <a:ext cx="2232248" cy="646331"/>
          </a:xfrm>
          <a:prstGeom prst="rect">
            <a:avLst/>
          </a:prstGeom>
          <a:noFill/>
        </p:spPr>
        <p:txBody>
          <a:bodyPr wrap="square" rtlCol="0">
            <a:spAutoFit/>
          </a:bodyPr>
          <a:lstStyle/>
          <a:p>
            <a:r>
              <a:rPr lang="en-NZ" dirty="0" smtClean="0"/>
              <a:t>Tripartite relationships</a:t>
            </a:r>
            <a:endParaRPr lang="en-NZ" dirty="0"/>
          </a:p>
        </p:txBody>
      </p:sp>
    </p:spTree>
    <p:extLst>
      <p:ext uri="{BB962C8B-B14F-4D97-AF65-F5344CB8AC3E}">
        <p14:creationId xmlns:p14="http://schemas.microsoft.com/office/powerpoint/2010/main" val="2559220027"/>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a:lnSpc>
                <a:spcPct val="150000"/>
              </a:lnSpc>
            </a:pPr>
            <a:r>
              <a:rPr lang="en-NZ" sz="2000" dirty="0" smtClean="0"/>
              <a:t>Engage in work that </a:t>
            </a:r>
            <a:r>
              <a:rPr lang="en-NZ" sz="2000" u="sng" dirty="0" smtClean="0"/>
              <a:t>supports and reinforces </a:t>
            </a:r>
            <a:r>
              <a:rPr lang="en-NZ" sz="2000" dirty="0" smtClean="0"/>
              <a:t>learning, </a:t>
            </a:r>
            <a:r>
              <a:rPr lang="en-NZ" sz="2000" i="1" dirty="0" smtClean="0">
                <a:solidFill>
                  <a:srgbClr val="FFC000"/>
                </a:solidFill>
              </a:rPr>
              <a:t>“school is work and work is school” </a:t>
            </a:r>
            <a:r>
              <a:rPr lang="en-NZ" sz="1600" dirty="0" smtClean="0"/>
              <a:t>(Jones, 2011, p.52)</a:t>
            </a:r>
          </a:p>
          <a:p>
            <a:pPr>
              <a:lnSpc>
                <a:spcPct val="150000"/>
              </a:lnSpc>
            </a:pPr>
            <a:r>
              <a:rPr lang="en-NZ" sz="2000" dirty="0" smtClean="0"/>
              <a:t>Structures/assessment methods (e.g. endpoint projects) to </a:t>
            </a:r>
            <a:r>
              <a:rPr lang="en-NZ" sz="2000" u="sng" dirty="0" smtClean="0"/>
              <a:t>enable employers to develop and shape course content </a:t>
            </a:r>
            <a:r>
              <a:rPr lang="en-NZ" sz="1600" dirty="0" smtClean="0"/>
              <a:t>(</a:t>
            </a:r>
            <a:r>
              <a:rPr lang="en-NZ" sz="1600" dirty="0" err="1" smtClean="0"/>
              <a:t>Antcliff</a:t>
            </a:r>
            <a:r>
              <a:rPr lang="en-NZ" sz="1600" dirty="0" smtClean="0"/>
              <a:t> et al, 2016)</a:t>
            </a:r>
          </a:p>
          <a:p>
            <a:pPr>
              <a:lnSpc>
                <a:spcPct val="150000"/>
              </a:lnSpc>
            </a:pPr>
            <a:r>
              <a:rPr lang="en-NZ" sz="2000" u="sng" dirty="0" smtClean="0"/>
              <a:t>Flexible</a:t>
            </a:r>
            <a:r>
              <a:rPr lang="en-NZ" sz="2000" dirty="0" smtClean="0"/>
              <a:t> </a:t>
            </a:r>
            <a:r>
              <a:rPr lang="en-NZ" sz="2000" dirty="0"/>
              <a:t>arrangements to accommodate </a:t>
            </a:r>
            <a:r>
              <a:rPr lang="en-NZ" sz="2000" u="sng" dirty="0"/>
              <a:t>rapid change</a:t>
            </a:r>
          </a:p>
          <a:p>
            <a:pPr>
              <a:lnSpc>
                <a:spcPct val="150000"/>
              </a:lnSpc>
            </a:pPr>
            <a:r>
              <a:rPr lang="en-NZ" sz="2000" dirty="0" smtClean="0"/>
              <a:t>Offer apprentices </a:t>
            </a:r>
            <a:r>
              <a:rPr lang="en-NZ" sz="2000" u="sng" dirty="0" smtClean="0"/>
              <a:t>practical experience</a:t>
            </a:r>
            <a:r>
              <a:rPr lang="en-NZ" sz="2000" dirty="0" smtClean="0"/>
              <a:t>, opportunities to develop communication/teamwork skills from outset </a:t>
            </a:r>
            <a:r>
              <a:rPr lang="en-NZ" sz="1600" dirty="0" smtClean="0"/>
              <a:t>(Harding, 2011) </a:t>
            </a:r>
          </a:p>
          <a:p>
            <a:pPr>
              <a:lnSpc>
                <a:spcPct val="150000"/>
              </a:lnSpc>
            </a:pPr>
            <a:r>
              <a:rPr lang="en-NZ" sz="2000" u="sng" dirty="0" smtClean="0"/>
              <a:t>Surrounded by models and mentors</a:t>
            </a:r>
            <a:r>
              <a:rPr lang="en-NZ" sz="2000" dirty="0" smtClean="0"/>
              <a:t> – learn to use, maintain and repair equipment </a:t>
            </a:r>
            <a:r>
              <a:rPr lang="en-NZ" sz="1600" dirty="0" smtClean="0"/>
              <a:t>(Jones, 2011)</a:t>
            </a:r>
            <a:endParaRPr lang="en-NZ" sz="1600" dirty="0"/>
          </a:p>
        </p:txBody>
      </p:sp>
      <p:sp>
        <p:nvSpPr>
          <p:cNvPr id="3" name="Title 2"/>
          <p:cNvSpPr>
            <a:spLocks noGrp="1"/>
          </p:cNvSpPr>
          <p:nvPr>
            <p:ph type="title"/>
          </p:nvPr>
        </p:nvSpPr>
        <p:spPr/>
        <p:txBody>
          <a:bodyPr/>
          <a:lstStyle/>
          <a:p>
            <a:r>
              <a:rPr lang="en-NZ" dirty="0" smtClean="0">
                <a:solidFill>
                  <a:schemeClr val="tx1"/>
                </a:solidFill>
              </a:rPr>
              <a:t>Features of Degree Apprenticeships</a:t>
            </a:r>
            <a:endParaRPr lang="en-NZ" dirty="0">
              <a:solidFill>
                <a:schemeClr val="tx1"/>
              </a:solidFill>
            </a:endParaRPr>
          </a:p>
        </p:txBody>
      </p:sp>
    </p:spTree>
    <p:extLst>
      <p:ext uri="{BB962C8B-B14F-4D97-AF65-F5344CB8AC3E}">
        <p14:creationId xmlns:p14="http://schemas.microsoft.com/office/powerpoint/2010/main" val="85775148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r>
              <a:rPr lang="en-NZ" sz="2000" dirty="0" smtClean="0"/>
              <a:t>Debt-free study, employment and </a:t>
            </a:r>
            <a:r>
              <a:rPr lang="en-NZ" sz="2000" dirty="0" err="1" smtClean="0"/>
              <a:t>OtJ</a:t>
            </a:r>
            <a:r>
              <a:rPr lang="en-NZ" sz="2000" dirty="0" smtClean="0"/>
              <a:t> learning</a:t>
            </a:r>
          </a:p>
          <a:p>
            <a:r>
              <a:rPr lang="en-NZ" sz="2000" dirty="0" smtClean="0"/>
              <a:t>Experience a career before making a lifetime commitment</a:t>
            </a:r>
          </a:p>
          <a:p>
            <a:r>
              <a:rPr lang="en-NZ" sz="2000" dirty="0" smtClean="0"/>
              <a:t>Facilitate school-to-work transition; credentials</a:t>
            </a:r>
          </a:p>
          <a:p>
            <a:r>
              <a:rPr lang="en-NZ" sz="2000" dirty="0"/>
              <a:t>Alternative educational pathways/2</a:t>
            </a:r>
            <a:r>
              <a:rPr lang="en-NZ" sz="2000" baseline="30000" dirty="0"/>
              <a:t>nd</a:t>
            </a:r>
            <a:r>
              <a:rPr lang="en-NZ" sz="2000" dirty="0"/>
              <a:t> chance education</a:t>
            </a:r>
          </a:p>
          <a:p>
            <a:r>
              <a:rPr lang="en-NZ" sz="2000" dirty="0" smtClean="0"/>
              <a:t>Highest </a:t>
            </a:r>
            <a:r>
              <a:rPr lang="en-NZ" sz="2000" dirty="0"/>
              <a:t>UG completion rates </a:t>
            </a:r>
            <a:r>
              <a:rPr lang="en-NZ" sz="2000" dirty="0" smtClean="0"/>
              <a:t>(100% - </a:t>
            </a:r>
            <a:r>
              <a:rPr lang="en-NZ" sz="1600" dirty="0" smtClean="0"/>
              <a:t>Irons, 2017; Jones, 2011</a:t>
            </a:r>
            <a:r>
              <a:rPr lang="en-NZ" sz="2000" dirty="0" smtClean="0"/>
              <a:t>)</a:t>
            </a:r>
            <a:endParaRPr lang="en-NZ" sz="2000" dirty="0"/>
          </a:p>
          <a:p>
            <a:r>
              <a:rPr lang="en-NZ" sz="2000" dirty="0"/>
              <a:t>QA of degrees </a:t>
            </a:r>
            <a:r>
              <a:rPr lang="en-NZ" sz="2000" dirty="0" smtClean="0"/>
              <a:t>and professional status</a:t>
            </a:r>
            <a:endParaRPr lang="en-NZ" sz="2000" dirty="0"/>
          </a:p>
          <a:p>
            <a:r>
              <a:rPr lang="en-NZ" sz="2000" dirty="0" smtClean="0"/>
              <a:t>Immediate contribution to workplace productivity</a:t>
            </a:r>
          </a:p>
          <a:p>
            <a:r>
              <a:rPr lang="en-NZ" sz="2000" dirty="0" smtClean="0"/>
              <a:t>Address skill shortages &amp; recruitment (training and qualification)</a:t>
            </a:r>
          </a:p>
          <a:p>
            <a:r>
              <a:rPr lang="en-NZ" sz="2000" dirty="0" smtClean="0"/>
              <a:t>Higher retention of apprenticeship staff c.f. other graduates</a:t>
            </a:r>
          </a:p>
          <a:p>
            <a:pPr marL="0" indent="0">
              <a:buNone/>
            </a:pPr>
            <a:endParaRPr lang="en-NZ" sz="2000" dirty="0" smtClean="0"/>
          </a:p>
          <a:p>
            <a:pPr marL="0" indent="0">
              <a:buNone/>
            </a:pPr>
            <a:r>
              <a:rPr lang="en-NZ" sz="1400" dirty="0" smtClean="0"/>
              <a:t>(</a:t>
            </a:r>
            <a:r>
              <a:rPr lang="en-NZ" sz="1400" dirty="0" err="1" smtClean="0"/>
              <a:t>Antcliff</a:t>
            </a:r>
            <a:r>
              <a:rPr lang="en-NZ" sz="1400" dirty="0" smtClean="0"/>
              <a:t>, Baines &amp; </a:t>
            </a:r>
            <a:r>
              <a:rPr lang="en-NZ" sz="1400" dirty="0" err="1" smtClean="0"/>
              <a:t>Gorb</a:t>
            </a:r>
            <a:r>
              <a:rPr lang="en-NZ" sz="1400" dirty="0" smtClean="0"/>
              <a:t>, 2016; </a:t>
            </a:r>
            <a:r>
              <a:rPr lang="en-NZ" sz="1400" dirty="0" err="1" smtClean="0"/>
              <a:t>Bravenboer</a:t>
            </a:r>
            <a:r>
              <a:rPr lang="en-NZ" sz="1400" dirty="0" smtClean="0"/>
              <a:t>, 2016; Gunderson &amp; </a:t>
            </a:r>
            <a:r>
              <a:rPr lang="en-NZ" sz="1400" dirty="0" err="1" smtClean="0"/>
              <a:t>Krashinsky</a:t>
            </a:r>
            <a:r>
              <a:rPr lang="en-NZ" sz="1400" dirty="0" smtClean="0"/>
              <a:t>, 2015; Jones, 2011) </a:t>
            </a:r>
            <a:endParaRPr lang="en-NZ" sz="1400" dirty="0"/>
          </a:p>
        </p:txBody>
      </p:sp>
      <p:sp>
        <p:nvSpPr>
          <p:cNvPr id="3" name="Title 2"/>
          <p:cNvSpPr>
            <a:spLocks noGrp="1"/>
          </p:cNvSpPr>
          <p:nvPr>
            <p:ph type="title"/>
          </p:nvPr>
        </p:nvSpPr>
        <p:spPr/>
        <p:txBody>
          <a:bodyPr/>
          <a:lstStyle/>
          <a:p>
            <a:r>
              <a:rPr lang="en-NZ" dirty="0" smtClean="0">
                <a:solidFill>
                  <a:schemeClr val="tx1"/>
                </a:solidFill>
              </a:rPr>
              <a:t>Benefits of degree apprenticeships</a:t>
            </a:r>
            <a:endParaRPr lang="en-NZ" dirty="0">
              <a:solidFill>
                <a:schemeClr val="tx1"/>
              </a:solidFill>
            </a:endParaRPr>
          </a:p>
        </p:txBody>
      </p:sp>
    </p:spTree>
    <p:extLst>
      <p:ext uri="{BB962C8B-B14F-4D97-AF65-F5344CB8AC3E}">
        <p14:creationId xmlns:p14="http://schemas.microsoft.com/office/powerpoint/2010/main" val="98391245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marL="0" indent="0">
              <a:lnSpc>
                <a:spcPct val="150000"/>
              </a:lnSpc>
              <a:buNone/>
            </a:pPr>
            <a:endParaRPr lang="en-NZ" i="1" dirty="0" smtClean="0"/>
          </a:p>
          <a:p>
            <a:pPr marL="0" indent="0">
              <a:lnSpc>
                <a:spcPct val="150000"/>
              </a:lnSpc>
              <a:buNone/>
            </a:pPr>
            <a:r>
              <a:rPr lang="en-NZ" i="1" dirty="0" smtClean="0"/>
              <a:t>“Traditional educators learn from master practitioners about real-world applications of the topics they teach. Master practitioners learn from experienced teachers how best to mentor and teach young workers” (Jones, 2011, p.55). </a:t>
            </a:r>
          </a:p>
          <a:p>
            <a:pPr marL="0" indent="0">
              <a:lnSpc>
                <a:spcPct val="150000"/>
              </a:lnSpc>
              <a:buNone/>
            </a:pPr>
            <a:endParaRPr lang="en-NZ" i="1" dirty="0"/>
          </a:p>
        </p:txBody>
      </p:sp>
      <p:sp>
        <p:nvSpPr>
          <p:cNvPr id="3" name="Title 2"/>
          <p:cNvSpPr>
            <a:spLocks noGrp="1"/>
          </p:cNvSpPr>
          <p:nvPr>
            <p:ph type="title"/>
          </p:nvPr>
        </p:nvSpPr>
        <p:spPr/>
        <p:txBody>
          <a:bodyPr/>
          <a:lstStyle/>
          <a:p>
            <a:r>
              <a:rPr lang="en-NZ" dirty="0" smtClean="0">
                <a:solidFill>
                  <a:schemeClr val="tx1"/>
                </a:solidFill>
              </a:rPr>
              <a:t>Best of both worlds</a:t>
            </a:r>
            <a:endParaRPr lang="en-NZ" dirty="0">
              <a:solidFill>
                <a:schemeClr val="tx1"/>
              </a:solidFill>
            </a:endParaRPr>
          </a:p>
        </p:txBody>
      </p:sp>
    </p:spTree>
    <p:extLst>
      <p:ext uri="{BB962C8B-B14F-4D97-AF65-F5344CB8AC3E}">
        <p14:creationId xmlns:p14="http://schemas.microsoft.com/office/powerpoint/2010/main" val="274195271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
          </p:nvPr>
        </p:nvSpPr>
        <p:spPr/>
        <p:txBody>
          <a:bodyPr/>
          <a:lstStyle/>
          <a:p>
            <a:pPr marL="0" indent="0">
              <a:buNone/>
            </a:pPr>
            <a:r>
              <a:rPr lang="en-NZ" sz="2000" dirty="0" smtClean="0"/>
              <a:t>Project funded by e2e to address a skills shortage area in engineering. Led by Massey University (Professor Goodyer, Poskitt) and  Mackay (</a:t>
            </a:r>
            <a:r>
              <a:rPr lang="en-NZ" sz="2000" dirty="0" err="1" smtClean="0"/>
              <a:t>Weltec</a:t>
            </a:r>
            <a:r>
              <a:rPr lang="en-NZ" sz="2000" dirty="0" smtClean="0"/>
              <a:t>), with assistance from IPWEA. Case study Feb-June 2017. </a:t>
            </a:r>
          </a:p>
          <a:p>
            <a:pPr marL="0" indent="0">
              <a:buNone/>
            </a:pPr>
            <a:endParaRPr lang="en-NZ" sz="1200" dirty="0" smtClean="0"/>
          </a:p>
          <a:p>
            <a:pPr marL="0" indent="0">
              <a:buNone/>
            </a:pPr>
            <a:r>
              <a:rPr lang="en-NZ" sz="1200" b="1" dirty="0" smtClean="0"/>
              <a:t>For </a:t>
            </a:r>
            <a:r>
              <a:rPr lang="en-NZ" sz="1200" b="1" dirty="0"/>
              <a:t>more details, refer to: </a:t>
            </a:r>
          </a:p>
          <a:p>
            <a:pPr marL="0" indent="0">
              <a:buNone/>
            </a:pPr>
            <a:r>
              <a:rPr lang="en-NZ" sz="1200" dirty="0"/>
              <a:t>Goodyer, J., Poskitt, J., &amp; Mackay, J. (2017). </a:t>
            </a:r>
            <a:r>
              <a:rPr lang="en-NZ" sz="1200" i="1" dirty="0"/>
              <a:t>A pilot study of the application of degree apprenticeships in New Zealand: A focus on infrastructure asset management.</a:t>
            </a:r>
            <a:r>
              <a:rPr lang="en-NZ" sz="1200" dirty="0"/>
              <a:t> Report to Tertiary Education Commission, Massey University: Palmerston North. http://</a:t>
            </a:r>
            <a:r>
              <a:rPr lang="en-NZ" sz="1200" dirty="0" smtClean="0"/>
              <a:t>www.engineeringe2e.org.nz/Documents/The-application-of-degree-apprenticeships-in-New-Zealand.pdf</a:t>
            </a:r>
            <a:endParaRPr lang="en-NZ" sz="1200" dirty="0"/>
          </a:p>
        </p:txBody>
      </p:sp>
      <p:sp>
        <p:nvSpPr>
          <p:cNvPr id="3" name="Title 2"/>
          <p:cNvSpPr>
            <a:spLocks noGrp="1"/>
          </p:cNvSpPr>
          <p:nvPr>
            <p:ph type="title"/>
          </p:nvPr>
        </p:nvSpPr>
        <p:spPr/>
        <p:txBody>
          <a:bodyPr/>
          <a:lstStyle/>
          <a:p>
            <a:r>
              <a:rPr lang="en-NZ" dirty="0" smtClean="0">
                <a:solidFill>
                  <a:schemeClr val="tx1"/>
                </a:solidFill>
              </a:rPr>
              <a:t>NZ Pilot project; personnel</a:t>
            </a:r>
            <a:endParaRPr lang="en-NZ"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543955320"/>
              </p:ext>
            </p:extLst>
          </p:nvPr>
        </p:nvGraphicFramePr>
        <p:xfrm>
          <a:off x="1331640" y="4242120"/>
          <a:ext cx="6096000" cy="220472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3648635368"/>
                    </a:ext>
                  </a:extLst>
                </a:gridCol>
                <a:gridCol w="2032000">
                  <a:extLst>
                    <a:ext uri="{9D8B030D-6E8A-4147-A177-3AD203B41FA5}">
                      <a16:colId xmlns:a16="http://schemas.microsoft.com/office/drawing/2014/main" val="3582749439"/>
                    </a:ext>
                  </a:extLst>
                </a:gridCol>
                <a:gridCol w="2032000">
                  <a:extLst>
                    <a:ext uri="{9D8B030D-6E8A-4147-A177-3AD203B41FA5}">
                      <a16:colId xmlns:a16="http://schemas.microsoft.com/office/drawing/2014/main" val="1459834017"/>
                    </a:ext>
                  </a:extLst>
                </a:gridCol>
              </a:tblGrid>
              <a:tr h="370840">
                <a:tc gridSpan="3">
                  <a:txBody>
                    <a:bodyPr/>
                    <a:lstStyle/>
                    <a:p>
                      <a:r>
                        <a:rPr lang="en-NZ" dirty="0" smtClean="0"/>
                        <a:t>Infrastructure asset management</a:t>
                      </a:r>
                      <a:r>
                        <a:rPr lang="en-NZ" baseline="0" dirty="0" smtClean="0"/>
                        <a:t>  17 participants</a:t>
                      </a:r>
                      <a:endParaRPr lang="en-NZ" dirty="0"/>
                    </a:p>
                  </a:txBody>
                  <a:tcPr/>
                </a:tc>
                <a:tc hMerge="1">
                  <a:txBody>
                    <a:bodyPr/>
                    <a:lstStyle/>
                    <a:p>
                      <a:endParaRPr lang="en-NZ" dirty="0"/>
                    </a:p>
                  </a:txBody>
                  <a:tcPr/>
                </a:tc>
                <a:tc hMerge="1">
                  <a:txBody>
                    <a:bodyPr/>
                    <a:lstStyle/>
                    <a:p>
                      <a:endParaRPr lang="en-NZ" dirty="0"/>
                    </a:p>
                  </a:txBody>
                  <a:tcPr/>
                </a:tc>
                <a:extLst>
                  <a:ext uri="{0D108BD9-81ED-4DB2-BD59-A6C34878D82A}">
                    <a16:rowId xmlns:a16="http://schemas.microsoft.com/office/drawing/2014/main" val="3711070555"/>
                  </a:ext>
                </a:extLst>
              </a:tr>
              <a:tr h="370840">
                <a:tc>
                  <a:txBody>
                    <a:bodyPr/>
                    <a:lstStyle/>
                    <a:p>
                      <a:r>
                        <a:rPr lang="en-NZ" dirty="0" smtClean="0"/>
                        <a:t>Consultants</a:t>
                      </a:r>
                      <a:endParaRPr lang="en-NZ" dirty="0"/>
                    </a:p>
                  </a:txBody>
                  <a:tcPr/>
                </a:tc>
                <a:tc>
                  <a:txBody>
                    <a:bodyPr/>
                    <a:lstStyle/>
                    <a:p>
                      <a:r>
                        <a:rPr lang="en-NZ" dirty="0" smtClean="0"/>
                        <a:t>Councils</a:t>
                      </a:r>
                      <a:endParaRPr lang="en-NZ" dirty="0"/>
                    </a:p>
                  </a:txBody>
                  <a:tcPr/>
                </a:tc>
                <a:tc>
                  <a:txBody>
                    <a:bodyPr/>
                    <a:lstStyle/>
                    <a:p>
                      <a:r>
                        <a:rPr lang="en-NZ" dirty="0" smtClean="0"/>
                        <a:t>Polytechnics</a:t>
                      </a:r>
                      <a:endParaRPr lang="en-NZ" dirty="0"/>
                    </a:p>
                  </a:txBody>
                  <a:tcPr/>
                </a:tc>
                <a:extLst>
                  <a:ext uri="{0D108BD9-81ED-4DB2-BD59-A6C34878D82A}">
                    <a16:rowId xmlns:a16="http://schemas.microsoft.com/office/drawing/2014/main" val="3130579483"/>
                  </a:ext>
                </a:extLst>
              </a:tr>
              <a:tr h="370840">
                <a:tc>
                  <a:txBody>
                    <a:bodyPr/>
                    <a:lstStyle/>
                    <a:p>
                      <a:r>
                        <a:rPr lang="en-NZ" dirty="0" smtClean="0"/>
                        <a:t>Rationale</a:t>
                      </a:r>
                    </a:p>
                    <a:p>
                      <a:r>
                        <a:rPr lang="en-NZ" dirty="0" smtClean="0"/>
                        <a:t>Calibre Consulting</a:t>
                      </a:r>
                    </a:p>
                    <a:p>
                      <a:r>
                        <a:rPr lang="en-NZ" dirty="0" smtClean="0"/>
                        <a:t>MWH Global (2)</a:t>
                      </a:r>
                    </a:p>
                    <a:p>
                      <a:r>
                        <a:rPr lang="en-NZ" dirty="0" smtClean="0"/>
                        <a:t>Opus International </a:t>
                      </a:r>
                    </a:p>
                    <a:p>
                      <a:endParaRPr lang="en-NZ" dirty="0"/>
                    </a:p>
                  </a:txBody>
                  <a:tcPr/>
                </a:tc>
                <a:tc>
                  <a:txBody>
                    <a:bodyPr/>
                    <a:lstStyle/>
                    <a:p>
                      <a:r>
                        <a:rPr lang="en-NZ" dirty="0" smtClean="0"/>
                        <a:t>Wellington City (3)</a:t>
                      </a:r>
                    </a:p>
                    <a:p>
                      <a:r>
                        <a:rPr lang="en-NZ" dirty="0" smtClean="0"/>
                        <a:t>Wellington Water</a:t>
                      </a:r>
                    </a:p>
                    <a:p>
                      <a:r>
                        <a:rPr lang="en-NZ" dirty="0" smtClean="0"/>
                        <a:t>Wairoa District</a:t>
                      </a:r>
                    </a:p>
                    <a:p>
                      <a:r>
                        <a:rPr lang="en-NZ" dirty="0" smtClean="0"/>
                        <a:t>Horizons Regional </a:t>
                      </a:r>
                    </a:p>
                    <a:p>
                      <a:r>
                        <a:rPr lang="en-NZ" dirty="0" smtClean="0"/>
                        <a:t>PN City</a:t>
                      </a:r>
                      <a:endParaRPr lang="en-NZ" dirty="0"/>
                    </a:p>
                  </a:txBody>
                  <a:tcPr/>
                </a:tc>
                <a:tc>
                  <a:txBody>
                    <a:bodyPr/>
                    <a:lstStyle/>
                    <a:p>
                      <a:r>
                        <a:rPr lang="en-NZ" dirty="0" smtClean="0"/>
                        <a:t>UCOL</a:t>
                      </a:r>
                    </a:p>
                    <a:p>
                      <a:r>
                        <a:rPr lang="en-NZ" dirty="0" err="1" smtClean="0"/>
                        <a:t>Weltec</a:t>
                      </a:r>
                      <a:endParaRPr lang="en-NZ" dirty="0"/>
                    </a:p>
                  </a:txBody>
                  <a:tcPr/>
                </a:tc>
                <a:extLst>
                  <a:ext uri="{0D108BD9-81ED-4DB2-BD59-A6C34878D82A}">
                    <a16:rowId xmlns:a16="http://schemas.microsoft.com/office/drawing/2014/main" val="1751348416"/>
                  </a:ext>
                </a:extLst>
              </a:tr>
            </a:tbl>
          </a:graphicData>
        </a:graphic>
      </p:graphicFrame>
    </p:spTree>
    <p:extLst>
      <p:ext uri="{BB962C8B-B14F-4D97-AF65-F5344CB8AC3E}">
        <p14:creationId xmlns:p14="http://schemas.microsoft.com/office/powerpoint/2010/main" val="399121769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2012 v1 Massey-powerpoint-template-4x3-201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Background image style 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Background image style 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ll blue style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All blue style 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Blue/White style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Blue/White style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Blue/White style 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ackground image style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Background image style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Background image style 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2012 v1 Massey-powerpoint-template-4x3-2012</Template>
  <TotalTime>1022</TotalTime>
  <Words>1725</Words>
  <Application>Microsoft Office PowerPoint</Application>
  <PresentationFormat>On-screen Show (4:3)</PresentationFormat>
  <Paragraphs>219</Paragraphs>
  <Slides>23</Slides>
  <Notes>0</Notes>
  <HiddenSlides>0</HiddenSlides>
  <MMClips>0</MMClips>
  <ScaleCrop>false</ScaleCrop>
  <HeadingPairs>
    <vt:vector size="6" baseType="variant">
      <vt:variant>
        <vt:lpstr>Fonts Used</vt:lpstr>
      </vt:variant>
      <vt:variant>
        <vt:i4>4</vt:i4>
      </vt:variant>
      <vt:variant>
        <vt:lpstr>Theme</vt:lpstr>
      </vt:variant>
      <vt:variant>
        <vt:i4>11</vt:i4>
      </vt:variant>
      <vt:variant>
        <vt:lpstr>Slide Titles</vt:lpstr>
      </vt:variant>
      <vt:variant>
        <vt:i4>23</vt:i4>
      </vt:variant>
    </vt:vector>
  </HeadingPairs>
  <TitlesOfParts>
    <vt:vector size="38" baseType="lpstr">
      <vt:lpstr>ＭＳ Ｐゴシック</vt:lpstr>
      <vt:lpstr>Arial</vt:lpstr>
      <vt:lpstr>Calibri</vt:lpstr>
      <vt:lpstr>Times New Roman</vt:lpstr>
      <vt:lpstr>2012 v1 Massey-powerpoint-template-4x3-2012</vt:lpstr>
      <vt:lpstr>All blue style 2</vt:lpstr>
      <vt:lpstr>All blue style 3</vt:lpstr>
      <vt:lpstr>Blue/White style 1</vt:lpstr>
      <vt:lpstr>Blue/White style 2</vt:lpstr>
      <vt:lpstr>Blue/White style 3</vt:lpstr>
      <vt:lpstr>Background image style 1</vt:lpstr>
      <vt:lpstr>Background image style 2</vt:lpstr>
      <vt:lpstr>Background image style 3</vt:lpstr>
      <vt:lpstr>Background image style 4</vt:lpstr>
      <vt:lpstr>Background image style 5</vt:lpstr>
      <vt:lpstr>PowerPoint Presentation</vt:lpstr>
      <vt:lpstr>Session overview</vt:lpstr>
      <vt:lpstr>Context: Employment needs/concerns</vt:lpstr>
      <vt:lpstr>International solutions</vt:lpstr>
      <vt:lpstr>Degree apprenticeships</vt:lpstr>
      <vt:lpstr>Features of Degree Apprenticeships</vt:lpstr>
      <vt:lpstr>Benefits of degree apprenticeships</vt:lpstr>
      <vt:lpstr>Best of both worlds</vt:lpstr>
      <vt:lpstr>NZ Pilot project; personnel</vt:lpstr>
      <vt:lpstr>NZ Case Study processes </vt:lpstr>
      <vt:lpstr>Components of IAM standard – three levels (6, 7, 9)</vt:lpstr>
      <vt:lpstr>Standard</vt:lpstr>
      <vt:lpstr>Main features of draft standard</vt:lpstr>
      <vt:lpstr>Employer response to pilot</vt:lpstr>
      <vt:lpstr>Further response from employers</vt:lpstr>
      <vt:lpstr>Researcher reflections on key lessons</vt:lpstr>
      <vt:lpstr>Future development:Connect people and pathways</vt:lpstr>
      <vt:lpstr>Address broader issues</vt:lpstr>
      <vt:lpstr>Create favourable conditions</vt:lpstr>
      <vt:lpstr>Attend to practical considerations</vt:lpstr>
      <vt:lpstr>Summary</vt:lpstr>
      <vt:lpstr>Reflection</vt:lpstr>
      <vt:lpstr>References</vt:lpstr>
    </vt:vector>
  </TitlesOfParts>
  <Company>Massey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jposkitt</dc:creator>
  <cp:lastModifiedBy>Poskitt, Jenny</cp:lastModifiedBy>
  <cp:revision>61</cp:revision>
  <dcterms:created xsi:type="dcterms:W3CDTF">2012-03-20T03:59:47Z</dcterms:created>
  <dcterms:modified xsi:type="dcterms:W3CDTF">2017-10-14T22:41:46Z</dcterms:modified>
</cp:coreProperties>
</file>