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1"/>
  </p:handoutMasterIdLst>
  <p:sldIdLst>
    <p:sldId id="256" r:id="rId2"/>
    <p:sldId id="257" r:id="rId3"/>
    <p:sldId id="258" r:id="rId4"/>
    <p:sldId id="259" r:id="rId5"/>
    <p:sldId id="260" r:id="rId6"/>
    <p:sldId id="261" r:id="rId7"/>
    <p:sldId id="262" r:id="rId8"/>
    <p:sldId id="263" r:id="rId9"/>
    <p:sldId id="265" r:id="rId10"/>
    <p:sldId id="304" r:id="rId11"/>
    <p:sldId id="266" r:id="rId12"/>
    <p:sldId id="267" r:id="rId13"/>
    <p:sldId id="268" r:id="rId14"/>
    <p:sldId id="275" r:id="rId15"/>
    <p:sldId id="269" r:id="rId16"/>
    <p:sldId id="270" r:id="rId17"/>
    <p:sldId id="272" r:id="rId18"/>
    <p:sldId id="273" r:id="rId19"/>
    <p:sldId id="274" r:id="rId20"/>
    <p:sldId id="305" r:id="rId21"/>
    <p:sldId id="276" r:id="rId22"/>
    <p:sldId id="277" r:id="rId23"/>
    <p:sldId id="278" r:id="rId24"/>
    <p:sldId id="279" r:id="rId25"/>
    <p:sldId id="280" r:id="rId26"/>
    <p:sldId id="308" r:id="rId27"/>
    <p:sldId id="281" r:id="rId28"/>
    <p:sldId id="282" r:id="rId29"/>
    <p:sldId id="283" r:id="rId30"/>
    <p:sldId id="284" r:id="rId31"/>
    <p:sldId id="285" r:id="rId32"/>
    <p:sldId id="286" r:id="rId33"/>
    <p:sldId id="309" r:id="rId34"/>
    <p:sldId id="287" r:id="rId35"/>
    <p:sldId id="288" r:id="rId36"/>
    <p:sldId id="289" r:id="rId37"/>
    <p:sldId id="307" r:id="rId38"/>
    <p:sldId id="290" r:id="rId39"/>
    <p:sldId id="291" r:id="rId40"/>
    <p:sldId id="292" r:id="rId41"/>
    <p:sldId id="293" r:id="rId42"/>
    <p:sldId id="294" r:id="rId43"/>
    <p:sldId id="295" r:id="rId44"/>
    <p:sldId id="297" r:id="rId45"/>
    <p:sldId id="299" r:id="rId46"/>
    <p:sldId id="301" r:id="rId47"/>
    <p:sldId id="302" r:id="rId48"/>
    <p:sldId id="303" r:id="rId49"/>
    <p:sldId id="306" r:id="rId50"/>
  </p:sldIdLst>
  <p:sldSz cx="9144000" cy="6858000" type="screen4x3"/>
  <p:notesSz cx="6858000" cy="9144000"/>
  <p:custDataLst>
    <p:tags r:id="rId5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53" autoAdjust="0"/>
  </p:normalViewPr>
  <p:slideViewPr>
    <p:cSldViewPr>
      <p:cViewPr varScale="1">
        <p:scale>
          <a:sx n="109" d="100"/>
          <a:sy n="109" d="100"/>
        </p:scale>
        <p:origin x="129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3E5CB5-495C-4469-B6F3-57E51F11C807}" type="datetimeFigureOut">
              <a:rPr lang="en-US" smtClean="0"/>
              <a:pPr/>
              <a:t>9/7/2017</a:t>
            </a:fld>
            <a:endParaRPr lang="en-N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9FD32A-FBAC-49CB-9948-5DCACBC66173}" type="slidenum">
              <a:rPr lang="en-NZ" smtClean="0"/>
              <a:pPr/>
              <a:t>‹#›</a:t>
            </a:fld>
            <a:endParaRPr lang="en-NZ"/>
          </a:p>
        </p:txBody>
      </p:sp>
    </p:spTree>
    <p:extLst>
      <p:ext uri="{BB962C8B-B14F-4D97-AF65-F5344CB8AC3E}">
        <p14:creationId xmlns:p14="http://schemas.microsoft.com/office/powerpoint/2010/main" val="241065966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27E5F8B-E8AE-4640-9420-80A38F5A7A70}" type="datetimeFigureOut">
              <a:rPr lang="en-US" smtClean="0"/>
              <a:pPr/>
              <a:t>9/7/2017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27E5F8B-E8AE-4640-9420-80A38F5A7A70}" type="datetimeFigureOut">
              <a:rPr lang="en-US" smtClean="0"/>
              <a:pPr/>
              <a:t>9/7/2017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27E5F8B-E8AE-4640-9420-80A38F5A7A70}" type="datetimeFigureOut">
              <a:rPr lang="en-US" smtClean="0"/>
              <a:pPr/>
              <a:t>9/7/2017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27E5F8B-E8AE-4640-9420-80A38F5A7A70}" type="datetimeFigureOut">
              <a:rPr lang="en-US" smtClean="0"/>
              <a:pPr/>
              <a:t>9/7/2017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E5F8B-E8AE-4640-9420-80A38F5A7A70}" type="datetimeFigureOut">
              <a:rPr lang="en-US" smtClean="0"/>
              <a:pPr/>
              <a:t>9/7/2017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627E5F8B-E8AE-4640-9420-80A38F5A7A70}" type="datetimeFigureOut">
              <a:rPr lang="en-US" smtClean="0"/>
              <a:pPr/>
              <a:t>9/7/2017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27E5F8B-E8AE-4640-9420-80A38F5A7A70}" type="datetimeFigureOut">
              <a:rPr lang="en-US" smtClean="0"/>
              <a:pPr/>
              <a:t>9/7/2017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627E5F8B-E8AE-4640-9420-80A38F5A7A70}" type="datetimeFigureOut">
              <a:rPr lang="en-US" smtClean="0"/>
              <a:pPr/>
              <a:t>9/7/2017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5F8B-E8AE-4640-9420-80A38F5A7A70}" type="datetimeFigureOut">
              <a:rPr lang="en-US" smtClean="0"/>
              <a:pPr/>
              <a:t>9/7/2017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E5F8B-E8AE-4640-9420-80A38F5A7A70}" type="datetimeFigureOut">
              <a:rPr lang="en-US" smtClean="0"/>
              <a:pPr/>
              <a:t>9/7/2017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E5F8B-E8AE-4640-9420-80A38F5A7A70}" type="datetimeFigureOut">
              <a:rPr lang="en-US" smtClean="0"/>
              <a:pPr/>
              <a:t>9/7/2017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200DE79-0E7C-4B80-A4EE-D1F6F0751A90}"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5F8B-E8AE-4640-9420-80A38F5A7A70}" type="datetimeFigureOut">
              <a:rPr lang="en-US" smtClean="0"/>
              <a:pPr/>
              <a:t>9/7/2017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00DE79-0E7C-4B80-A4EE-D1F6F0751A90}"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1.emf"/></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1.emf"/></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000241"/>
            <a:ext cx="7815290" cy="1600210"/>
          </a:xfrm>
        </p:spPr>
        <p:txBody>
          <a:bodyPr>
            <a:normAutofit fontScale="90000"/>
          </a:bodyPr>
          <a:lstStyle/>
          <a:p>
            <a:r>
              <a:rPr lang="en-NZ" b="1" dirty="0"/>
              <a:t>Bully </a:t>
            </a:r>
            <a:r>
              <a:rPr lang="en-NZ" b="1" dirty="0" smtClean="0"/>
              <a:t>Beef</a:t>
            </a:r>
            <a:r>
              <a:rPr lang="en-NZ" b="1" dirty="0"/>
              <a:t>, </a:t>
            </a:r>
            <a:r>
              <a:rPr lang="en-NZ" b="1" dirty="0" smtClean="0"/>
              <a:t>Biscuits </a:t>
            </a:r>
            <a:r>
              <a:rPr lang="en-NZ" b="1" dirty="0"/>
              <a:t>and </a:t>
            </a:r>
            <a:r>
              <a:rPr lang="en-NZ" b="1" dirty="0" smtClean="0"/>
              <a:t>Scurvy</a:t>
            </a:r>
            <a:r>
              <a:rPr lang="en-NZ" b="1" dirty="0"/>
              <a:t>: </a:t>
            </a:r>
            <a:r>
              <a:rPr lang="en-NZ" b="1" dirty="0" smtClean="0"/>
              <a:t/>
            </a:r>
            <a:br>
              <a:rPr lang="en-NZ" b="1" dirty="0" smtClean="0"/>
            </a:br>
            <a:r>
              <a:rPr lang="en-NZ" b="1" dirty="0" smtClean="0"/>
              <a:t>The </a:t>
            </a:r>
            <a:r>
              <a:rPr lang="en-NZ" b="1" dirty="0"/>
              <a:t>Gallipoli </a:t>
            </a:r>
            <a:r>
              <a:rPr lang="en-NZ" b="1" dirty="0" smtClean="0"/>
              <a:t>Rations</a:t>
            </a:r>
            <a:r>
              <a:rPr lang="en-NZ" dirty="0"/>
              <a:t/>
            </a:r>
            <a:br>
              <a:rPr lang="en-NZ" dirty="0"/>
            </a:br>
            <a:endParaRPr lang="en-NZ"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l="-16000" r="-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a:t>They had great spirit but they were worn out before they marched off to take the heights. Many – maybe 75 per cent, </a:t>
            </a:r>
            <a:r>
              <a:rPr lang="en-NZ" i="1" dirty="0" err="1"/>
              <a:t>Temperley</a:t>
            </a:r>
            <a:r>
              <a:rPr lang="en-NZ" i="1" dirty="0"/>
              <a:t> thought – had </a:t>
            </a:r>
            <a:r>
              <a:rPr lang="en-NZ" i="1" dirty="0" smtClean="0"/>
              <a:t>dysentery.</a:t>
            </a:r>
            <a:endParaRPr lang="en-NZ" i="1" dirty="0"/>
          </a:p>
          <a:p>
            <a:pPr>
              <a:buNone/>
            </a:pPr>
            <a:r>
              <a:rPr lang="en-NZ" dirty="0" smtClean="0"/>
              <a:t>							Les </a:t>
            </a:r>
            <a:r>
              <a:rPr lang="en-NZ" dirty="0"/>
              <a:t>Carlyon	</a:t>
            </a:r>
          </a:p>
          <a:p>
            <a:endParaRPr lang="en-N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8000"/>
            <a:lum/>
          </a:blip>
          <a:srcRect/>
          <a:stretch>
            <a:fillRect l="-17000" t="-9000" r="-7000" b="-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b="1" u="sng" dirty="0"/>
              <a:t>The Anzac </a:t>
            </a:r>
            <a:r>
              <a:rPr lang="en-NZ" b="1" u="sng" dirty="0" smtClean="0"/>
              <a:t>Rations</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20000" r="-1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NZ" dirty="0"/>
              <a:t>Bully beef </a:t>
            </a:r>
            <a:r>
              <a:rPr lang="en-NZ" dirty="0" smtClean="0"/>
              <a:t>(</a:t>
            </a:r>
            <a:r>
              <a:rPr lang="en-NZ" dirty="0"/>
              <a:t>C</a:t>
            </a:r>
            <a:r>
              <a:rPr lang="en-NZ" dirty="0" smtClean="0"/>
              <a:t>orned </a:t>
            </a:r>
            <a:r>
              <a:rPr lang="en-NZ" dirty="0"/>
              <a:t>B</a:t>
            </a:r>
            <a:r>
              <a:rPr lang="en-NZ" dirty="0" smtClean="0"/>
              <a:t>eef)</a:t>
            </a:r>
            <a:endParaRPr lang="en-NZ" dirty="0"/>
          </a:p>
          <a:p>
            <a:pPr lvl="0"/>
            <a:r>
              <a:rPr lang="en-NZ" dirty="0"/>
              <a:t>Army biscuits</a:t>
            </a:r>
          </a:p>
          <a:p>
            <a:pPr lvl="0"/>
            <a:r>
              <a:rPr lang="en-NZ" dirty="0"/>
              <a:t>Black tea</a:t>
            </a:r>
          </a:p>
          <a:p>
            <a:pPr lvl="0"/>
            <a:r>
              <a:rPr lang="en-NZ" dirty="0"/>
              <a:t>Jam (on occasions)</a:t>
            </a:r>
          </a:p>
          <a:p>
            <a:endParaRPr lang="en-N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7000"/>
            <a:lum/>
          </a:blip>
          <a:srcRect/>
          <a:stretch>
            <a:fillRect l="-21000" r="-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a:t>Food was always plentiful (except just after the Great Blizzard in November when stocks ran very low). Tinned meat, jam and hard biscuits and a mug of tea provided 99 per cent of the </a:t>
            </a:r>
            <a:r>
              <a:rPr lang="en-NZ" i="1" dirty="0" smtClean="0"/>
              <a:t>meals.</a:t>
            </a:r>
            <a:endParaRPr lang="en-NZ" i="1" dirty="0"/>
          </a:p>
          <a:p>
            <a:pPr>
              <a:buNone/>
            </a:pPr>
            <a:r>
              <a:rPr lang="en-NZ" dirty="0"/>
              <a:t>	</a:t>
            </a:r>
            <a:r>
              <a:rPr lang="en-NZ" dirty="0" smtClean="0"/>
              <a:t>						Fred </a:t>
            </a:r>
            <a:r>
              <a:rPr lang="en-NZ" dirty="0"/>
              <a:t>Waite</a:t>
            </a:r>
          </a:p>
          <a:p>
            <a:endParaRPr lang="en-NZ"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2000"/>
            <a:lum/>
          </a:blip>
          <a:srcRect/>
          <a:stretch>
            <a:fillRect b="-1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a:t>It is a curious fact, though, that after the best part of a year on bully beef and biscuits, the sight of decently prepared food is distasteful to one and none of us looks forward to meals very </a:t>
            </a:r>
            <a:r>
              <a:rPr lang="en-NZ" i="1" dirty="0" smtClean="0"/>
              <a:t>much.</a:t>
            </a:r>
            <a:endParaRPr lang="en-NZ" i="1" dirty="0"/>
          </a:p>
          <a:p>
            <a:pPr>
              <a:buNone/>
            </a:pPr>
            <a:r>
              <a:rPr lang="en-NZ" dirty="0"/>
              <a:t>	Charles Mackie </a:t>
            </a:r>
            <a:r>
              <a:rPr lang="en-NZ" dirty="0" err="1"/>
              <a:t>Begg</a:t>
            </a:r>
            <a:r>
              <a:rPr lang="en-NZ" dirty="0"/>
              <a:t>, CB, CMG, Croix de Guerre, </a:t>
            </a:r>
            <a:r>
              <a:rPr lang="en-NZ" dirty="0" err="1"/>
              <a:t>MiD</a:t>
            </a:r>
            <a:r>
              <a:rPr lang="en-NZ" dirty="0"/>
              <a:t>(3)</a:t>
            </a:r>
          </a:p>
          <a:p>
            <a:pPr>
              <a:buNone/>
            </a:pPr>
            <a:r>
              <a:rPr lang="en-NZ" dirty="0"/>
              <a:t>	</a:t>
            </a:r>
            <a:r>
              <a:rPr lang="en-NZ" dirty="0" err="1"/>
              <a:t>DoD</a:t>
            </a:r>
            <a:r>
              <a:rPr lang="en-NZ" dirty="0"/>
              <a:t> 2 February 1919</a:t>
            </a:r>
          </a:p>
          <a:p>
            <a:pPr>
              <a:buNone/>
            </a:pPr>
            <a:endParaRPr lang="en-NZ"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7000"/>
            <a:lum/>
          </a:blip>
          <a:srcRect/>
          <a:stretch>
            <a:fillRect t="-6000" r="-2000" b="-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357298"/>
            <a:ext cx="8229600" cy="4525963"/>
          </a:xfrm>
        </p:spPr>
        <p:txBody>
          <a:bodyPr/>
          <a:lstStyle/>
          <a:p>
            <a:pPr>
              <a:buNone/>
            </a:pPr>
            <a:r>
              <a:rPr lang="en-NZ" i="1" dirty="0"/>
              <a:t>Been sick for three days – never ate a bite, felt savage &amp; wanted to be left alone, just too much meat &amp; tea &amp; no potatoes or green </a:t>
            </a:r>
            <a:r>
              <a:rPr lang="en-NZ" i="1" dirty="0" smtClean="0"/>
              <a:t>vegetables.</a:t>
            </a:r>
            <a:endParaRPr lang="en-NZ" i="1" dirty="0"/>
          </a:p>
          <a:p>
            <a:pPr>
              <a:buNone/>
            </a:pPr>
            <a:r>
              <a:rPr lang="en-NZ" dirty="0"/>
              <a:t>	</a:t>
            </a:r>
            <a:r>
              <a:rPr lang="en-NZ" dirty="0" smtClean="0"/>
              <a:t>		William </a:t>
            </a:r>
            <a:r>
              <a:rPr lang="en-NZ" dirty="0" err="1"/>
              <a:t>McAra</a:t>
            </a:r>
            <a:r>
              <a:rPr lang="en-NZ" dirty="0"/>
              <a:t>, 6 November 1915</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b="1" u="sng" dirty="0"/>
              <a:t>Bully </a:t>
            </a:r>
            <a:r>
              <a:rPr lang="en-NZ" b="1" u="sng" dirty="0" smtClean="0"/>
              <a:t>Beef </a:t>
            </a:r>
            <a:r>
              <a:rPr lang="en-NZ" b="1" u="sng" dirty="0"/>
              <a:t>and </a:t>
            </a:r>
            <a:r>
              <a:rPr lang="en-NZ" b="1" u="sng" dirty="0" smtClean="0"/>
              <a:t>Biscuits</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9000"/>
            <a:lum/>
          </a:blip>
          <a:srcRect/>
          <a:stretch>
            <a:fillRect t="-1000" b="-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NZ" dirty="0"/>
              <a:t>Mr PEARCE (</a:t>
            </a:r>
            <a:r>
              <a:rPr lang="en-NZ" dirty="0" err="1"/>
              <a:t>Patea</a:t>
            </a:r>
            <a:r>
              <a:rPr lang="en-NZ" dirty="0"/>
              <a:t>) asked the Minister of Defence who was supplying meat to our men at the front. Farmers from his district who had gone to the front had written back complaining that they were being supplied with American tinned meat, which was very salt, and in a hot climate where they were short of water it is very objectionable. The men were aware that meat in this country had been commandeered for them, but none of it was reaching them</a:t>
            </a:r>
            <a:r>
              <a:rPr lang="en-NZ" dirty="0" smtClean="0"/>
              <a:t>.</a:t>
            </a:r>
          </a:p>
          <a:p>
            <a:pPr>
              <a:buNone/>
            </a:pPr>
            <a:r>
              <a:rPr lang="en-NZ" dirty="0" smtClean="0"/>
              <a:t>						28 September 1915</a:t>
            </a:r>
            <a:endParaRPr lang="en-NZ" dirty="0"/>
          </a:p>
          <a:p>
            <a:endParaRPr lang="en-NZ"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stretch>
            <a:fillRect t="-3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a:t>The Hon. Mr. ALLEN (Minister of Defence) was afraid he could not give a very satisfactory answer to the question, as he did not know enough about it. The Imperial Government was providing all the supplies at the front from the Imperial Ordnance Stores</a:t>
            </a:r>
            <a:r>
              <a:rPr lang="en-NZ" i="1" dirty="0" smtClean="0"/>
              <a:t>.</a:t>
            </a:r>
          </a:p>
          <a:p>
            <a:pPr>
              <a:buNone/>
            </a:pPr>
            <a:r>
              <a:rPr lang="en-NZ" dirty="0" smtClean="0"/>
              <a:t>						28 September 1915 </a:t>
            </a:r>
            <a:endParaRPr lang="en-NZ"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lum/>
          </a:blip>
          <a:srcRect/>
          <a:stretch>
            <a:fillRect t="-20000" b="-2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a:t>T</a:t>
            </a:r>
            <a:r>
              <a:rPr lang="en-NZ" i="1" dirty="0" smtClean="0"/>
              <a:t>here </a:t>
            </a:r>
            <a:r>
              <a:rPr lang="en-NZ" i="1" dirty="0"/>
              <a:t>was nothing actively injurious to health in the meat; but it was of poor quality, and ,from being salt and stringy, it caused some intestinal irritation and so conduced to </a:t>
            </a:r>
            <a:r>
              <a:rPr lang="en-NZ" i="1" dirty="0" smtClean="0"/>
              <a:t>diarrhoea.</a:t>
            </a:r>
            <a:endParaRPr lang="en-NZ" i="1" dirty="0"/>
          </a:p>
          <a:p>
            <a:pPr>
              <a:buNone/>
            </a:pPr>
            <a:r>
              <a:rPr lang="en-NZ" dirty="0"/>
              <a:t>	Report of </a:t>
            </a:r>
            <a:r>
              <a:rPr lang="en-NZ"/>
              <a:t>the </a:t>
            </a:r>
            <a:r>
              <a:rPr lang="en-NZ" smtClean="0"/>
              <a:t>Dardanelles </a:t>
            </a:r>
            <a:r>
              <a:rPr lang="en-NZ" dirty="0"/>
              <a:t>Commission, </a:t>
            </a:r>
            <a:r>
              <a:rPr lang="en-NZ" dirty="0" smtClean="0"/>
              <a:t>								</a:t>
            </a:r>
            <a:r>
              <a:rPr lang="en-NZ" dirty="0" err="1" smtClean="0"/>
              <a:t>Carbery</a:t>
            </a:r>
            <a:endParaRPr lang="en-NZ" dirty="0"/>
          </a:p>
          <a:p>
            <a:endParaRPr lang="en-N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785794"/>
            <a:ext cx="8229600" cy="5340369"/>
          </a:xfrm>
        </p:spPr>
        <p:txBody>
          <a:bodyPr>
            <a:normAutofit/>
          </a:bodyPr>
          <a:lstStyle/>
          <a:p>
            <a:pPr marL="514350" lvl="0" indent="-514350">
              <a:buFont typeface="+mj-lt"/>
              <a:buAutoNum type="arabicPeriod"/>
            </a:pPr>
            <a:r>
              <a:rPr lang="en-NZ" dirty="0"/>
              <a:t>August 1915</a:t>
            </a:r>
          </a:p>
          <a:p>
            <a:pPr marL="514350" lvl="0" indent="-514350">
              <a:buFont typeface="+mj-lt"/>
              <a:buAutoNum type="arabicPeriod"/>
            </a:pPr>
            <a:r>
              <a:rPr lang="en-NZ" dirty="0"/>
              <a:t>Condition of NZ </a:t>
            </a:r>
            <a:r>
              <a:rPr lang="en-NZ" dirty="0" smtClean="0"/>
              <a:t>Soldiers</a:t>
            </a:r>
            <a:endParaRPr lang="en-NZ" dirty="0"/>
          </a:p>
          <a:p>
            <a:pPr marL="514350" lvl="0" indent="-514350">
              <a:buFont typeface="+mj-lt"/>
              <a:buAutoNum type="arabicPeriod"/>
            </a:pPr>
            <a:r>
              <a:rPr lang="en-NZ" dirty="0"/>
              <a:t>The Gallipoli </a:t>
            </a:r>
            <a:r>
              <a:rPr lang="en-NZ" dirty="0" smtClean="0"/>
              <a:t>Rations</a:t>
            </a:r>
            <a:endParaRPr lang="en-NZ" dirty="0"/>
          </a:p>
          <a:p>
            <a:pPr marL="514350" lvl="0" indent="-514350">
              <a:buFont typeface="+mj-lt"/>
              <a:buAutoNum type="arabicPeriod"/>
            </a:pPr>
            <a:r>
              <a:rPr lang="en-NZ" dirty="0" smtClean="0"/>
              <a:t>Bully </a:t>
            </a:r>
            <a:r>
              <a:rPr lang="en-NZ" dirty="0"/>
              <a:t>B</a:t>
            </a:r>
            <a:r>
              <a:rPr lang="en-NZ" dirty="0" smtClean="0"/>
              <a:t>eef </a:t>
            </a:r>
            <a:r>
              <a:rPr lang="en-NZ" dirty="0"/>
              <a:t>and </a:t>
            </a:r>
            <a:r>
              <a:rPr lang="en-NZ" dirty="0" smtClean="0"/>
              <a:t>Biscuits</a:t>
            </a:r>
            <a:endParaRPr lang="en-NZ" dirty="0"/>
          </a:p>
          <a:p>
            <a:pPr marL="514350" lvl="0" indent="-514350">
              <a:buFont typeface="+mj-lt"/>
              <a:buAutoNum type="arabicPeriod"/>
            </a:pPr>
            <a:r>
              <a:rPr lang="en-NZ" dirty="0"/>
              <a:t>Nutritional </a:t>
            </a:r>
            <a:r>
              <a:rPr lang="en-NZ" dirty="0" smtClean="0"/>
              <a:t>Analysis</a:t>
            </a:r>
            <a:endParaRPr lang="en-NZ" dirty="0"/>
          </a:p>
          <a:p>
            <a:pPr marL="514350" lvl="0" indent="-514350">
              <a:buFont typeface="+mj-lt"/>
              <a:buAutoNum type="arabicPeriod"/>
            </a:pPr>
            <a:r>
              <a:rPr lang="en-NZ" dirty="0"/>
              <a:t>Complicating </a:t>
            </a:r>
            <a:r>
              <a:rPr lang="en-NZ" dirty="0" smtClean="0"/>
              <a:t>Factors</a:t>
            </a:r>
            <a:endParaRPr lang="en-NZ" dirty="0"/>
          </a:p>
          <a:p>
            <a:pPr marL="514350" lvl="0" indent="-514350">
              <a:buFont typeface="+mj-lt"/>
              <a:buAutoNum type="arabicPeriod"/>
            </a:pPr>
            <a:r>
              <a:rPr lang="en-NZ" dirty="0"/>
              <a:t>Scurvy at Gallipoli</a:t>
            </a:r>
          </a:p>
          <a:p>
            <a:pPr marL="514350" lvl="0" indent="-514350">
              <a:buFont typeface="+mj-lt"/>
              <a:buAutoNum type="arabicPeriod"/>
            </a:pPr>
            <a:r>
              <a:rPr lang="en-NZ" dirty="0"/>
              <a:t>Conclusions</a:t>
            </a:r>
          </a:p>
          <a:p>
            <a:endParaRPr lang="en-N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7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t="-3000" b="-6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dirty="0"/>
              <a:t>Little French girl: “Mama gives beaucoup thanks for the bully biff and returns the plates”</a:t>
            </a:r>
          </a:p>
          <a:p>
            <a:pPr>
              <a:buNone/>
            </a:pPr>
            <a:r>
              <a:rPr lang="en-NZ" dirty="0"/>
              <a:t>Smith: “That is fair comment on our hard tack</a:t>
            </a:r>
            <a:r>
              <a:rPr lang="en-NZ" dirty="0" smtClean="0"/>
              <a:t>.”</a:t>
            </a:r>
            <a:endParaRPr lang="en-NZ" dirty="0"/>
          </a:p>
          <a:p>
            <a:pPr>
              <a:buNone/>
            </a:pPr>
            <a:endParaRPr lang="en-NZ"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10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lum/>
          </a:blip>
          <a:srcRect/>
          <a:stretch>
            <a:fillRect t="-7000" b="-5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NZ" i="1" dirty="0"/>
              <a:t>Our rations are 7 biscuits a day, a very little each of jam, tea &amp; sugar &amp; a very fat chunk of bacon. There is any amount of bully beef but only because it is poor &amp; barely eatable. I have to struggle to get satisfied; it takes a lot of gnawing to fill up on biscuits &amp; our 7 are as many as a man with ordinary jaws can </a:t>
            </a:r>
            <a:r>
              <a:rPr lang="en-NZ" i="1" dirty="0" smtClean="0"/>
              <a:t>manage.</a:t>
            </a:r>
            <a:endParaRPr lang="en-NZ" i="1" dirty="0"/>
          </a:p>
          <a:p>
            <a:pPr>
              <a:buNone/>
            </a:pPr>
            <a:r>
              <a:rPr lang="en-NZ" dirty="0"/>
              <a:t>	</a:t>
            </a:r>
            <a:r>
              <a:rPr lang="en-NZ" dirty="0" smtClean="0"/>
              <a:t>			Pte </a:t>
            </a:r>
            <a:r>
              <a:rPr lang="en-NZ" dirty="0"/>
              <a:t>John Henry Thomson, </a:t>
            </a:r>
            <a:endParaRPr lang="en-NZ" dirty="0" smtClean="0"/>
          </a:p>
          <a:p>
            <a:pPr>
              <a:buNone/>
            </a:pPr>
            <a:r>
              <a:rPr lang="en-NZ" dirty="0" smtClean="0"/>
              <a:t>						Diary,2 </a:t>
            </a:r>
            <a:r>
              <a:rPr lang="en-NZ" dirty="0"/>
              <a:t>May </a:t>
            </a:r>
            <a:r>
              <a:rPr lang="en-NZ" dirty="0" smtClean="0"/>
              <a:t>1915</a:t>
            </a:r>
            <a:r>
              <a:rPr lang="en-NZ" dirty="0"/>
              <a:t>	</a:t>
            </a:r>
            <a:r>
              <a:rPr lang="en-NZ" dirty="0" smtClean="0"/>
              <a:t>					</a:t>
            </a:r>
            <a:r>
              <a:rPr lang="en-NZ" dirty="0" err="1" smtClean="0"/>
              <a:t>DoD</a:t>
            </a:r>
            <a:r>
              <a:rPr lang="en-NZ" dirty="0" smtClean="0"/>
              <a:t> </a:t>
            </a:r>
            <a:r>
              <a:rPr lang="en-NZ" dirty="0"/>
              <a:t>5 April 1918</a:t>
            </a:r>
          </a:p>
          <a:p>
            <a:endParaRPr lang="en-NZ"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b="1" u="sng" dirty="0"/>
              <a:t>Nutritional </a:t>
            </a:r>
            <a:r>
              <a:rPr lang="en-NZ" b="1" u="sng" dirty="0" smtClean="0"/>
              <a:t>Analysis</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4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NZ" dirty="0"/>
              <a:t>Vitamins, A,C,E</a:t>
            </a:r>
          </a:p>
          <a:p>
            <a:pPr lvl="0"/>
            <a:r>
              <a:rPr lang="en-NZ" dirty="0"/>
              <a:t>Potassium</a:t>
            </a:r>
          </a:p>
          <a:p>
            <a:pPr lvl="0"/>
            <a:r>
              <a:rPr lang="en-NZ" dirty="0"/>
              <a:t>Selenium</a:t>
            </a:r>
          </a:p>
          <a:p>
            <a:pPr lvl="0"/>
            <a:r>
              <a:rPr lang="en-NZ" dirty="0"/>
              <a:t>Dietary fibre</a:t>
            </a:r>
          </a:p>
          <a:p>
            <a:endParaRPr lang="en-NZ"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Grp="1" noChangeAspect="1"/>
          </p:cNvGraphicFramePr>
          <p:nvPr>
            <p:ph idx="1"/>
          </p:nvPr>
        </p:nvGraphicFramePr>
        <p:xfrm>
          <a:off x="285720" y="214290"/>
          <a:ext cx="8429684" cy="6357982"/>
        </p:xfrm>
        <a:graphic>
          <a:graphicData uri="http://schemas.openxmlformats.org/presentationml/2006/ole">
            <mc:AlternateContent xmlns:mc="http://schemas.openxmlformats.org/markup-compatibility/2006">
              <mc:Choice xmlns:v="urn:schemas-microsoft-com:vml" Requires="v">
                <p:oleObj spid="_x0000_s1030" name="Chart" r:id="rId3" imgW="5505450" imgH="3848100" progId="Excel.Sheet.8">
                  <p:embed/>
                </p:oleObj>
              </mc:Choice>
              <mc:Fallback>
                <p:oleObj name="Chart" r:id="rId3" imgW="5505450" imgH="384810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20" y="214290"/>
                        <a:ext cx="8429684" cy="635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Rectangle 3"/>
          <p:cNvSpPr/>
          <p:nvPr/>
        </p:nvSpPr>
        <p:spPr>
          <a:xfrm>
            <a:off x="5357818" y="2071678"/>
            <a:ext cx="2021115" cy="646331"/>
          </a:xfrm>
          <a:prstGeom prst="rect">
            <a:avLst/>
          </a:prstGeom>
        </p:spPr>
        <p:txBody>
          <a:bodyPr wrap="square">
            <a:spAutoFit/>
          </a:bodyPr>
          <a:lstStyle/>
          <a:p>
            <a:r>
              <a:rPr lang="en-NZ" dirty="0" smtClean="0"/>
              <a:t>Recommended for disease prevention</a:t>
            </a:r>
            <a:endParaRPr lang="en-NZ" dirty="0"/>
          </a:p>
        </p:txBody>
      </p:sp>
      <p:sp>
        <p:nvSpPr>
          <p:cNvPr id="5" name="Line 5"/>
          <p:cNvSpPr>
            <a:spLocks noChangeShapeType="1"/>
          </p:cNvSpPr>
          <p:nvPr/>
        </p:nvSpPr>
        <p:spPr bwMode="auto">
          <a:xfrm flipH="1">
            <a:off x="4643438" y="2714620"/>
            <a:ext cx="928692" cy="1071570"/>
          </a:xfrm>
          <a:prstGeom prst="line">
            <a:avLst/>
          </a:prstGeom>
          <a:noFill/>
          <a:ln w="9525">
            <a:solidFill>
              <a:srgbClr val="000000"/>
            </a:solidFill>
            <a:round/>
            <a:headEnd/>
            <a:tailEnd type="triangle" w="med" len="med"/>
          </a:ln>
        </p:spPr>
      </p:sp>
      <p:cxnSp>
        <p:nvCxnSpPr>
          <p:cNvPr id="17" name="Straight Connector 16"/>
          <p:cNvCxnSpPr/>
          <p:nvPr/>
        </p:nvCxnSpPr>
        <p:spPr>
          <a:xfrm>
            <a:off x="1071538" y="3857628"/>
            <a:ext cx="750099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071538" y="3857628"/>
            <a:ext cx="7572428"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b="1" u="sng" dirty="0" smtClean="0"/>
              <a:t/>
            </a:r>
            <a:br>
              <a:rPr lang="en-NZ" b="1" u="sng" dirty="0" smtClean="0"/>
            </a:br>
            <a:r>
              <a:rPr lang="en-NZ" b="1" u="sng" dirty="0" smtClean="0"/>
              <a:t>Four (Adverse</a:t>
            </a:r>
            <a:r>
              <a:rPr lang="en-NZ" b="1" u="sng" dirty="0"/>
              <a:t>) </a:t>
            </a:r>
            <a:r>
              <a:rPr lang="en-NZ" b="1" u="sng" dirty="0" smtClean="0"/>
              <a:t>Factors </a:t>
            </a:r>
            <a:r>
              <a:rPr lang="en-NZ" b="1" u="sng" dirty="0"/>
              <a:t>A</a:t>
            </a:r>
            <a:r>
              <a:rPr lang="en-NZ" b="1" u="sng" dirty="0" smtClean="0"/>
              <a:t>ffecting </a:t>
            </a:r>
            <a:r>
              <a:rPr lang="en-NZ" b="1" u="sng" dirty="0"/>
              <a:t>F</a:t>
            </a:r>
            <a:r>
              <a:rPr lang="en-NZ" b="1" u="sng" dirty="0" smtClean="0"/>
              <a:t>ood </a:t>
            </a:r>
            <a:r>
              <a:rPr lang="en-NZ" b="1" u="sng" dirty="0"/>
              <a:t>C</a:t>
            </a:r>
            <a:r>
              <a:rPr lang="en-NZ" b="1" u="sng" dirty="0" smtClean="0"/>
              <a:t>onsumption</a:t>
            </a:r>
            <a:r>
              <a:rPr lang="en-NZ" dirty="0"/>
              <a:t/>
            </a:r>
            <a:br>
              <a:rPr lang="en-NZ" dirty="0"/>
            </a:br>
            <a:endParaRPr lang="en-NZ" dirty="0"/>
          </a:p>
        </p:txBody>
      </p:sp>
      <p:pic>
        <p:nvPicPr>
          <p:cNvPr id="6" name="Content Placeholder 5" descr="BISCUITi.bmp"/>
          <p:cNvPicPr>
            <a:picLocks noGrp="1" noChangeAspect="1"/>
          </p:cNvPicPr>
          <p:nvPr>
            <p:ph sz="half" idx="1"/>
          </p:nvPr>
        </p:nvPicPr>
        <p:blipFill>
          <a:blip r:embed="rId2"/>
          <a:stretch>
            <a:fillRect/>
          </a:stretch>
        </p:blipFill>
        <p:spPr>
          <a:xfrm>
            <a:off x="0" y="1571612"/>
            <a:ext cx="4357685" cy="5286388"/>
          </a:xfrm>
        </p:spPr>
      </p:pic>
      <p:pic>
        <p:nvPicPr>
          <p:cNvPr id="7" name="Content Placeholder 6" descr="BULLYBEEF.bmp"/>
          <p:cNvPicPr>
            <a:picLocks noGrp="1" noChangeAspect="1"/>
          </p:cNvPicPr>
          <p:nvPr>
            <p:ph sz="half" idx="2"/>
          </p:nvPr>
        </p:nvPicPr>
        <p:blipFill>
          <a:blip r:embed="rId3"/>
          <a:stretch>
            <a:fillRect/>
          </a:stretch>
        </p:blipFill>
        <p:spPr>
          <a:xfrm>
            <a:off x="4362445" y="1643050"/>
            <a:ext cx="4781555" cy="5000659"/>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NZ" u="sng" dirty="0"/>
              <a:t>Flies</a:t>
            </a:r>
            <a:endParaRPr lang="en-NZ"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a:t>The smell of the bodies was becoming intolerable and the flies swarmed in millions. It was pitiful to see the wounded covered with them from head to foot but too weak even to attempt to chase them </a:t>
            </a:r>
            <a:r>
              <a:rPr lang="en-NZ" i="1" dirty="0" smtClean="0"/>
              <a:t>off.</a:t>
            </a:r>
            <a:endParaRPr lang="en-NZ" i="1" dirty="0"/>
          </a:p>
          <a:p>
            <a:pPr>
              <a:buNone/>
            </a:pPr>
            <a:r>
              <a:rPr lang="en-NZ" dirty="0"/>
              <a:t>	</a:t>
            </a:r>
            <a:r>
              <a:rPr lang="en-NZ" dirty="0" smtClean="0"/>
              <a:t>					Leonard </a:t>
            </a:r>
            <a:r>
              <a:rPr lang="en-NZ" dirty="0"/>
              <a:t>Hart, Letter, </a:t>
            </a:r>
            <a:endParaRPr lang="en-NZ" dirty="0" smtClean="0"/>
          </a:p>
          <a:p>
            <a:pPr>
              <a:buNone/>
            </a:pPr>
            <a:r>
              <a:rPr lang="en-NZ" dirty="0" smtClean="0"/>
              <a:t>							1 </a:t>
            </a:r>
            <a:r>
              <a:rPr lang="en-NZ" dirty="0"/>
              <a:t>January 1916</a:t>
            </a:r>
          </a:p>
          <a:p>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82660"/>
          </a:xfrm>
        </p:spPr>
        <p:txBody>
          <a:bodyPr>
            <a:normAutofit fontScale="90000"/>
          </a:bodyPr>
          <a:lstStyle/>
          <a:p>
            <a:pPr lvl="0"/>
            <a:r>
              <a:rPr lang="en-NZ" b="1" u="sng" dirty="0"/>
              <a:t>The August </a:t>
            </a:r>
            <a:r>
              <a:rPr lang="en-NZ" b="1" u="sng" dirty="0" smtClean="0"/>
              <a:t>Offensive</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stretch>
            <a:fillRect t="-1000" b="-3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357298"/>
            <a:ext cx="8229600" cy="4525963"/>
          </a:xfrm>
        </p:spPr>
        <p:txBody>
          <a:bodyPr>
            <a:normAutofit fontScale="77500" lnSpcReduction="20000"/>
          </a:bodyPr>
          <a:lstStyle/>
          <a:p>
            <a:pPr>
              <a:buNone/>
            </a:pPr>
            <a:r>
              <a:rPr lang="en-NZ" i="1" dirty="0"/>
              <a:t>We have just had “dinner”. My new mate was sick and couldn’t eat. I tried to, and would have but for the flies. I had biscuits and a tin of jam. But immediately I opened the tin the flies rushed the jam. They buzzed like swarming bees. They swarmed that jam, all fighting amongst themselves. I wrapped my overcoat over the tin and gouged out the flies, then spread the biscuit, held my hand over it, and drew the biscuit out of the coat. But a lot of the flies flew into my mouth and beat about inside. Finally I threw the tin over the parapet. I nearly howled with rage. I feel so sulky I could chew everything to pieces. Of all the bastards of places this is the greatest bastard in the </a:t>
            </a:r>
            <a:r>
              <a:rPr lang="en-NZ" i="1" dirty="0" smtClean="0"/>
              <a:t>world.</a:t>
            </a:r>
            <a:endParaRPr lang="en-NZ" dirty="0"/>
          </a:p>
          <a:p>
            <a:pPr>
              <a:buNone/>
            </a:pPr>
            <a:r>
              <a:rPr lang="en-NZ" dirty="0"/>
              <a:t>	</a:t>
            </a:r>
            <a:r>
              <a:rPr lang="en-NZ" dirty="0" smtClean="0"/>
              <a:t>				Ion </a:t>
            </a:r>
            <a:r>
              <a:rPr lang="en-NZ" dirty="0"/>
              <a:t>L. </a:t>
            </a:r>
            <a:r>
              <a:rPr lang="en-NZ" dirty="0" err="1"/>
              <a:t>Idress</a:t>
            </a:r>
            <a:r>
              <a:rPr lang="en-NZ" dirty="0"/>
              <a:t>, </a:t>
            </a:r>
            <a:r>
              <a:rPr lang="en-NZ" i="1" dirty="0"/>
              <a:t>The Desert </a:t>
            </a:r>
            <a:r>
              <a:rPr lang="en-NZ" i="1" dirty="0" smtClean="0"/>
              <a:t>Column</a:t>
            </a:r>
            <a:endParaRPr lang="en-NZ" dirty="0"/>
          </a:p>
          <a:p>
            <a:endParaRPr lang="en-NZ"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u="sng" dirty="0"/>
              <a:t>Tobacco</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1000"/>
            <a:lum/>
          </a:blip>
          <a:srcRect/>
          <a:stretch>
            <a:fillRect l="-13000" r="-13000" b="-3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285860"/>
            <a:ext cx="8229600" cy="3257560"/>
          </a:xfrm>
        </p:spPr>
        <p:txBody>
          <a:bodyPr/>
          <a:lstStyle/>
          <a:p>
            <a:pPr>
              <a:buNone/>
            </a:pPr>
            <a:r>
              <a:rPr lang="en-NZ" dirty="0"/>
              <a:t>Male smokers, tobacco reduces Vitamin C concentrations by as much as 40%</a:t>
            </a:r>
          </a:p>
          <a:p>
            <a:endParaRPr lang="en-NZ"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Grp="1" noChangeAspect="1"/>
          </p:cNvGraphicFramePr>
          <p:nvPr>
            <p:ph idx="1"/>
          </p:nvPr>
        </p:nvGraphicFramePr>
        <p:xfrm>
          <a:off x="285720" y="214290"/>
          <a:ext cx="8429684" cy="6357982"/>
        </p:xfrm>
        <a:graphic>
          <a:graphicData uri="http://schemas.openxmlformats.org/presentationml/2006/ole">
            <mc:AlternateContent xmlns:mc="http://schemas.openxmlformats.org/markup-compatibility/2006">
              <mc:Choice xmlns:v="urn:schemas-microsoft-com:vml" Requires="v">
                <p:oleObj spid="_x0000_s2052" name="Chart" r:id="rId3" imgW="5505450" imgH="3848100" progId="Excel.Sheet.8">
                  <p:embed/>
                </p:oleObj>
              </mc:Choice>
              <mc:Fallback>
                <p:oleObj name="Chart" r:id="rId3" imgW="5505450" imgH="3848100"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20" y="214290"/>
                        <a:ext cx="8429684" cy="635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Rectangle 3"/>
          <p:cNvSpPr/>
          <p:nvPr/>
        </p:nvSpPr>
        <p:spPr>
          <a:xfrm>
            <a:off x="5357818" y="2071678"/>
            <a:ext cx="2021115" cy="646331"/>
          </a:xfrm>
          <a:prstGeom prst="rect">
            <a:avLst/>
          </a:prstGeom>
        </p:spPr>
        <p:txBody>
          <a:bodyPr wrap="square">
            <a:spAutoFit/>
          </a:bodyPr>
          <a:lstStyle/>
          <a:p>
            <a:r>
              <a:rPr lang="en-NZ" dirty="0" smtClean="0"/>
              <a:t>Recommended for disease prevention</a:t>
            </a:r>
            <a:endParaRPr lang="en-NZ" dirty="0"/>
          </a:p>
        </p:txBody>
      </p:sp>
      <p:sp>
        <p:nvSpPr>
          <p:cNvPr id="5" name="Line 5"/>
          <p:cNvSpPr>
            <a:spLocks noChangeShapeType="1"/>
          </p:cNvSpPr>
          <p:nvPr/>
        </p:nvSpPr>
        <p:spPr bwMode="auto">
          <a:xfrm flipH="1">
            <a:off x="4643438" y="2714620"/>
            <a:ext cx="928692" cy="1071570"/>
          </a:xfrm>
          <a:prstGeom prst="line">
            <a:avLst/>
          </a:prstGeom>
          <a:noFill/>
          <a:ln w="9525">
            <a:solidFill>
              <a:srgbClr val="000000"/>
            </a:solidFill>
            <a:round/>
            <a:headEnd/>
            <a:tailEnd type="triangle" w="med" len="med"/>
          </a:ln>
        </p:spPr>
      </p:sp>
      <p:cxnSp>
        <p:nvCxnSpPr>
          <p:cNvPr id="17" name="Straight Connector 16"/>
          <p:cNvCxnSpPr/>
          <p:nvPr/>
        </p:nvCxnSpPr>
        <p:spPr>
          <a:xfrm>
            <a:off x="1071538" y="3857628"/>
            <a:ext cx="750099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071538" y="3857628"/>
            <a:ext cx="7572428"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4723620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b="-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u="sng" dirty="0"/>
              <a:t>Dental </a:t>
            </a:r>
            <a:r>
              <a:rPr lang="en-NZ" u="sng" dirty="0" smtClean="0"/>
              <a:t>Health</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b="-1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NZ" dirty="0"/>
              <a:t>1851 extractions</a:t>
            </a:r>
          </a:p>
          <a:p>
            <a:pPr lvl="0"/>
            <a:r>
              <a:rPr lang="en-NZ" dirty="0"/>
              <a:t>2940 fillings</a:t>
            </a:r>
          </a:p>
          <a:p>
            <a:pPr lvl="0"/>
            <a:r>
              <a:rPr lang="en-NZ" dirty="0"/>
              <a:t>200 root canal fillings</a:t>
            </a:r>
          </a:p>
          <a:p>
            <a:endParaRPr lang="en-NZ"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t="-6000" b="-1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smtClean="0"/>
              <a:t>Even </a:t>
            </a:r>
            <a:r>
              <a:rPr lang="en-NZ" i="1" dirty="0"/>
              <a:t>men with good teeth found it a challenge, and for men with bad teeth it could verge on the </a:t>
            </a:r>
            <a:r>
              <a:rPr lang="en-NZ" i="1" dirty="0" smtClean="0"/>
              <a:t>torturous.</a:t>
            </a:r>
          </a:p>
          <a:p>
            <a:pPr>
              <a:buNone/>
            </a:pPr>
            <a:r>
              <a:rPr lang="en-NZ" i="1" dirty="0" smtClean="0"/>
              <a:t>							</a:t>
            </a:r>
            <a:r>
              <a:rPr lang="en-NZ" dirty="0" smtClean="0"/>
              <a:t> Rachel </a:t>
            </a:r>
            <a:r>
              <a:rPr lang="en-NZ" dirty="0" err="1" smtClean="0"/>
              <a:t>Duffett</a:t>
            </a:r>
            <a:r>
              <a:rPr lang="en-NZ" dirty="0" smtClean="0"/>
              <a:t> </a:t>
            </a:r>
            <a:endParaRPr lang="en-NZ" i="1" dirty="0"/>
          </a:p>
          <a:p>
            <a:endParaRPr lang="en-NZ"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t="-12000" b="-63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NZ" i="1" dirty="0" smtClean="0"/>
              <a:t>I broke my bottom set of teeth on board the transport through eating hard biscuits, and have lost my top set since, so now I have to pound the biscuits into powder with two stones from the beach before I can eat them. I have just finished grinding up a bagful, and had a meal of bully and powdered biscuits soaked in water.</a:t>
            </a:r>
          </a:p>
          <a:p>
            <a:pPr>
              <a:buNone/>
            </a:pPr>
            <a:r>
              <a:rPr lang="en-NZ" dirty="0" smtClean="0"/>
              <a:t>Walter (Bill) </a:t>
            </a:r>
            <a:r>
              <a:rPr lang="en-NZ" dirty="0" err="1" smtClean="0"/>
              <a:t>Leadley</a:t>
            </a:r>
            <a:r>
              <a:rPr lang="en-NZ" dirty="0" smtClean="0"/>
              <a:t>, diary entry, 27 April 1915</a:t>
            </a:r>
          </a:p>
          <a:p>
            <a:endParaRPr lang="en-NZ"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1000" b="-2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u="sng" dirty="0"/>
              <a:t>Water</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stretch>
            <a:fillRect t="-19000" b="-6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dirty="0"/>
              <a:t>Fred Waite noted: ‘</a:t>
            </a:r>
            <a:r>
              <a:rPr lang="en-NZ" i="1" dirty="0"/>
              <a:t>those in the trenches were always desperately short</a:t>
            </a:r>
            <a:r>
              <a:rPr lang="en-NZ" dirty="0" smtClean="0"/>
              <a:t>’.</a:t>
            </a:r>
            <a:endParaRPr lang="en-NZ" dirty="0"/>
          </a:p>
          <a:p>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t="-10000" b="-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NZ" i="1" dirty="0" smtClean="0"/>
              <a:t>A </a:t>
            </a:r>
            <a:r>
              <a:rPr lang="en-NZ" i="1" dirty="0"/>
              <a:t>highly ambitious plan and placed great demands upon the tired troops and weakened staffs of the Anzac </a:t>
            </a:r>
            <a:r>
              <a:rPr lang="en-NZ" i="1" dirty="0" smtClean="0"/>
              <a:t>Divisions.</a:t>
            </a:r>
          </a:p>
          <a:p>
            <a:pPr algn="ctr">
              <a:buNone/>
            </a:pPr>
            <a:endParaRPr lang="en-NZ" i="1" dirty="0"/>
          </a:p>
          <a:p>
            <a:pPr>
              <a:buNone/>
            </a:pPr>
            <a:r>
              <a:rPr lang="en-NZ" dirty="0" smtClean="0"/>
              <a:t>							Chris </a:t>
            </a:r>
            <a:r>
              <a:rPr lang="en-NZ" dirty="0" err="1"/>
              <a:t>Pugsley</a:t>
            </a:r>
            <a:endParaRPr lang="en-NZ" dirty="0"/>
          </a:p>
          <a:p>
            <a:endParaRPr lang="en-NZ"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stretch>
            <a:fillRect t="-2000" b="-6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NZ" i="1" dirty="0"/>
              <a:t>I find myself thinking of the cold stream around Dunedin with maddening persistence and wondering why I didn’t drink more when I had the chance. I find the best thing to do is to drink as little as possible during the day and save as much water as possible for a drink after sundown. One is then able to sleep instead of lying awake with a dry tongue counting the hours till the morning </a:t>
            </a:r>
            <a:r>
              <a:rPr lang="en-NZ" i="1" dirty="0" smtClean="0"/>
              <a:t>issue.</a:t>
            </a:r>
            <a:endParaRPr lang="en-NZ" i="1" dirty="0"/>
          </a:p>
          <a:p>
            <a:pPr>
              <a:buNone/>
            </a:pPr>
            <a:r>
              <a:rPr lang="en-NZ" dirty="0"/>
              <a:t>	Pte John H. Thomson, diary, 13 June 1915</a:t>
            </a:r>
          </a:p>
          <a:p>
            <a:endParaRPr lang="en-NZ"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3000" r="-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b="1" u="sng" dirty="0"/>
              <a:t>Scurvy at Gallipoli</a:t>
            </a:r>
            <a:r>
              <a:rPr lang="en-NZ" dirty="0"/>
              <a:t/>
            </a:r>
            <a:br>
              <a:rPr lang="en-NZ" dirty="0"/>
            </a:br>
            <a:endParaRPr lang="en-NZ"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2000"/>
            <a:lum/>
          </a:blip>
          <a:srcRect/>
          <a:stretch>
            <a:fillRect l="-13000" r="-13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NZ" dirty="0"/>
              <a:t>Lieut.-Col. Dudgeon, R.A.M.C. [a Sanitary Commissioner] inspected part of the lines of the New Zealand and Australian Division occupied by the Australian Light Horse. His advice was to push on with the </a:t>
            </a:r>
            <a:r>
              <a:rPr lang="en-NZ" dirty="0" smtClean="0"/>
              <a:t>fly proofing </a:t>
            </a:r>
            <a:r>
              <a:rPr lang="en-NZ" dirty="0"/>
              <a:t>of latrines and to enforce the chlorination of all drinking water. He noted a marked prevalence of gingivitis or pyorrhoea incident to a great extent in the older residents, considered by some to be an evidence of scurvy which certainly existed amongst the Indian supply and transport drivers at Anzac. </a:t>
            </a:r>
          </a:p>
          <a:p>
            <a:endParaRPr lang="en-NZ"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9000"/>
            <a:lum/>
          </a:blip>
          <a:srcRect/>
          <a:stretch>
            <a:fillRect l="-10000" r="-1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u="sng" dirty="0"/>
              <a:t>Stage 1 – </a:t>
            </a:r>
            <a:r>
              <a:rPr lang="en-NZ" u="sng" dirty="0" smtClean="0"/>
              <a:t/>
            </a:r>
            <a:br>
              <a:rPr lang="en-NZ" u="sng" dirty="0" smtClean="0"/>
            </a:br>
            <a:r>
              <a:rPr lang="en-NZ" u="sng" dirty="0" smtClean="0"/>
              <a:t>(</a:t>
            </a:r>
            <a:r>
              <a:rPr lang="en-NZ" u="sng" dirty="0"/>
              <a:t>1-3 </a:t>
            </a:r>
            <a:r>
              <a:rPr lang="en-NZ" u="sng" dirty="0" smtClean="0"/>
              <a:t>Months Vitamin </a:t>
            </a:r>
            <a:r>
              <a:rPr lang="en-NZ" u="sng" dirty="0"/>
              <a:t>C </a:t>
            </a:r>
            <a:r>
              <a:rPr lang="en-NZ" u="sng" dirty="0" smtClean="0"/>
              <a:t>Deficiency</a:t>
            </a:r>
            <a:r>
              <a:rPr lang="en-NZ" u="sng" dirty="0"/>
              <a:t>)</a:t>
            </a:r>
            <a:r>
              <a:rPr lang="en-NZ" dirty="0"/>
              <a:t/>
            </a:r>
            <a:br>
              <a:rPr lang="en-NZ" dirty="0"/>
            </a:br>
            <a:endParaRPr lang="en-NZ" dirty="0"/>
          </a:p>
        </p:txBody>
      </p:sp>
      <p:sp>
        <p:nvSpPr>
          <p:cNvPr id="3" name="Content Placeholder 2"/>
          <p:cNvSpPr>
            <a:spLocks noGrp="1"/>
          </p:cNvSpPr>
          <p:nvPr>
            <p:ph idx="1"/>
          </p:nvPr>
        </p:nvSpPr>
        <p:spPr/>
        <p:txBody>
          <a:bodyPr>
            <a:normAutofit lnSpcReduction="10000"/>
          </a:bodyPr>
          <a:lstStyle/>
          <a:p>
            <a:pPr>
              <a:buNone/>
            </a:pPr>
            <a:r>
              <a:rPr lang="en-NZ" u="sng" dirty="0" smtClean="0"/>
              <a:t>Symptoms</a:t>
            </a:r>
            <a:endParaRPr lang="en-NZ" sz="2400" dirty="0" smtClean="0"/>
          </a:p>
          <a:p>
            <a:pPr lvl="2"/>
            <a:r>
              <a:rPr lang="en-NZ" dirty="0" smtClean="0"/>
              <a:t>compromised central nervous system</a:t>
            </a:r>
            <a:endParaRPr lang="en-NZ" sz="1800" dirty="0" smtClean="0"/>
          </a:p>
          <a:p>
            <a:pPr lvl="2"/>
            <a:r>
              <a:rPr lang="en-NZ" dirty="0" smtClean="0"/>
              <a:t>malaise/lethargy &amp; nervous fatigue</a:t>
            </a:r>
            <a:endParaRPr lang="en-NZ" sz="1800" dirty="0" smtClean="0"/>
          </a:p>
          <a:p>
            <a:pPr lvl="2"/>
            <a:r>
              <a:rPr lang="en-NZ" dirty="0" smtClean="0"/>
              <a:t>irritability</a:t>
            </a:r>
            <a:endParaRPr lang="en-NZ" sz="1800" dirty="0" smtClean="0"/>
          </a:p>
          <a:p>
            <a:pPr lvl="2"/>
            <a:r>
              <a:rPr lang="en-NZ" dirty="0" smtClean="0"/>
              <a:t>mental depression</a:t>
            </a:r>
            <a:endParaRPr lang="en-NZ" sz="1800" dirty="0" smtClean="0"/>
          </a:p>
          <a:p>
            <a:pPr lvl="2"/>
            <a:r>
              <a:rPr lang="en-NZ" dirty="0" smtClean="0"/>
              <a:t>uncontrollable mood swings</a:t>
            </a:r>
            <a:endParaRPr lang="en-NZ" sz="1800" dirty="0" smtClean="0"/>
          </a:p>
          <a:p>
            <a:pPr lvl="2"/>
            <a:r>
              <a:rPr lang="en-NZ" dirty="0" smtClean="0"/>
              <a:t>shortness of breath</a:t>
            </a:r>
            <a:endParaRPr lang="en-NZ" sz="1800" dirty="0" smtClean="0"/>
          </a:p>
          <a:p>
            <a:pPr lvl="2"/>
            <a:r>
              <a:rPr lang="en-NZ" dirty="0" smtClean="0"/>
              <a:t>loss of appetite</a:t>
            </a:r>
            <a:endParaRPr lang="en-NZ" sz="1800" dirty="0" smtClean="0"/>
          </a:p>
          <a:p>
            <a:pPr lvl="2"/>
            <a:r>
              <a:rPr lang="en-NZ" dirty="0" smtClean="0"/>
              <a:t>rapid breathing</a:t>
            </a:r>
            <a:endParaRPr lang="en-NZ" sz="1800" dirty="0" smtClean="0"/>
          </a:p>
          <a:p>
            <a:pPr lvl="2"/>
            <a:r>
              <a:rPr lang="en-NZ" dirty="0" smtClean="0"/>
              <a:t>diarrhoea</a:t>
            </a:r>
            <a:endParaRPr lang="en-NZ" sz="1800" dirty="0" smtClean="0"/>
          </a:p>
          <a:p>
            <a:endParaRPr lang="en-NZ"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6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u="sng" dirty="0"/>
              <a:t>Stage 2 – </a:t>
            </a:r>
            <a:r>
              <a:rPr lang="en-NZ" u="sng" dirty="0" smtClean="0"/>
              <a:t/>
            </a:r>
            <a:br>
              <a:rPr lang="en-NZ" u="sng" dirty="0" smtClean="0"/>
            </a:br>
            <a:r>
              <a:rPr lang="en-NZ" u="sng" dirty="0" smtClean="0"/>
              <a:t>6 </a:t>
            </a:r>
            <a:r>
              <a:rPr lang="en-NZ" u="sng" dirty="0"/>
              <a:t>M</a:t>
            </a:r>
            <a:r>
              <a:rPr lang="en-NZ" u="sng" dirty="0" smtClean="0"/>
              <a:t>onths Deficiency</a:t>
            </a:r>
            <a:r>
              <a:rPr lang="en-NZ" dirty="0"/>
              <a:t/>
            </a:r>
            <a:br>
              <a:rPr lang="en-NZ" dirty="0"/>
            </a:br>
            <a:endParaRPr lang="en-NZ" dirty="0"/>
          </a:p>
        </p:txBody>
      </p:sp>
      <p:sp>
        <p:nvSpPr>
          <p:cNvPr id="3" name="Content Placeholder 2"/>
          <p:cNvSpPr>
            <a:spLocks noGrp="1"/>
          </p:cNvSpPr>
          <p:nvPr>
            <p:ph idx="1"/>
          </p:nvPr>
        </p:nvSpPr>
        <p:spPr/>
        <p:txBody>
          <a:bodyPr>
            <a:normAutofit/>
          </a:bodyPr>
          <a:lstStyle/>
          <a:p>
            <a:pPr>
              <a:buNone/>
            </a:pPr>
            <a:r>
              <a:rPr lang="en-NZ" u="sng" dirty="0" smtClean="0"/>
              <a:t>Symptoms</a:t>
            </a:r>
            <a:endParaRPr lang="en-NZ" sz="2400" dirty="0" smtClean="0"/>
          </a:p>
          <a:p>
            <a:pPr lvl="1">
              <a:buFont typeface="Arial" pitchFamily="34" charset="0"/>
              <a:buChar char="•"/>
            </a:pPr>
            <a:r>
              <a:rPr lang="en-NZ" dirty="0" smtClean="0"/>
              <a:t>swollen tissue – especially gums</a:t>
            </a:r>
            <a:endParaRPr lang="en-NZ" sz="2000" dirty="0" smtClean="0"/>
          </a:p>
          <a:p>
            <a:pPr lvl="1">
              <a:buFont typeface="Arial" pitchFamily="34" charset="0"/>
              <a:buChar char="•"/>
            </a:pPr>
            <a:r>
              <a:rPr lang="en-NZ" dirty="0" smtClean="0"/>
              <a:t>bleeding gums</a:t>
            </a:r>
            <a:endParaRPr lang="en-NZ" sz="2000" dirty="0" smtClean="0"/>
          </a:p>
          <a:p>
            <a:pPr lvl="1">
              <a:buFont typeface="Arial" pitchFamily="34" charset="0"/>
              <a:buChar char="•"/>
            </a:pPr>
            <a:r>
              <a:rPr lang="en-NZ" dirty="0" smtClean="0"/>
              <a:t>loose teeth</a:t>
            </a:r>
            <a:endParaRPr lang="en-NZ" sz="2000" dirty="0" smtClean="0"/>
          </a:p>
          <a:p>
            <a:pPr lvl="1">
              <a:buFont typeface="Arial" pitchFamily="34" charset="0"/>
              <a:buChar char="•"/>
            </a:pPr>
            <a:r>
              <a:rPr lang="en-NZ" dirty="0" smtClean="0"/>
              <a:t>sore mouth</a:t>
            </a:r>
            <a:endParaRPr lang="en-NZ" sz="2000" dirty="0" smtClean="0"/>
          </a:p>
          <a:p>
            <a:pPr lvl="1">
              <a:buFont typeface="Arial" pitchFamily="34" charset="0"/>
              <a:buChar char="•"/>
            </a:pPr>
            <a:r>
              <a:rPr lang="en-NZ" dirty="0" smtClean="0"/>
              <a:t>skin complaints (boils &amp; spots)</a:t>
            </a:r>
            <a:endParaRPr lang="en-NZ" sz="2000" dirty="0" smtClean="0"/>
          </a:p>
          <a:p>
            <a:pPr lvl="1">
              <a:buFont typeface="Arial" pitchFamily="34" charset="0"/>
              <a:buChar char="•"/>
            </a:pPr>
            <a:r>
              <a:rPr lang="en-NZ" dirty="0" smtClean="0"/>
              <a:t>dry mouth &amp; eyes</a:t>
            </a:r>
            <a:endParaRPr lang="en-NZ" sz="2000" dirty="0" smtClean="0"/>
          </a:p>
          <a:p>
            <a:pPr lvl="1">
              <a:buFont typeface="Arial" pitchFamily="34" charset="0"/>
              <a:buChar char="•"/>
            </a:pPr>
            <a:r>
              <a:rPr lang="en-NZ" dirty="0" smtClean="0"/>
              <a:t>impaired wound healing</a:t>
            </a:r>
            <a:endParaRPr lang="en-NZ" sz="2000" dirty="0" smtClean="0"/>
          </a:p>
          <a:p>
            <a:pPr>
              <a:buNone/>
            </a:pPr>
            <a:endParaRPr lang="en-NZ"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u="sng" dirty="0"/>
              <a:t>Stage 3 – </a:t>
            </a:r>
            <a:r>
              <a:rPr lang="en-NZ" u="sng" dirty="0" smtClean="0"/>
              <a:t/>
            </a:r>
            <a:br>
              <a:rPr lang="en-NZ" u="sng" dirty="0" smtClean="0"/>
            </a:br>
            <a:r>
              <a:rPr lang="en-NZ" u="sng" dirty="0" smtClean="0"/>
              <a:t>Full </a:t>
            </a:r>
            <a:r>
              <a:rPr lang="en-NZ" u="sng" dirty="0"/>
              <a:t>B</a:t>
            </a:r>
            <a:r>
              <a:rPr lang="en-NZ" u="sng" dirty="0" smtClean="0"/>
              <a:t>lown </a:t>
            </a:r>
            <a:r>
              <a:rPr lang="en-NZ" u="sng" dirty="0"/>
              <a:t>S</a:t>
            </a:r>
            <a:r>
              <a:rPr lang="en-NZ" u="sng" dirty="0" smtClean="0"/>
              <a:t>curvy</a:t>
            </a:r>
            <a:r>
              <a:rPr lang="en-NZ" dirty="0"/>
              <a:t/>
            </a:r>
            <a:br>
              <a:rPr lang="en-NZ" dirty="0"/>
            </a:br>
            <a:endParaRPr lang="en-NZ" dirty="0"/>
          </a:p>
        </p:txBody>
      </p:sp>
      <p:sp>
        <p:nvSpPr>
          <p:cNvPr id="3" name="Content Placeholder 2"/>
          <p:cNvSpPr>
            <a:spLocks noGrp="1"/>
          </p:cNvSpPr>
          <p:nvPr>
            <p:ph idx="1"/>
          </p:nvPr>
        </p:nvSpPr>
        <p:spPr/>
        <p:txBody>
          <a:bodyPr>
            <a:normAutofit fontScale="92500" lnSpcReduction="10000"/>
          </a:bodyPr>
          <a:lstStyle/>
          <a:p>
            <a:pPr>
              <a:buNone/>
            </a:pPr>
            <a:r>
              <a:rPr lang="en-NZ" u="sng" dirty="0" smtClean="0"/>
              <a:t>Symptoms</a:t>
            </a:r>
            <a:endParaRPr lang="en-NZ" sz="2400" dirty="0" smtClean="0"/>
          </a:p>
          <a:p>
            <a:pPr lvl="1">
              <a:buFont typeface="Arial" pitchFamily="34" charset="0"/>
              <a:buChar char="•"/>
            </a:pPr>
            <a:r>
              <a:rPr lang="en-NZ" dirty="0" smtClean="0"/>
              <a:t>loss of teeth</a:t>
            </a:r>
            <a:endParaRPr lang="en-NZ" sz="2000" dirty="0" smtClean="0"/>
          </a:p>
          <a:p>
            <a:pPr lvl="1">
              <a:buFont typeface="Arial" pitchFamily="34" charset="0"/>
              <a:buChar char="•"/>
            </a:pPr>
            <a:r>
              <a:rPr lang="en-NZ" dirty="0" smtClean="0"/>
              <a:t>suppurating wounds</a:t>
            </a:r>
            <a:endParaRPr lang="en-NZ" sz="2000" dirty="0" smtClean="0"/>
          </a:p>
          <a:p>
            <a:pPr lvl="1">
              <a:buFont typeface="Arial" pitchFamily="34" charset="0"/>
              <a:buChar char="•"/>
            </a:pPr>
            <a:r>
              <a:rPr lang="en-NZ" dirty="0" smtClean="0"/>
              <a:t>protruding /bleeding eyes</a:t>
            </a:r>
            <a:endParaRPr lang="en-NZ" sz="2000" dirty="0" smtClean="0"/>
          </a:p>
          <a:p>
            <a:pPr lvl="1">
              <a:buFont typeface="Arial" pitchFamily="34" charset="0"/>
              <a:buChar char="•"/>
            </a:pPr>
            <a:r>
              <a:rPr lang="en-NZ" dirty="0" smtClean="0"/>
              <a:t>jaundice</a:t>
            </a:r>
            <a:endParaRPr lang="en-NZ" sz="2000" dirty="0" smtClean="0"/>
          </a:p>
          <a:p>
            <a:pPr lvl="1">
              <a:buFont typeface="Arial" pitchFamily="34" charset="0"/>
              <a:buChar char="•"/>
            </a:pPr>
            <a:r>
              <a:rPr lang="en-NZ" dirty="0" smtClean="0"/>
              <a:t>fever</a:t>
            </a:r>
            <a:endParaRPr lang="en-NZ" sz="2000" dirty="0" smtClean="0"/>
          </a:p>
          <a:p>
            <a:pPr lvl="1">
              <a:buFont typeface="Arial" pitchFamily="34" charset="0"/>
              <a:buChar char="•"/>
            </a:pPr>
            <a:r>
              <a:rPr lang="en-NZ" dirty="0" smtClean="0"/>
              <a:t>oedema (swelling)</a:t>
            </a:r>
            <a:endParaRPr lang="en-NZ" sz="2000" dirty="0" smtClean="0"/>
          </a:p>
          <a:p>
            <a:pPr lvl="1">
              <a:buFont typeface="Arial" pitchFamily="34" charset="0"/>
              <a:buChar char="•"/>
            </a:pPr>
            <a:r>
              <a:rPr lang="en-NZ" dirty="0" smtClean="0"/>
              <a:t>convulsions</a:t>
            </a:r>
            <a:endParaRPr lang="en-NZ" sz="2000" dirty="0" smtClean="0"/>
          </a:p>
          <a:p>
            <a:pPr lvl="1">
              <a:buFont typeface="Arial" pitchFamily="34" charset="0"/>
              <a:buChar char="•"/>
            </a:pPr>
            <a:r>
              <a:rPr lang="en-NZ" dirty="0" smtClean="0"/>
              <a:t>neuropathy</a:t>
            </a:r>
            <a:endParaRPr lang="en-NZ" sz="2000" dirty="0" smtClean="0"/>
          </a:p>
          <a:p>
            <a:pPr lvl="1">
              <a:buFont typeface="Arial" pitchFamily="34" charset="0"/>
              <a:buChar char="•"/>
            </a:pPr>
            <a:r>
              <a:rPr lang="en-NZ" dirty="0" smtClean="0"/>
              <a:t>death</a:t>
            </a:r>
            <a:endParaRPr lang="en-NZ" sz="2000" dirty="0" smtClean="0"/>
          </a:p>
          <a:p>
            <a:pPr>
              <a:buNone/>
            </a:pPr>
            <a:endParaRPr lang="en-NZ"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7000"/>
            <a:lum/>
          </a:blip>
          <a:srcRect/>
          <a:stretch>
            <a:fillRect t="-20000" b="-2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dirty="0"/>
              <a:t>In a diet where fruit other than jam was virtually unheard of and vegetables other than potatoes, and even those lacking in the latter years of the war, were rare, it is likely that many men were suffering from this intermediate, sub-medical stage of the disease. </a:t>
            </a:r>
            <a:endParaRPr lang="en-NZ" dirty="0" smtClean="0"/>
          </a:p>
          <a:p>
            <a:pPr>
              <a:buNone/>
            </a:pPr>
            <a:r>
              <a:rPr lang="en-NZ" dirty="0" smtClean="0"/>
              <a:t>			 			Rachel </a:t>
            </a:r>
            <a:r>
              <a:rPr lang="en-NZ" dirty="0" err="1" smtClean="0"/>
              <a:t>Duffett</a:t>
            </a:r>
            <a:r>
              <a:rPr lang="en-NZ" dirty="0" smtClean="0"/>
              <a:t> </a:t>
            </a:r>
            <a:endParaRPr lang="en-NZ" dirty="0"/>
          </a:p>
          <a:p>
            <a:endParaRPr lang="en-NZ"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6000"/>
            <a:lum/>
          </a:blip>
          <a:srcRect/>
          <a:stretch>
            <a:fillRect t="-10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b="1" u="sng" dirty="0"/>
              <a:t>Conclusions</a:t>
            </a:r>
            <a:r>
              <a:rPr lang="en-NZ" dirty="0"/>
              <a:t/>
            </a:r>
            <a:br>
              <a:rPr lang="en-NZ" dirty="0"/>
            </a:br>
            <a:endParaRPr lang="en-NZ"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stretch>
            <a:fillRect t="-11000" b="-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0174"/>
            <a:ext cx="8229600" cy="4625989"/>
          </a:xfrm>
        </p:spPr>
        <p:txBody>
          <a:bodyPr/>
          <a:lstStyle/>
          <a:p>
            <a:pPr>
              <a:buNone/>
            </a:pPr>
            <a:r>
              <a:rPr lang="en-NZ" dirty="0"/>
              <a:t>Armies travel on their stomachs: generals … decide what to put in them.</a:t>
            </a:r>
          </a:p>
          <a:p>
            <a:pPr>
              <a:buNone/>
            </a:pPr>
            <a:r>
              <a:rPr lang="en-NZ" dirty="0"/>
              <a:t>	</a:t>
            </a:r>
            <a:r>
              <a:rPr lang="en-NZ" dirty="0" err="1"/>
              <a:t>Mintz</a:t>
            </a:r>
            <a:r>
              <a:rPr lang="en-NZ" dirty="0"/>
              <a:t>, </a:t>
            </a:r>
            <a:r>
              <a:rPr lang="en-NZ" i="1" dirty="0"/>
              <a:t>Tasting Food, Tasting Freedom</a:t>
            </a:r>
            <a:r>
              <a:rPr lang="en-NZ" dirty="0"/>
              <a:t>, </a:t>
            </a:r>
          </a:p>
          <a:p>
            <a:endParaRPr lang="en-NZ"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t="-2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Questions?</a:t>
            </a:r>
            <a:endParaRPr lang="en-NZ" dirty="0"/>
          </a:p>
        </p:txBody>
      </p:sp>
      <p:pic>
        <p:nvPicPr>
          <p:cNvPr id="4" name="Content Placeholder 3" descr="massey"/>
          <p:cNvPicPr>
            <a:picLocks noGrp="1"/>
          </p:cNvPicPr>
          <p:nvPr>
            <p:ph idx="1"/>
          </p:nvPr>
        </p:nvPicPr>
        <p:blipFill>
          <a:blip r:embed="rId3"/>
          <a:srcRect/>
          <a:stretch>
            <a:fillRect/>
          </a:stretch>
        </p:blipFill>
        <p:spPr bwMode="auto">
          <a:xfrm>
            <a:off x="142844" y="4071942"/>
            <a:ext cx="3143272" cy="2547945"/>
          </a:xfrm>
          <a:prstGeom prst="rect">
            <a:avLst/>
          </a:prstGeom>
          <a:noFill/>
          <a:ln w="9525">
            <a:noFill/>
            <a:miter lim="800000"/>
            <a:headEnd/>
            <a:tailEnd/>
          </a:ln>
        </p:spPr>
      </p:pic>
      <p:pic>
        <p:nvPicPr>
          <p:cNvPr id="5" name="Picture 6" descr="university_web_logo"/>
          <p:cNvPicPr>
            <a:picLocks noChangeAspect="1" noChangeArrowheads="1"/>
          </p:cNvPicPr>
          <p:nvPr/>
        </p:nvPicPr>
        <p:blipFill>
          <a:blip r:embed="rId4"/>
          <a:srcRect/>
          <a:stretch>
            <a:fillRect/>
          </a:stretch>
        </p:blipFill>
        <p:spPr bwMode="auto">
          <a:xfrm>
            <a:off x="7072330" y="3929066"/>
            <a:ext cx="1976438" cy="280828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1000"/>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smtClean="0"/>
              <a:t>To </a:t>
            </a:r>
            <a:r>
              <a:rPr lang="en-NZ" i="1" dirty="0"/>
              <a:t>secure the summit would have required an infantry force of several fresh divisions to simultaneously capture the higher peak of Hill 971 to the north while sweeping down the Sari Bair ridgeline to link up with the ‘old Anzac’ </a:t>
            </a:r>
            <a:r>
              <a:rPr lang="en-NZ" i="1" dirty="0" smtClean="0"/>
              <a:t>sector.</a:t>
            </a:r>
            <a:endParaRPr lang="en-NZ" i="1" dirty="0"/>
          </a:p>
          <a:p>
            <a:pPr>
              <a:buNone/>
            </a:pPr>
            <a:r>
              <a:rPr lang="en-NZ" dirty="0" smtClean="0"/>
              <a:t>							Ashley </a:t>
            </a:r>
            <a:r>
              <a:rPr lang="en-NZ" dirty="0" err="1"/>
              <a:t>Ekins</a:t>
            </a:r>
            <a:endParaRPr lang="en-NZ" dirty="0"/>
          </a:p>
          <a:p>
            <a:pPr>
              <a:buNone/>
            </a:pPr>
            <a:endParaRPr lang="en-N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NZ" i="1" dirty="0" smtClean="0"/>
              <a:t>The </a:t>
            </a:r>
            <a:r>
              <a:rPr lang="en-NZ" i="1" dirty="0"/>
              <a:t>tactical complexity of the geography, the distances to be covered under the timetable, the logistical problems and the operations intentions would have presented problems even for fresh, experienced </a:t>
            </a:r>
            <a:r>
              <a:rPr lang="en-NZ" i="1" dirty="0" smtClean="0"/>
              <a:t>troops</a:t>
            </a:r>
            <a:endParaRPr lang="en-NZ" i="1" dirty="0"/>
          </a:p>
          <a:p>
            <a:pPr>
              <a:buNone/>
            </a:pPr>
            <a:r>
              <a:rPr lang="en-NZ" dirty="0" smtClean="0"/>
              <a:t>						John </a:t>
            </a:r>
            <a:r>
              <a:rPr lang="en-NZ" dirty="0"/>
              <a:t>Tonkin-</a:t>
            </a:r>
            <a:r>
              <a:rPr lang="en-NZ" dirty="0" err="1"/>
              <a:t>Covell</a:t>
            </a:r>
            <a:endParaRPr lang="en-NZ" dirty="0"/>
          </a:p>
          <a:p>
            <a:endParaRPr lang="en-N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3000" r="-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b="1" u="sng" dirty="0"/>
              <a:t>Condition of the </a:t>
            </a:r>
            <a:r>
              <a:rPr lang="en-NZ" b="1" u="sng" dirty="0" smtClean="0"/>
              <a:t>Troops</a:t>
            </a:r>
            <a:r>
              <a:rPr lang="en-NZ" dirty="0"/>
              <a:t/>
            </a:r>
            <a:br>
              <a:rPr lang="en-NZ" dirty="0"/>
            </a:br>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l="-16000" r="-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buNone/>
            </a:pPr>
            <a:r>
              <a:rPr lang="en-NZ" i="1" dirty="0"/>
              <a:t>… the men were but shadows of their former selves. Nearly all were suffering from diarrhoea or dysentery, </a:t>
            </a:r>
            <a:r>
              <a:rPr lang="en-NZ" i="1" dirty="0" smtClean="0"/>
              <a:t>not </a:t>
            </a:r>
            <a:r>
              <a:rPr lang="en-NZ" i="1" dirty="0"/>
              <a:t>a few were on the verge of collapse, and most of them were greatly weakened. And yet these sick and weary men were going out to attempt one of the most difficult feats ever planned in the history of the </a:t>
            </a:r>
            <a:r>
              <a:rPr lang="en-NZ" i="1" dirty="0" smtClean="0"/>
              <a:t>war.</a:t>
            </a:r>
            <a:endParaRPr lang="en-NZ" i="1" dirty="0"/>
          </a:p>
          <a:p>
            <a:pPr>
              <a:buNone/>
            </a:pPr>
            <a:r>
              <a:rPr lang="en-NZ" dirty="0" smtClean="0"/>
              <a:t>							Ormond </a:t>
            </a:r>
            <a:r>
              <a:rPr lang="en-NZ" dirty="0"/>
              <a:t>Burton</a:t>
            </a:r>
          </a:p>
          <a:p>
            <a:endParaRPr lang="en-N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2000"/>
            <a:lum/>
          </a:blip>
          <a:srcRect/>
          <a:stretch>
            <a:fillRect b="-7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NZ" i="1" dirty="0"/>
              <a:t>We are pleased to be moving but the men are run down and the reinforcement men are in a big majority so I am not too sanguine about what we can do. General </a:t>
            </a:r>
            <a:r>
              <a:rPr lang="en-NZ" i="1" dirty="0" err="1"/>
              <a:t>Birdwood</a:t>
            </a:r>
            <a:r>
              <a:rPr lang="en-NZ" i="1" dirty="0"/>
              <a:t>, it is reported, said the NZ </a:t>
            </a:r>
            <a:r>
              <a:rPr lang="en-NZ" i="1" dirty="0" err="1"/>
              <a:t>Inf</a:t>
            </a:r>
            <a:r>
              <a:rPr lang="en-NZ" i="1" dirty="0"/>
              <a:t> </a:t>
            </a:r>
            <a:r>
              <a:rPr lang="en-NZ" i="1" dirty="0" err="1"/>
              <a:t>Bde</a:t>
            </a:r>
            <a:r>
              <a:rPr lang="en-NZ" i="1" dirty="0"/>
              <a:t> had had so much hard work and been so knocked about that it should not go in the present move but our Brigadier wouldn’t listen to that and insisted that we be given one of the toughest pieces of the </a:t>
            </a:r>
            <a:r>
              <a:rPr lang="en-NZ" i="1" dirty="0" smtClean="0"/>
              <a:t>job.</a:t>
            </a:r>
            <a:endParaRPr lang="en-NZ" i="1" dirty="0"/>
          </a:p>
          <a:p>
            <a:pPr>
              <a:buNone/>
            </a:pPr>
            <a:r>
              <a:rPr lang="en-NZ" dirty="0"/>
              <a:t>	</a:t>
            </a:r>
            <a:r>
              <a:rPr lang="en-NZ" dirty="0" smtClean="0"/>
              <a:t>		William </a:t>
            </a:r>
            <a:r>
              <a:rPr lang="en-NZ" dirty="0"/>
              <a:t>Malone, </a:t>
            </a:r>
            <a:r>
              <a:rPr lang="en-NZ" dirty="0" smtClean="0"/>
              <a:t>diary </a:t>
            </a:r>
            <a:r>
              <a:rPr lang="en-NZ" dirty="0"/>
              <a:t>4 August 1915</a:t>
            </a:r>
          </a:p>
          <a:p>
            <a:endParaRPr lang="en-NZ"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Bully Beef, Biscuits and Scurvy: &amp;#x0D;&amp;#x0A;The Gallipoli Rations&amp;#x0D;&amp;#x0A;&amp;quot;&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 - &amp;quot;The August Offensive&amp;#x0D;&amp;#x0A;&amp;quot;&quot;/&gt;&lt;property id=&quot;20307&quot; value=&quot;258&quot;/&gt;&lt;/object&gt;&lt;object type=&quot;3&quot; unique_id=&quot;10007&quot;&gt;&lt;property id=&quot;20148&quot; value=&quot;5&quot;/&gt;&lt;property id=&quot;20300&quot; value=&quot;Slide 4&quot;/&gt;&lt;property id=&quot;20307&quot; value=&quot;259&quot;/&gt;&lt;/object&gt;&lt;object type=&quot;3&quot; unique_id=&quot;10008&quot;&gt;&lt;property id=&quot;20148&quot; value=&quot;5&quot;/&gt;&lt;property id=&quot;20300&quot; value=&quot;Slide 5&quot;/&gt;&lt;property id=&quot;20307&quot; value=&quot;260&quot;/&gt;&lt;/object&gt;&lt;object type=&quot;3&quot; unique_id=&quot;10009&quot;&gt;&lt;property id=&quot;20148&quot; value=&quot;5&quot;/&gt;&lt;property id=&quot;20300&quot; value=&quot;Slide 6&quot;/&gt;&lt;property id=&quot;20307&quot; value=&quot;261&quot;/&gt;&lt;/object&gt;&lt;object type=&quot;3&quot; unique_id=&quot;10010&quot;&gt;&lt;property id=&quot;20148&quot; value=&quot;5&quot;/&gt;&lt;property id=&quot;20300&quot; value=&quot;Slide 7 - &amp;quot;Condition of the Troops&amp;#x0D;&amp;#x0A;&amp;quot;&quot;/&gt;&lt;property id=&quot;20307&quot; value=&quot;262&quot;/&gt;&lt;/object&gt;&lt;object type=&quot;3&quot; unique_id=&quot;10011&quot;&gt;&lt;property id=&quot;20148&quot; value=&quot;5&quot;/&gt;&lt;property id=&quot;20300&quot; value=&quot;Slide 8&quot;/&gt;&lt;property id=&quot;20307&quot; value=&quot;263&quot;/&gt;&lt;/object&gt;&lt;object type=&quot;3&quot; unique_id=&quot;10012&quot;&gt;&lt;property id=&quot;20148&quot; value=&quot;5&quot;/&gt;&lt;property id=&quot;20300&quot; value=&quot;Slide 9&quot;/&gt;&lt;property id=&quot;20307&quot; value=&quot;265&quot;/&gt;&lt;/object&gt;&lt;object type=&quot;3&quot; unique_id=&quot;10013&quot;&gt;&lt;property id=&quot;20148&quot; value=&quot;5&quot;/&gt;&lt;property id=&quot;20300&quot; value=&quot;Slide 10&quot;/&gt;&lt;property id=&quot;20307&quot; value=&quot;304&quot;/&gt;&lt;/object&gt;&lt;object type=&quot;3&quot; unique_id=&quot;10014&quot;&gt;&lt;property id=&quot;20148&quot; value=&quot;5&quot;/&gt;&lt;property id=&quot;20300&quot; value=&quot;Slide 11 - &amp;quot;The Anzac Rations&amp;#x0D;&amp;#x0A;&amp;quot;&quot;/&gt;&lt;property id=&quot;20307&quot; value=&quot;266&quot;/&gt;&lt;/object&gt;&lt;object type=&quot;3&quot; unique_id=&quot;10015&quot;&gt;&lt;property id=&quot;20148&quot; value=&quot;5&quot;/&gt;&lt;property id=&quot;20300&quot; value=&quot;Slide 12&quot;/&gt;&lt;property id=&quot;20307&quot; value=&quot;267&quot;/&gt;&lt;/object&gt;&lt;object type=&quot;3&quot; unique_id=&quot;10016&quot;&gt;&lt;property id=&quot;20148&quot; value=&quot;5&quot;/&gt;&lt;property id=&quot;20300&quot; value=&quot;Slide 13&quot;/&gt;&lt;property id=&quot;20307&quot; value=&quot;268&quot;/&gt;&lt;/object&gt;&lt;object type=&quot;3&quot; unique_id=&quot;10017&quot;&gt;&lt;property id=&quot;20148&quot; value=&quot;5&quot;/&gt;&lt;property id=&quot;20300&quot; value=&quot;Slide 14&quot;/&gt;&lt;property id=&quot;20307&quot; value=&quot;275&quot;/&gt;&lt;/object&gt;&lt;object type=&quot;3&quot; unique_id=&quot;10018&quot;&gt;&lt;property id=&quot;20148&quot; value=&quot;5&quot;/&gt;&lt;property id=&quot;20300&quot; value=&quot;Slide 15&quot;/&gt;&lt;property id=&quot;20307&quot; value=&quot;269&quot;/&gt;&lt;/object&gt;&lt;object type=&quot;3&quot; unique_id=&quot;10019&quot;&gt;&lt;property id=&quot;20148&quot; value=&quot;5&quot;/&gt;&lt;property id=&quot;20300&quot; value=&quot;Slide 16 - &amp;quot;Bully Beef and Biscuits&amp;#x0D;&amp;#x0A;&amp;quot;&quot;/&gt;&lt;property id=&quot;20307&quot; value=&quot;270&quot;/&gt;&lt;/object&gt;&lt;object type=&quot;3&quot; unique_id=&quot;10020&quot;&gt;&lt;property id=&quot;20148&quot; value=&quot;5&quot;/&gt;&lt;property id=&quot;20300&quot; value=&quot;Slide 17&quot;/&gt;&lt;property id=&quot;20307&quot; value=&quot;272&quot;/&gt;&lt;/object&gt;&lt;object type=&quot;3&quot; unique_id=&quot;10021&quot;&gt;&lt;property id=&quot;20148&quot; value=&quot;5&quot;/&gt;&lt;property id=&quot;20300&quot; value=&quot;Slide 18&quot;/&gt;&lt;property id=&quot;20307&quot; value=&quot;273&quot;/&gt;&lt;/object&gt;&lt;object type=&quot;3&quot; unique_id=&quot;10022&quot;&gt;&lt;property id=&quot;20148&quot; value=&quot;5&quot;/&gt;&lt;property id=&quot;20300&quot; value=&quot;Slide 19&quot;/&gt;&lt;property id=&quot;20307&quot; value=&quot;274&quot;/&gt;&lt;/object&gt;&lt;object type=&quot;3&quot; unique_id=&quot;10023&quot;&gt;&lt;property id=&quot;20148&quot; value=&quot;5&quot;/&gt;&lt;property id=&quot;20300&quot; value=&quot;Slide 20&quot;/&gt;&lt;property id=&quot;20307&quot; value=&quot;305&quot;/&gt;&lt;/object&gt;&lt;object type=&quot;3&quot; unique_id=&quot;10024&quot;&gt;&lt;property id=&quot;20148&quot; value=&quot;5&quot;/&gt;&lt;property id=&quot;20300&quot; value=&quot;Slide 21&quot;/&gt;&lt;property id=&quot;20307&quot; value=&quot;276&quot;/&gt;&lt;/object&gt;&lt;object type=&quot;3&quot; unique_id=&quot;10025&quot;&gt;&lt;property id=&quot;20148&quot; value=&quot;5&quot;/&gt;&lt;property id=&quot;20300&quot; value=&quot;Slide 22&quot;/&gt;&lt;property id=&quot;20307&quot; value=&quot;277&quot;/&gt;&lt;/object&gt;&lt;object type=&quot;3&quot; unique_id=&quot;10026&quot;&gt;&lt;property id=&quot;20148&quot; value=&quot;5&quot;/&gt;&lt;property id=&quot;20300&quot; value=&quot;Slide 23&quot;/&gt;&lt;property id=&quot;20307&quot; value=&quot;278&quot;/&gt;&lt;/object&gt;&lt;object type=&quot;3&quot; unique_id=&quot;10027&quot;&gt;&lt;property id=&quot;20148&quot; value=&quot;5&quot;/&gt;&lt;property id=&quot;20300&quot; value=&quot;Slide 24 - &amp;quot;Nutritional Analysis&amp;#x0D;&amp;#x0A;&amp;quot;&quot;/&gt;&lt;property id=&quot;20307&quot; value=&quot;279&quot;/&gt;&lt;/object&gt;&lt;object type=&quot;3&quot; unique_id=&quot;10028&quot;&gt;&lt;property id=&quot;20148&quot; value=&quot;5&quot;/&gt;&lt;property id=&quot;20300&quot; value=&quot;Slide 25&quot;/&gt;&lt;property id=&quot;20307&quot; value=&quot;280&quot;/&gt;&lt;/object&gt;&lt;object type=&quot;3&quot; unique_id=&quot;10029&quot;&gt;&lt;property id=&quot;20148&quot; value=&quot;5&quot;/&gt;&lt;property id=&quot;20300&quot; value=&quot;Slide 26&quot;/&gt;&lt;property id=&quot;20307&quot; value=&quot;308&quot;/&gt;&lt;/object&gt;&lt;object type=&quot;3&quot; unique_id=&quot;10030&quot;&gt;&lt;property id=&quot;20148&quot; value=&quot;5&quot;/&gt;&lt;property id=&quot;20300&quot; value=&quot;Slide 27 - &amp;quot;&amp;#x0D;&amp;#x0A;Four (Adverse) Factors Affecting Food Consumption&amp;#x0D;&amp;#x0A;&amp;quot;&quot;/&gt;&lt;property id=&quot;20307&quot; value=&quot;281&quot;/&gt;&lt;/object&gt;&lt;object type=&quot;3&quot; unique_id=&quot;10031&quot;&gt;&lt;property id=&quot;20148&quot; value=&quot;5&quot;/&gt;&lt;property id=&quot;20300&quot; value=&quot;Slide 28 - &amp;quot;Flies&amp;quot;&quot;/&gt;&lt;property id=&quot;20307&quot; value=&quot;282&quot;/&gt;&lt;/object&gt;&lt;object type=&quot;3&quot; unique_id=&quot;10032&quot;&gt;&lt;property id=&quot;20148&quot; value=&quot;5&quot;/&gt;&lt;property id=&quot;20300&quot; value=&quot;Slide 29&quot;/&gt;&lt;property id=&quot;20307&quot; value=&quot;283&quot;/&gt;&lt;/object&gt;&lt;object type=&quot;3&quot; unique_id=&quot;10033&quot;&gt;&lt;property id=&quot;20148&quot; value=&quot;5&quot;/&gt;&lt;property id=&quot;20300&quot; value=&quot;Slide 30&quot;/&gt;&lt;property id=&quot;20307&quot; value=&quot;284&quot;/&gt;&lt;/object&gt;&lt;object type=&quot;3&quot; unique_id=&quot;10034&quot;&gt;&lt;property id=&quot;20148&quot; value=&quot;5&quot;/&gt;&lt;property id=&quot;20300&quot; value=&quot;Slide 31 - &amp;quot;Tobacco&amp;#x0D;&amp;#x0A;&amp;quot;&quot;/&gt;&lt;property id=&quot;20307&quot; value=&quot;285&quot;/&gt;&lt;/object&gt;&lt;object type=&quot;3&quot; unique_id=&quot;10035&quot;&gt;&lt;property id=&quot;20148&quot; value=&quot;5&quot;/&gt;&lt;property id=&quot;20300&quot; value=&quot;Slide 32&quot;/&gt;&lt;property id=&quot;20307&quot; value=&quot;286&quot;/&gt;&lt;/object&gt;&lt;object type=&quot;3&quot; unique_id=&quot;10036&quot;&gt;&lt;property id=&quot;20148&quot; value=&quot;5&quot;/&gt;&lt;property id=&quot;20300&quot; value=&quot;Slide 34 - &amp;quot;Dental Health&amp;#x0D;&amp;#x0A;&amp;quot;&quot;/&gt;&lt;property id=&quot;20307&quot; value=&quot;287&quot;/&gt;&lt;/object&gt;&lt;object type=&quot;3&quot; unique_id=&quot;10037&quot;&gt;&lt;property id=&quot;20148&quot; value=&quot;5&quot;/&gt;&lt;property id=&quot;20300&quot; value=&quot;Slide 35&quot;/&gt;&lt;property id=&quot;20307&quot; value=&quot;288&quot;/&gt;&lt;/object&gt;&lt;object type=&quot;3&quot; unique_id=&quot;10038&quot;&gt;&lt;property id=&quot;20148&quot; value=&quot;5&quot;/&gt;&lt;property id=&quot;20300&quot; value=&quot;Slide 36&quot;/&gt;&lt;property id=&quot;20307&quot; value=&quot;289&quot;/&gt;&lt;/object&gt;&lt;object type=&quot;3&quot; unique_id=&quot;10039&quot;&gt;&lt;property id=&quot;20148&quot; value=&quot;5&quot;/&gt;&lt;property id=&quot;20300&quot; value=&quot;Slide 37&quot;/&gt;&lt;property id=&quot;20307&quot; value=&quot;307&quot;/&gt;&lt;/object&gt;&lt;object type=&quot;3&quot; unique_id=&quot;10040&quot;&gt;&lt;property id=&quot;20148&quot; value=&quot;5&quot;/&gt;&lt;property id=&quot;20300&quot; value=&quot;Slide 38 - &amp;quot;Water&amp;#x0D;&amp;#x0A;&amp;quot;&quot;/&gt;&lt;property id=&quot;20307&quot; value=&quot;290&quot;/&gt;&lt;/object&gt;&lt;object type=&quot;3&quot; unique_id=&quot;10041&quot;&gt;&lt;property id=&quot;20148&quot; value=&quot;5&quot;/&gt;&lt;property id=&quot;20300&quot; value=&quot;Slide 39&quot;/&gt;&lt;property id=&quot;20307&quot; value=&quot;291&quot;/&gt;&lt;/object&gt;&lt;object type=&quot;3&quot; unique_id=&quot;10042&quot;&gt;&lt;property id=&quot;20148&quot; value=&quot;5&quot;/&gt;&lt;property id=&quot;20300&quot; value=&quot;Slide 40&quot;/&gt;&lt;property id=&quot;20307&quot; value=&quot;292&quot;/&gt;&lt;/object&gt;&lt;object type=&quot;3&quot; unique_id=&quot;10043&quot;&gt;&lt;property id=&quot;20148&quot; value=&quot;5&quot;/&gt;&lt;property id=&quot;20300&quot; value=&quot;Slide 41 - &amp;quot;Scurvy at Gallipoli&amp;#x0D;&amp;#x0A;&amp;quot;&quot;/&gt;&lt;property id=&quot;20307&quot; value=&quot;293&quot;/&gt;&lt;/object&gt;&lt;object type=&quot;3&quot; unique_id=&quot;10044&quot;&gt;&lt;property id=&quot;20148&quot; value=&quot;5&quot;/&gt;&lt;property id=&quot;20300&quot; value=&quot;Slide 42&quot;/&gt;&lt;property id=&quot;20307&quot; value=&quot;294&quot;/&gt;&lt;/object&gt;&lt;object type=&quot;3&quot; unique_id=&quot;10045&quot;&gt;&lt;property id=&quot;20148&quot; value=&quot;5&quot;/&gt;&lt;property id=&quot;20300&quot; value=&quot;Slide 43 - &amp;quot;Stage 1 – &amp;#x0D;&amp;#x0A;(1-3 Months Vitamin C Deficiency)&amp;#x0D;&amp;#x0A;&amp;quot;&quot;/&gt;&lt;property id=&quot;20307&quot; value=&quot;295&quot;/&gt;&lt;/object&gt;&lt;object type=&quot;3&quot; unique_id=&quot;10046&quot;&gt;&lt;property id=&quot;20148&quot; value=&quot;5&quot;/&gt;&lt;property id=&quot;20300&quot; value=&quot;Slide 44 - &amp;quot;Stage 2 – &amp;#x0D;&amp;#x0A;6 Months Deficiency&amp;#x0D;&amp;#x0A;&amp;quot;&quot;/&gt;&lt;property id=&quot;20307&quot; value=&quot;297&quot;/&gt;&lt;/object&gt;&lt;object type=&quot;3&quot; unique_id=&quot;10047&quot;&gt;&lt;property id=&quot;20148&quot; value=&quot;5&quot;/&gt;&lt;property id=&quot;20300&quot; value=&quot;Slide 45 - &amp;quot;Stage 3 – &amp;#x0D;&amp;#x0A;Full Blown Scurvy&amp;#x0D;&amp;#x0A;&amp;quot;&quot;/&gt;&lt;property id=&quot;20307&quot; value=&quot;299&quot;/&gt;&lt;/object&gt;&lt;object type=&quot;3&quot; unique_id=&quot;10048&quot;&gt;&lt;property id=&quot;20148&quot; value=&quot;5&quot;/&gt;&lt;property id=&quot;20300&quot; value=&quot;Slide 46&quot;/&gt;&lt;property id=&quot;20307&quot; value=&quot;301&quot;/&gt;&lt;/object&gt;&lt;object type=&quot;3&quot; unique_id=&quot;10049&quot;&gt;&lt;property id=&quot;20148&quot; value=&quot;5&quot;/&gt;&lt;property id=&quot;20300&quot; value=&quot;Slide 47 - &amp;quot;Conclusions&amp;#x0D;&amp;#x0A;&amp;quot;&quot;/&gt;&lt;property id=&quot;20307&quot; value=&quot;302&quot;/&gt;&lt;/object&gt;&lt;object type=&quot;3&quot; unique_id=&quot;10050&quot;&gt;&lt;property id=&quot;20148&quot; value=&quot;5&quot;/&gt;&lt;property id=&quot;20300&quot; value=&quot;Slide 48&quot;/&gt;&lt;property id=&quot;20307&quot; value=&quot;303&quot;/&gt;&lt;/object&gt;&lt;object type=&quot;3&quot; unique_id=&quot;10051&quot;&gt;&lt;property id=&quot;20148&quot; value=&quot;5&quot;/&gt;&lt;property id=&quot;20300&quot; value=&quot;Slide 49 - &amp;quot;Questions?&amp;quot;&quot;/&gt;&lt;property id=&quot;20307&quot; value=&quot;306&quot;/&gt;&lt;/object&gt;&lt;object type=&quot;3&quot; unique_id=&quot;10102&quot;&gt;&lt;property id=&quot;20148&quot; value=&quot;5&quot;/&gt;&lt;property id=&quot;20300&quot; value=&quot;Slide 33&quot;/&gt;&lt;property id=&quot;20307&quot; value=&quot;309&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491</TotalTime>
  <Words>1414</Words>
  <Application>Microsoft Office PowerPoint</Application>
  <PresentationFormat>On-screen Show (4:3)</PresentationFormat>
  <Paragraphs>115</Paragraphs>
  <Slides>49</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3" baseType="lpstr">
      <vt:lpstr>Arial</vt:lpstr>
      <vt:lpstr>Calibri</vt:lpstr>
      <vt:lpstr>Office Theme</vt:lpstr>
      <vt:lpstr>Chart</vt:lpstr>
      <vt:lpstr>Bully Beef, Biscuits and Scurvy:  The Gallipoli Rations </vt:lpstr>
      <vt:lpstr>PowerPoint Presentation</vt:lpstr>
      <vt:lpstr>The August Offensive </vt:lpstr>
      <vt:lpstr>PowerPoint Presentation</vt:lpstr>
      <vt:lpstr>PowerPoint Presentation</vt:lpstr>
      <vt:lpstr>PowerPoint Presentation</vt:lpstr>
      <vt:lpstr>Condition of the Troops </vt:lpstr>
      <vt:lpstr>PowerPoint Presentation</vt:lpstr>
      <vt:lpstr>PowerPoint Presentation</vt:lpstr>
      <vt:lpstr>PowerPoint Presentation</vt:lpstr>
      <vt:lpstr>The Anzac Rations </vt:lpstr>
      <vt:lpstr>PowerPoint Presentation</vt:lpstr>
      <vt:lpstr>PowerPoint Presentation</vt:lpstr>
      <vt:lpstr>PowerPoint Presentation</vt:lpstr>
      <vt:lpstr>PowerPoint Presentation</vt:lpstr>
      <vt:lpstr>Bully Beef and Biscuits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Nutritional Analysis </vt:lpstr>
      <vt:lpstr>PowerPoint Presentation</vt:lpstr>
      <vt:lpstr>PowerPoint Presentation</vt:lpstr>
      <vt:lpstr> Four (Adverse) Factors Affecting Food Consumption </vt:lpstr>
      <vt:lpstr>Flies</vt:lpstr>
      <vt:lpstr>PowerPoint Presentation</vt:lpstr>
      <vt:lpstr>PowerPoint Presentation</vt:lpstr>
      <vt:lpstr>Tobacco </vt:lpstr>
      <vt:lpstr>PowerPoint Presentation</vt:lpstr>
      <vt:lpstr>PowerPoint Presentation</vt:lpstr>
      <vt:lpstr>Dental Health </vt:lpstr>
      <vt:lpstr>PowerPoint Presentation</vt:lpstr>
      <vt:lpstr>PowerPoint Presentation</vt:lpstr>
      <vt:lpstr>PowerPoint Presentation</vt:lpstr>
      <vt:lpstr>Water </vt:lpstr>
      <vt:lpstr>PowerPoint Presentation</vt:lpstr>
      <vt:lpstr>PowerPoint Presentation</vt:lpstr>
      <vt:lpstr>Scurvy at Gallipoli </vt:lpstr>
      <vt:lpstr>PowerPoint Presentation</vt:lpstr>
      <vt:lpstr>Stage 1 –  (1-3 Months Vitamin C Deficiency) </vt:lpstr>
      <vt:lpstr>Stage 2 –  6 Months Deficiency </vt:lpstr>
      <vt:lpstr>Stage 3 –  Full Blown Scurvy </vt:lpstr>
      <vt:lpstr>PowerPoint Presentation</vt:lpstr>
      <vt:lpstr>Conclusions </vt:lpstr>
      <vt:lpstr>PowerPoint Presentation</vt:lpstr>
      <vt:lpstr>Questions?</vt:lpstr>
    </vt:vector>
  </TitlesOfParts>
  <Company>Massey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 beef, biscuits and scurvy: the Gallipoli rations</dc:title>
  <dc:creator>trlyons</dc:creator>
  <cp:lastModifiedBy>Harper, Glyn</cp:lastModifiedBy>
  <cp:revision>83</cp:revision>
  <dcterms:created xsi:type="dcterms:W3CDTF">2013-07-18T01:54:25Z</dcterms:created>
  <dcterms:modified xsi:type="dcterms:W3CDTF">2017-09-07T04:02:34Z</dcterms:modified>
</cp:coreProperties>
</file>