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57" r:id="rId2"/>
    <p:sldId id="262" r:id="rId3"/>
    <p:sldId id="263" r:id="rId4"/>
    <p:sldId id="264" r:id="rId5"/>
    <p:sldId id="265" r:id="rId6"/>
    <p:sldId id="268" r:id="rId7"/>
    <p:sldId id="269" r:id="rId8"/>
    <p:sldId id="282" r:id="rId9"/>
    <p:sldId id="267" r:id="rId10"/>
    <p:sldId id="281" r:id="rId11"/>
    <p:sldId id="266" r:id="rId12"/>
    <p:sldId id="270" r:id="rId13"/>
    <p:sldId id="283" r:id="rId14"/>
    <p:sldId id="271" r:id="rId15"/>
    <p:sldId id="284" r:id="rId16"/>
    <p:sldId id="285" r:id="rId17"/>
    <p:sldId id="286" r:id="rId18"/>
    <p:sldId id="287" r:id="rId19"/>
    <p:sldId id="288" r:id="rId20"/>
  </p:sldIdLst>
  <p:sldSz cx="9144000" cy="6858000" type="screen4x3"/>
  <p:notesSz cx="6805613"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588" autoAdjust="0"/>
    <p:restoredTop sz="94636" autoAdjust="0"/>
  </p:normalViewPr>
  <p:slideViewPr>
    <p:cSldViewPr snapToGrid="0" snapToObjects="1">
      <p:cViewPr varScale="1">
        <p:scale>
          <a:sx n="63" d="100"/>
          <a:sy n="63" d="100"/>
        </p:scale>
        <p:origin x="1036"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A2096-912D-4EA9-8E1D-4770CAFDF82E}"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0291BE90-5167-4725-AB94-1A279E1C7F8B}">
      <dgm:prSet phldrT="[Text]"/>
      <dgm:spPr/>
      <dgm:t>
        <a:bodyPr/>
        <a:lstStyle/>
        <a:p>
          <a:r>
            <a:rPr lang="en-US">
              <a:solidFill>
                <a:sysClr val="windowText" lastClr="000000"/>
              </a:solidFill>
            </a:rPr>
            <a:t>Academic cultural differences</a:t>
          </a:r>
          <a:r>
            <a:rPr lang="en-US"/>
            <a:t>: First impact prior to arriving in the new country, on initial engagement with study materials. This becomes more challenging for students as they start to grapple with the required readings and assignments, attempting to understand the nuances of what is expected of them. </a:t>
          </a:r>
        </a:p>
      </dgm:t>
    </dgm:pt>
    <dgm:pt modelId="{1DAE419B-E3A3-4867-8EEA-F623367704CC}" type="parTrans" cxnId="{5DCD642D-C130-43DF-B33D-2CE1D89CF9D1}">
      <dgm:prSet/>
      <dgm:spPr/>
      <dgm:t>
        <a:bodyPr/>
        <a:lstStyle/>
        <a:p>
          <a:endParaRPr lang="en-US"/>
        </a:p>
      </dgm:t>
    </dgm:pt>
    <dgm:pt modelId="{6C3A7AC6-86FC-44CF-92C0-F1886335CEB8}" type="sibTrans" cxnId="{5DCD642D-C130-43DF-B33D-2CE1D89CF9D1}">
      <dgm:prSet/>
      <dgm:spPr/>
      <dgm:t>
        <a:bodyPr/>
        <a:lstStyle/>
        <a:p>
          <a:endParaRPr lang="en-US"/>
        </a:p>
      </dgm:t>
    </dgm:pt>
    <dgm:pt modelId="{B67CB983-2192-4755-BE62-E31A3FA8A1DF}">
      <dgm:prSet phldrT="[Text]"/>
      <dgm:spPr/>
      <dgm:t>
        <a:bodyPr/>
        <a:lstStyle/>
        <a:p>
          <a:r>
            <a:rPr lang="en-US">
              <a:solidFill>
                <a:sysClr val="windowText" lastClr="000000"/>
              </a:solidFill>
            </a:rPr>
            <a:t>National cultural differences</a:t>
          </a:r>
          <a:r>
            <a:rPr lang="en-US"/>
            <a:t>: Second impact encountered initially via online prior research but then intensified on arrival in the new country. For many students this is their first time outside the USA. Their realisation of the very short time they have to come to terms with the new culture (six weeks) increases the pressure.</a:t>
          </a:r>
        </a:p>
      </dgm:t>
    </dgm:pt>
    <dgm:pt modelId="{4048D5C3-B959-4F9A-92E9-C1B5B610419D}" type="parTrans" cxnId="{93CF14FD-9B89-4068-80B3-7F0B405D3E6F}">
      <dgm:prSet/>
      <dgm:spPr/>
      <dgm:t>
        <a:bodyPr/>
        <a:lstStyle/>
        <a:p>
          <a:endParaRPr lang="en-US"/>
        </a:p>
      </dgm:t>
    </dgm:pt>
    <dgm:pt modelId="{F7381532-FB33-4AF8-8D9C-6B16E15B84E8}" type="sibTrans" cxnId="{93CF14FD-9B89-4068-80B3-7F0B405D3E6F}">
      <dgm:prSet/>
      <dgm:spPr/>
      <dgm:t>
        <a:bodyPr/>
        <a:lstStyle/>
        <a:p>
          <a:endParaRPr lang="en-US"/>
        </a:p>
      </dgm:t>
    </dgm:pt>
    <dgm:pt modelId="{3658D586-F2A6-47C8-9055-0A2016D83D1E}">
      <dgm:prSet phldrT="[Text]"/>
      <dgm:spPr/>
      <dgm:t>
        <a:bodyPr/>
        <a:lstStyle/>
        <a:p>
          <a:r>
            <a:rPr lang="en-US">
              <a:solidFill>
                <a:sysClr val="windowText" lastClr="000000"/>
              </a:solidFill>
            </a:rPr>
            <a:t>Workplace cultural differences</a:t>
          </a:r>
          <a:r>
            <a:rPr lang="en-US"/>
            <a:t>: Third impact as students are introduced to the workplace where they will intern, and as they learn about the host company's own culture and its expectations of the intern for a compressed block course experience of four weeks.</a:t>
          </a:r>
        </a:p>
      </dgm:t>
    </dgm:pt>
    <dgm:pt modelId="{B7C47D9B-6FA5-46C2-AC09-20A2D9207827}" type="parTrans" cxnId="{51AA44A6-CDFE-4A73-9CE9-244FB5455257}">
      <dgm:prSet/>
      <dgm:spPr/>
      <dgm:t>
        <a:bodyPr/>
        <a:lstStyle/>
        <a:p>
          <a:endParaRPr lang="en-US"/>
        </a:p>
      </dgm:t>
    </dgm:pt>
    <dgm:pt modelId="{39184C5E-CD37-4BE9-A517-D42E8B135BC9}" type="sibTrans" cxnId="{51AA44A6-CDFE-4A73-9CE9-244FB5455257}">
      <dgm:prSet/>
      <dgm:spPr/>
      <dgm:t>
        <a:bodyPr/>
        <a:lstStyle/>
        <a:p>
          <a:endParaRPr lang="en-US"/>
        </a:p>
      </dgm:t>
    </dgm:pt>
    <dgm:pt modelId="{B791D330-F446-4788-9EDF-815B4A0BD22B}" type="pres">
      <dgm:prSet presAssocID="{5BCA2096-912D-4EA9-8E1D-4770CAFDF82E}" presName="outerComposite" presStyleCnt="0">
        <dgm:presLayoutVars>
          <dgm:chMax val="5"/>
          <dgm:dir/>
          <dgm:resizeHandles val="exact"/>
        </dgm:presLayoutVars>
      </dgm:prSet>
      <dgm:spPr/>
      <dgm:t>
        <a:bodyPr/>
        <a:lstStyle/>
        <a:p>
          <a:endParaRPr lang="en-US"/>
        </a:p>
      </dgm:t>
    </dgm:pt>
    <dgm:pt modelId="{EAB61805-41B5-43F6-9311-DCBE1DB30C97}" type="pres">
      <dgm:prSet presAssocID="{5BCA2096-912D-4EA9-8E1D-4770CAFDF82E}" presName="dummyMaxCanvas" presStyleCnt="0">
        <dgm:presLayoutVars/>
      </dgm:prSet>
      <dgm:spPr/>
    </dgm:pt>
    <dgm:pt modelId="{ADCC580D-8DDC-4A34-A19B-7FCD0AA7B51E}" type="pres">
      <dgm:prSet presAssocID="{5BCA2096-912D-4EA9-8E1D-4770CAFDF82E}" presName="ThreeNodes_1" presStyleLbl="node1" presStyleIdx="0" presStyleCnt="3">
        <dgm:presLayoutVars>
          <dgm:bulletEnabled val="1"/>
        </dgm:presLayoutVars>
      </dgm:prSet>
      <dgm:spPr/>
      <dgm:t>
        <a:bodyPr/>
        <a:lstStyle/>
        <a:p>
          <a:endParaRPr lang="en-US"/>
        </a:p>
      </dgm:t>
    </dgm:pt>
    <dgm:pt modelId="{A08E66BF-68ED-4A27-AC76-5908946B1F97}" type="pres">
      <dgm:prSet presAssocID="{5BCA2096-912D-4EA9-8E1D-4770CAFDF82E}" presName="ThreeNodes_2" presStyleLbl="node1" presStyleIdx="1" presStyleCnt="3">
        <dgm:presLayoutVars>
          <dgm:bulletEnabled val="1"/>
        </dgm:presLayoutVars>
      </dgm:prSet>
      <dgm:spPr/>
      <dgm:t>
        <a:bodyPr/>
        <a:lstStyle/>
        <a:p>
          <a:endParaRPr lang="en-US"/>
        </a:p>
      </dgm:t>
    </dgm:pt>
    <dgm:pt modelId="{DEE11963-AB96-4108-BE65-6A58839CB125}" type="pres">
      <dgm:prSet presAssocID="{5BCA2096-912D-4EA9-8E1D-4770CAFDF82E}" presName="ThreeNodes_3" presStyleLbl="node1" presStyleIdx="2" presStyleCnt="3">
        <dgm:presLayoutVars>
          <dgm:bulletEnabled val="1"/>
        </dgm:presLayoutVars>
      </dgm:prSet>
      <dgm:spPr/>
      <dgm:t>
        <a:bodyPr/>
        <a:lstStyle/>
        <a:p>
          <a:endParaRPr lang="en-US"/>
        </a:p>
      </dgm:t>
    </dgm:pt>
    <dgm:pt modelId="{68AA5839-3AB5-44D0-BA46-960D63793AE2}" type="pres">
      <dgm:prSet presAssocID="{5BCA2096-912D-4EA9-8E1D-4770CAFDF82E}" presName="ThreeConn_1-2" presStyleLbl="fgAccFollowNode1" presStyleIdx="0" presStyleCnt="2">
        <dgm:presLayoutVars>
          <dgm:bulletEnabled val="1"/>
        </dgm:presLayoutVars>
      </dgm:prSet>
      <dgm:spPr/>
      <dgm:t>
        <a:bodyPr/>
        <a:lstStyle/>
        <a:p>
          <a:endParaRPr lang="en-US"/>
        </a:p>
      </dgm:t>
    </dgm:pt>
    <dgm:pt modelId="{4AC2A46E-E733-445B-8AA9-06CECFA81ED3}" type="pres">
      <dgm:prSet presAssocID="{5BCA2096-912D-4EA9-8E1D-4770CAFDF82E}" presName="ThreeConn_2-3" presStyleLbl="fgAccFollowNode1" presStyleIdx="1" presStyleCnt="2">
        <dgm:presLayoutVars>
          <dgm:bulletEnabled val="1"/>
        </dgm:presLayoutVars>
      </dgm:prSet>
      <dgm:spPr/>
      <dgm:t>
        <a:bodyPr/>
        <a:lstStyle/>
        <a:p>
          <a:endParaRPr lang="en-US"/>
        </a:p>
      </dgm:t>
    </dgm:pt>
    <dgm:pt modelId="{FA7A8F77-FA3C-4DF6-B6F9-303A6C4A076F}" type="pres">
      <dgm:prSet presAssocID="{5BCA2096-912D-4EA9-8E1D-4770CAFDF82E}" presName="ThreeNodes_1_text" presStyleLbl="node1" presStyleIdx="2" presStyleCnt="3">
        <dgm:presLayoutVars>
          <dgm:bulletEnabled val="1"/>
        </dgm:presLayoutVars>
      </dgm:prSet>
      <dgm:spPr/>
      <dgm:t>
        <a:bodyPr/>
        <a:lstStyle/>
        <a:p>
          <a:endParaRPr lang="en-US"/>
        </a:p>
      </dgm:t>
    </dgm:pt>
    <dgm:pt modelId="{2CE78242-F1D0-44DD-B477-6C0E51616480}" type="pres">
      <dgm:prSet presAssocID="{5BCA2096-912D-4EA9-8E1D-4770CAFDF82E}" presName="ThreeNodes_2_text" presStyleLbl="node1" presStyleIdx="2" presStyleCnt="3">
        <dgm:presLayoutVars>
          <dgm:bulletEnabled val="1"/>
        </dgm:presLayoutVars>
      </dgm:prSet>
      <dgm:spPr/>
      <dgm:t>
        <a:bodyPr/>
        <a:lstStyle/>
        <a:p>
          <a:endParaRPr lang="en-US"/>
        </a:p>
      </dgm:t>
    </dgm:pt>
    <dgm:pt modelId="{02F11B98-76E8-4942-8C27-1A320A2FD7DD}" type="pres">
      <dgm:prSet presAssocID="{5BCA2096-912D-4EA9-8E1D-4770CAFDF82E}" presName="ThreeNodes_3_text" presStyleLbl="node1" presStyleIdx="2" presStyleCnt="3">
        <dgm:presLayoutVars>
          <dgm:bulletEnabled val="1"/>
        </dgm:presLayoutVars>
      </dgm:prSet>
      <dgm:spPr/>
      <dgm:t>
        <a:bodyPr/>
        <a:lstStyle/>
        <a:p>
          <a:endParaRPr lang="en-US"/>
        </a:p>
      </dgm:t>
    </dgm:pt>
  </dgm:ptLst>
  <dgm:cxnLst>
    <dgm:cxn modelId="{7EA1FC39-244C-43A0-98BA-5981974E0816}" type="presOf" srcId="{B67CB983-2192-4755-BE62-E31A3FA8A1DF}" destId="{A08E66BF-68ED-4A27-AC76-5908946B1F97}" srcOrd="0" destOrd="0" presId="urn:microsoft.com/office/officeart/2005/8/layout/vProcess5"/>
    <dgm:cxn modelId="{5DCD642D-C130-43DF-B33D-2CE1D89CF9D1}" srcId="{5BCA2096-912D-4EA9-8E1D-4770CAFDF82E}" destId="{0291BE90-5167-4725-AB94-1A279E1C7F8B}" srcOrd="0" destOrd="0" parTransId="{1DAE419B-E3A3-4867-8EEA-F623367704CC}" sibTransId="{6C3A7AC6-86FC-44CF-92C0-F1886335CEB8}"/>
    <dgm:cxn modelId="{F32DC7EB-E532-4882-B08B-B939F3B5D6E2}" type="presOf" srcId="{0291BE90-5167-4725-AB94-1A279E1C7F8B}" destId="{FA7A8F77-FA3C-4DF6-B6F9-303A6C4A076F}" srcOrd="1" destOrd="0" presId="urn:microsoft.com/office/officeart/2005/8/layout/vProcess5"/>
    <dgm:cxn modelId="{1C87F5B9-8F6E-4356-94DF-2AB702C59F53}" type="presOf" srcId="{3658D586-F2A6-47C8-9055-0A2016D83D1E}" destId="{DEE11963-AB96-4108-BE65-6A58839CB125}" srcOrd="0" destOrd="0" presId="urn:microsoft.com/office/officeart/2005/8/layout/vProcess5"/>
    <dgm:cxn modelId="{51AA44A6-CDFE-4A73-9CE9-244FB5455257}" srcId="{5BCA2096-912D-4EA9-8E1D-4770CAFDF82E}" destId="{3658D586-F2A6-47C8-9055-0A2016D83D1E}" srcOrd="2" destOrd="0" parTransId="{B7C47D9B-6FA5-46C2-AC09-20A2D9207827}" sibTransId="{39184C5E-CD37-4BE9-A517-D42E8B135BC9}"/>
    <dgm:cxn modelId="{45C2F8FB-A2A3-40A3-AD39-2E86CBCD60D4}" type="presOf" srcId="{0291BE90-5167-4725-AB94-1A279E1C7F8B}" destId="{ADCC580D-8DDC-4A34-A19B-7FCD0AA7B51E}" srcOrd="0" destOrd="0" presId="urn:microsoft.com/office/officeart/2005/8/layout/vProcess5"/>
    <dgm:cxn modelId="{B46FEDD0-7789-433F-AFFB-18E521D24D18}" type="presOf" srcId="{F7381532-FB33-4AF8-8D9C-6B16E15B84E8}" destId="{4AC2A46E-E733-445B-8AA9-06CECFA81ED3}" srcOrd="0" destOrd="0" presId="urn:microsoft.com/office/officeart/2005/8/layout/vProcess5"/>
    <dgm:cxn modelId="{86A09721-EAAC-45E4-9108-5C314FD5D829}" type="presOf" srcId="{3658D586-F2A6-47C8-9055-0A2016D83D1E}" destId="{02F11B98-76E8-4942-8C27-1A320A2FD7DD}" srcOrd="1" destOrd="0" presId="urn:microsoft.com/office/officeart/2005/8/layout/vProcess5"/>
    <dgm:cxn modelId="{1361CB4A-DE0E-4E03-9DEC-BD8ACC3B9C72}" type="presOf" srcId="{B67CB983-2192-4755-BE62-E31A3FA8A1DF}" destId="{2CE78242-F1D0-44DD-B477-6C0E51616480}" srcOrd="1" destOrd="0" presId="urn:microsoft.com/office/officeart/2005/8/layout/vProcess5"/>
    <dgm:cxn modelId="{93CF14FD-9B89-4068-80B3-7F0B405D3E6F}" srcId="{5BCA2096-912D-4EA9-8E1D-4770CAFDF82E}" destId="{B67CB983-2192-4755-BE62-E31A3FA8A1DF}" srcOrd="1" destOrd="0" parTransId="{4048D5C3-B959-4F9A-92E9-C1B5B610419D}" sibTransId="{F7381532-FB33-4AF8-8D9C-6B16E15B84E8}"/>
    <dgm:cxn modelId="{BE08A68B-4098-441D-AC0F-F298A8F5E893}" type="presOf" srcId="{5BCA2096-912D-4EA9-8E1D-4770CAFDF82E}" destId="{B791D330-F446-4788-9EDF-815B4A0BD22B}" srcOrd="0" destOrd="0" presId="urn:microsoft.com/office/officeart/2005/8/layout/vProcess5"/>
    <dgm:cxn modelId="{0F148024-71E9-433E-A295-1681AF899476}" type="presOf" srcId="{6C3A7AC6-86FC-44CF-92C0-F1886335CEB8}" destId="{68AA5839-3AB5-44D0-BA46-960D63793AE2}" srcOrd="0" destOrd="0" presId="urn:microsoft.com/office/officeart/2005/8/layout/vProcess5"/>
    <dgm:cxn modelId="{76010AB4-CA37-47F8-A874-D9D9C425A27D}" type="presParOf" srcId="{B791D330-F446-4788-9EDF-815B4A0BD22B}" destId="{EAB61805-41B5-43F6-9311-DCBE1DB30C97}" srcOrd="0" destOrd="0" presId="urn:microsoft.com/office/officeart/2005/8/layout/vProcess5"/>
    <dgm:cxn modelId="{36B45496-5F40-4B59-ACE3-98CD667F1B51}" type="presParOf" srcId="{B791D330-F446-4788-9EDF-815B4A0BD22B}" destId="{ADCC580D-8DDC-4A34-A19B-7FCD0AA7B51E}" srcOrd="1" destOrd="0" presId="urn:microsoft.com/office/officeart/2005/8/layout/vProcess5"/>
    <dgm:cxn modelId="{93BA4433-4955-48E1-B8FA-5BA50DC26A6E}" type="presParOf" srcId="{B791D330-F446-4788-9EDF-815B4A0BD22B}" destId="{A08E66BF-68ED-4A27-AC76-5908946B1F97}" srcOrd="2" destOrd="0" presId="urn:microsoft.com/office/officeart/2005/8/layout/vProcess5"/>
    <dgm:cxn modelId="{1FE32346-C25D-49CF-A147-E1ABE000575D}" type="presParOf" srcId="{B791D330-F446-4788-9EDF-815B4A0BD22B}" destId="{DEE11963-AB96-4108-BE65-6A58839CB125}" srcOrd="3" destOrd="0" presId="urn:microsoft.com/office/officeart/2005/8/layout/vProcess5"/>
    <dgm:cxn modelId="{0154D879-681A-4A66-9A80-099FD02DD358}" type="presParOf" srcId="{B791D330-F446-4788-9EDF-815B4A0BD22B}" destId="{68AA5839-3AB5-44D0-BA46-960D63793AE2}" srcOrd="4" destOrd="0" presId="urn:microsoft.com/office/officeart/2005/8/layout/vProcess5"/>
    <dgm:cxn modelId="{A6B46B15-32D9-4435-A096-1BAF8E2A07FA}" type="presParOf" srcId="{B791D330-F446-4788-9EDF-815B4A0BD22B}" destId="{4AC2A46E-E733-445B-8AA9-06CECFA81ED3}" srcOrd="5" destOrd="0" presId="urn:microsoft.com/office/officeart/2005/8/layout/vProcess5"/>
    <dgm:cxn modelId="{7BE3F1C7-1ED7-485E-893A-CAD18E1BA5CC}" type="presParOf" srcId="{B791D330-F446-4788-9EDF-815B4A0BD22B}" destId="{FA7A8F77-FA3C-4DF6-B6F9-303A6C4A076F}" srcOrd="6" destOrd="0" presId="urn:microsoft.com/office/officeart/2005/8/layout/vProcess5"/>
    <dgm:cxn modelId="{0A497001-1CAD-4059-B498-41223300F3C4}" type="presParOf" srcId="{B791D330-F446-4788-9EDF-815B4A0BD22B}" destId="{2CE78242-F1D0-44DD-B477-6C0E51616480}" srcOrd="7" destOrd="0" presId="urn:microsoft.com/office/officeart/2005/8/layout/vProcess5"/>
    <dgm:cxn modelId="{142520A7-6B2B-4186-A7F6-A56B20F74273}" type="presParOf" srcId="{B791D330-F446-4788-9EDF-815B4A0BD22B}" destId="{02F11B98-76E8-4942-8C27-1A320A2FD7DD}"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99DE4C-47A2-4318-B467-AF6438D88159}" type="doc">
      <dgm:prSet loTypeId="urn:microsoft.com/office/officeart/2005/8/layout/gear1" loCatId="process" qsTypeId="urn:microsoft.com/office/officeart/2005/8/quickstyle/simple1" qsCatId="simple" csTypeId="urn:microsoft.com/office/officeart/2005/8/colors/accent1_2" csCatId="accent1" phldr="1"/>
      <dgm:spPr/>
    </dgm:pt>
    <dgm:pt modelId="{8BF3D16F-6BED-480F-B05C-D7E011FEAD11}">
      <dgm:prSet phldrT="[Text]"/>
      <dgm:spPr/>
      <dgm:t>
        <a:bodyPr/>
        <a:lstStyle/>
        <a:p>
          <a:r>
            <a:rPr lang="en-US" dirty="0"/>
            <a:t>self-formation and mobility as "becoming", being able to make a genuine contribution</a:t>
          </a:r>
        </a:p>
      </dgm:t>
    </dgm:pt>
    <dgm:pt modelId="{A6CED0A3-A3BA-448C-9DF2-F749E9B232DD}" type="parTrans" cxnId="{640D14D0-2AFF-47FC-8737-BA5EF245B190}">
      <dgm:prSet/>
      <dgm:spPr/>
      <dgm:t>
        <a:bodyPr/>
        <a:lstStyle/>
        <a:p>
          <a:endParaRPr lang="en-US"/>
        </a:p>
      </dgm:t>
    </dgm:pt>
    <dgm:pt modelId="{B0B84E8C-16D4-4232-BD0D-1A1388D46555}" type="sibTrans" cxnId="{640D14D0-2AFF-47FC-8737-BA5EF245B190}">
      <dgm:prSet/>
      <dgm:spPr/>
      <dgm:t>
        <a:bodyPr/>
        <a:lstStyle/>
        <a:p>
          <a:endParaRPr lang="en-US"/>
        </a:p>
      </dgm:t>
    </dgm:pt>
    <dgm:pt modelId="{3B879061-AF19-4547-A0AA-FEEE214B98BF}">
      <dgm:prSet phldrT="[Text]"/>
      <dgm:spPr/>
      <dgm:t>
        <a:bodyPr/>
        <a:lstStyle/>
        <a:p>
          <a:r>
            <a:rPr lang="en-US"/>
            <a:t>learning as acquisition and as participation</a:t>
          </a:r>
        </a:p>
      </dgm:t>
    </dgm:pt>
    <dgm:pt modelId="{A1DA0C99-AF78-47FE-8B88-ECB2C4EDDC67}" type="parTrans" cxnId="{F36B360B-A885-4C35-9321-1FA4400C9B04}">
      <dgm:prSet/>
      <dgm:spPr/>
      <dgm:t>
        <a:bodyPr/>
        <a:lstStyle/>
        <a:p>
          <a:endParaRPr lang="en-US"/>
        </a:p>
      </dgm:t>
    </dgm:pt>
    <dgm:pt modelId="{778602C7-9C59-4B44-8E94-A2F580A155F1}" type="sibTrans" cxnId="{F36B360B-A885-4C35-9321-1FA4400C9B04}">
      <dgm:prSet/>
      <dgm:spPr/>
      <dgm:t>
        <a:bodyPr/>
        <a:lstStyle/>
        <a:p>
          <a:endParaRPr lang="en-US"/>
        </a:p>
      </dgm:t>
    </dgm:pt>
    <dgm:pt modelId="{08FD2006-1E71-4246-B40B-ECBCE92051B4}">
      <dgm:prSet phldrT="[Text]"/>
      <dgm:spPr/>
      <dgm:t>
        <a:bodyPr/>
        <a:lstStyle/>
        <a:p>
          <a:r>
            <a:rPr lang="en-US"/>
            <a:t>linking knowledge across contexts</a:t>
          </a:r>
        </a:p>
      </dgm:t>
    </dgm:pt>
    <dgm:pt modelId="{CE476FCF-7F29-4DFC-89E0-9FAC645622AC}" type="parTrans" cxnId="{3E38F6DC-A420-4C82-9D43-AB3E6EF6BDBA}">
      <dgm:prSet/>
      <dgm:spPr/>
      <dgm:t>
        <a:bodyPr/>
        <a:lstStyle/>
        <a:p>
          <a:endParaRPr lang="en-US"/>
        </a:p>
      </dgm:t>
    </dgm:pt>
    <dgm:pt modelId="{42DD3734-646F-402E-8706-7603DED9D574}" type="sibTrans" cxnId="{3E38F6DC-A420-4C82-9D43-AB3E6EF6BDBA}">
      <dgm:prSet/>
      <dgm:spPr/>
      <dgm:t>
        <a:bodyPr/>
        <a:lstStyle/>
        <a:p>
          <a:endParaRPr lang="en-US"/>
        </a:p>
      </dgm:t>
    </dgm:pt>
    <dgm:pt modelId="{4FFC8BA2-324B-44AB-A7D0-C5852323AC09}" type="pres">
      <dgm:prSet presAssocID="{BE99DE4C-47A2-4318-B467-AF6438D88159}" presName="composite" presStyleCnt="0">
        <dgm:presLayoutVars>
          <dgm:chMax val="3"/>
          <dgm:animLvl val="lvl"/>
          <dgm:resizeHandles val="exact"/>
        </dgm:presLayoutVars>
      </dgm:prSet>
      <dgm:spPr/>
    </dgm:pt>
    <dgm:pt modelId="{0DF84097-1CC5-4544-A4A8-6F50A6D7373C}" type="pres">
      <dgm:prSet presAssocID="{8BF3D16F-6BED-480F-B05C-D7E011FEAD11}" presName="gear1" presStyleLbl="node1" presStyleIdx="0" presStyleCnt="3">
        <dgm:presLayoutVars>
          <dgm:chMax val="1"/>
          <dgm:bulletEnabled val="1"/>
        </dgm:presLayoutVars>
      </dgm:prSet>
      <dgm:spPr/>
      <dgm:t>
        <a:bodyPr/>
        <a:lstStyle/>
        <a:p>
          <a:endParaRPr lang="en-US"/>
        </a:p>
      </dgm:t>
    </dgm:pt>
    <dgm:pt modelId="{8B9412E1-FED6-4A12-B267-45A6B2CC5ED7}" type="pres">
      <dgm:prSet presAssocID="{8BF3D16F-6BED-480F-B05C-D7E011FEAD11}" presName="gear1srcNode" presStyleLbl="node1" presStyleIdx="0" presStyleCnt="3"/>
      <dgm:spPr/>
      <dgm:t>
        <a:bodyPr/>
        <a:lstStyle/>
        <a:p>
          <a:endParaRPr lang="en-US"/>
        </a:p>
      </dgm:t>
    </dgm:pt>
    <dgm:pt modelId="{6473C54F-B374-4CBE-9004-CFEC25DB61FC}" type="pres">
      <dgm:prSet presAssocID="{8BF3D16F-6BED-480F-B05C-D7E011FEAD11}" presName="gear1dstNode" presStyleLbl="node1" presStyleIdx="0" presStyleCnt="3"/>
      <dgm:spPr/>
      <dgm:t>
        <a:bodyPr/>
        <a:lstStyle/>
        <a:p>
          <a:endParaRPr lang="en-US"/>
        </a:p>
      </dgm:t>
    </dgm:pt>
    <dgm:pt modelId="{F7399121-721E-4047-A617-20D925DD22B9}" type="pres">
      <dgm:prSet presAssocID="{3B879061-AF19-4547-A0AA-FEEE214B98BF}" presName="gear2" presStyleLbl="node1" presStyleIdx="1" presStyleCnt="3">
        <dgm:presLayoutVars>
          <dgm:chMax val="1"/>
          <dgm:bulletEnabled val="1"/>
        </dgm:presLayoutVars>
      </dgm:prSet>
      <dgm:spPr/>
      <dgm:t>
        <a:bodyPr/>
        <a:lstStyle/>
        <a:p>
          <a:endParaRPr lang="en-US"/>
        </a:p>
      </dgm:t>
    </dgm:pt>
    <dgm:pt modelId="{FC57C8D4-BCC8-4EB2-9A31-7CCFF5C9E51A}" type="pres">
      <dgm:prSet presAssocID="{3B879061-AF19-4547-A0AA-FEEE214B98BF}" presName="gear2srcNode" presStyleLbl="node1" presStyleIdx="1" presStyleCnt="3"/>
      <dgm:spPr/>
      <dgm:t>
        <a:bodyPr/>
        <a:lstStyle/>
        <a:p>
          <a:endParaRPr lang="en-US"/>
        </a:p>
      </dgm:t>
    </dgm:pt>
    <dgm:pt modelId="{0941A885-F9EB-4A63-89B4-ADCCCAFB69A1}" type="pres">
      <dgm:prSet presAssocID="{3B879061-AF19-4547-A0AA-FEEE214B98BF}" presName="gear2dstNode" presStyleLbl="node1" presStyleIdx="1" presStyleCnt="3"/>
      <dgm:spPr/>
      <dgm:t>
        <a:bodyPr/>
        <a:lstStyle/>
        <a:p>
          <a:endParaRPr lang="en-US"/>
        </a:p>
      </dgm:t>
    </dgm:pt>
    <dgm:pt modelId="{B2769B89-55EC-4E02-855E-100DC76F00DD}" type="pres">
      <dgm:prSet presAssocID="{08FD2006-1E71-4246-B40B-ECBCE92051B4}" presName="gear3" presStyleLbl="node1" presStyleIdx="2" presStyleCnt="3"/>
      <dgm:spPr/>
      <dgm:t>
        <a:bodyPr/>
        <a:lstStyle/>
        <a:p>
          <a:endParaRPr lang="en-US"/>
        </a:p>
      </dgm:t>
    </dgm:pt>
    <dgm:pt modelId="{F9A6322C-0918-4ADD-B824-A7311FA377AC}" type="pres">
      <dgm:prSet presAssocID="{08FD2006-1E71-4246-B40B-ECBCE92051B4}" presName="gear3tx" presStyleLbl="node1" presStyleIdx="2" presStyleCnt="3">
        <dgm:presLayoutVars>
          <dgm:chMax val="1"/>
          <dgm:bulletEnabled val="1"/>
        </dgm:presLayoutVars>
      </dgm:prSet>
      <dgm:spPr/>
      <dgm:t>
        <a:bodyPr/>
        <a:lstStyle/>
        <a:p>
          <a:endParaRPr lang="en-US"/>
        </a:p>
      </dgm:t>
    </dgm:pt>
    <dgm:pt modelId="{5D4373F1-2C5F-4871-89BA-DE6ECB10FA00}" type="pres">
      <dgm:prSet presAssocID="{08FD2006-1E71-4246-B40B-ECBCE92051B4}" presName="gear3srcNode" presStyleLbl="node1" presStyleIdx="2" presStyleCnt="3"/>
      <dgm:spPr/>
      <dgm:t>
        <a:bodyPr/>
        <a:lstStyle/>
        <a:p>
          <a:endParaRPr lang="en-US"/>
        </a:p>
      </dgm:t>
    </dgm:pt>
    <dgm:pt modelId="{1C394972-094F-41DB-9755-E28017F6B5B6}" type="pres">
      <dgm:prSet presAssocID="{08FD2006-1E71-4246-B40B-ECBCE92051B4}" presName="gear3dstNode" presStyleLbl="node1" presStyleIdx="2" presStyleCnt="3"/>
      <dgm:spPr/>
      <dgm:t>
        <a:bodyPr/>
        <a:lstStyle/>
        <a:p>
          <a:endParaRPr lang="en-US"/>
        </a:p>
      </dgm:t>
    </dgm:pt>
    <dgm:pt modelId="{F7CB4C24-A0C8-4893-AC4C-AB732A2D6518}" type="pres">
      <dgm:prSet presAssocID="{B0B84E8C-16D4-4232-BD0D-1A1388D46555}" presName="connector1" presStyleLbl="sibTrans2D1" presStyleIdx="0" presStyleCnt="3"/>
      <dgm:spPr/>
    </dgm:pt>
    <dgm:pt modelId="{ACD2DD5F-D63F-4451-A20A-856FCCDED8E4}" type="pres">
      <dgm:prSet presAssocID="{778602C7-9C59-4B44-8E94-A2F580A155F1}" presName="connector2" presStyleLbl="sibTrans2D1" presStyleIdx="1" presStyleCnt="3"/>
      <dgm:spPr/>
    </dgm:pt>
    <dgm:pt modelId="{A3E2ABD5-F81B-44D9-BD95-E94E9C4F29C2}" type="pres">
      <dgm:prSet presAssocID="{42DD3734-646F-402E-8706-7603DED9D574}" presName="connector3" presStyleLbl="sibTrans2D1" presStyleIdx="2" presStyleCnt="3"/>
      <dgm:spPr/>
    </dgm:pt>
  </dgm:ptLst>
  <dgm:cxnLst>
    <dgm:cxn modelId="{CCBB5E80-CCD3-459E-ACE4-7B0FF365892A}" type="presOf" srcId="{3B879061-AF19-4547-A0AA-FEEE214B98BF}" destId="{FC57C8D4-BCC8-4EB2-9A31-7CCFF5C9E51A}" srcOrd="1" destOrd="0" presId="urn:microsoft.com/office/officeart/2005/8/layout/gear1"/>
    <dgm:cxn modelId="{D528E84B-9065-4420-91BD-A9B4AF4CD6B6}" type="presOf" srcId="{778602C7-9C59-4B44-8E94-A2F580A155F1}" destId="{ACD2DD5F-D63F-4451-A20A-856FCCDED8E4}" srcOrd="0" destOrd="0" presId="urn:microsoft.com/office/officeart/2005/8/layout/gear1"/>
    <dgm:cxn modelId="{91A7CC84-2A47-4D5E-AD24-9D0D4595B738}" type="presOf" srcId="{8BF3D16F-6BED-480F-B05C-D7E011FEAD11}" destId="{0DF84097-1CC5-4544-A4A8-6F50A6D7373C}" srcOrd="0" destOrd="0" presId="urn:microsoft.com/office/officeart/2005/8/layout/gear1"/>
    <dgm:cxn modelId="{4600C0B5-456F-4A6D-BC69-3AAFDC2DC1B3}" type="presOf" srcId="{08FD2006-1E71-4246-B40B-ECBCE92051B4}" destId="{F9A6322C-0918-4ADD-B824-A7311FA377AC}" srcOrd="1" destOrd="0" presId="urn:microsoft.com/office/officeart/2005/8/layout/gear1"/>
    <dgm:cxn modelId="{790D589E-2E26-43D5-9C61-8A90A0BCC31B}" type="presOf" srcId="{08FD2006-1E71-4246-B40B-ECBCE92051B4}" destId="{B2769B89-55EC-4E02-855E-100DC76F00DD}" srcOrd="0" destOrd="0" presId="urn:microsoft.com/office/officeart/2005/8/layout/gear1"/>
    <dgm:cxn modelId="{3E38F6DC-A420-4C82-9D43-AB3E6EF6BDBA}" srcId="{BE99DE4C-47A2-4318-B467-AF6438D88159}" destId="{08FD2006-1E71-4246-B40B-ECBCE92051B4}" srcOrd="2" destOrd="0" parTransId="{CE476FCF-7F29-4DFC-89E0-9FAC645622AC}" sibTransId="{42DD3734-646F-402E-8706-7603DED9D574}"/>
    <dgm:cxn modelId="{F36B360B-A885-4C35-9321-1FA4400C9B04}" srcId="{BE99DE4C-47A2-4318-B467-AF6438D88159}" destId="{3B879061-AF19-4547-A0AA-FEEE214B98BF}" srcOrd="1" destOrd="0" parTransId="{A1DA0C99-AF78-47FE-8B88-ECB2C4EDDC67}" sibTransId="{778602C7-9C59-4B44-8E94-A2F580A155F1}"/>
    <dgm:cxn modelId="{640D14D0-2AFF-47FC-8737-BA5EF245B190}" srcId="{BE99DE4C-47A2-4318-B467-AF6438D88159}" destId="{8BF3D16F-6BED-480F-B05C-D7E011FEAD11}" srcOrd="0" destOrd="0" parTransId="{A6CED0A3-A3BA-448C-9DF2-F749E9B232DD}" sibTransId="{B0B84E8C-16D4-4232-BD0D-1A1388D46555}"/>
    <dgm:cxn modelId="{61614E60-9708-4639-B98A-19DF883ABD53}" type="presOf" srcId="{42DD3734-646F-402E-8706-7603DED9D574}" destId="{A3E2ABD5-F81B-44D9-BD95-E94E9C4F29C2}" srcOrd="0" destOrd="0" presId="urn:microsoft.com/office/officeart/2005/8/layout/gear1"/>
    <dgm:cxn modelId="{3968E65F-4DF6-49FC-9D19-0442AEE7E5BB}" type="presOf" srcId="{B0B84E8C-16D4-4232-BD0D-1A1388D46555}" destId="{F7CB4C24-A0C8-4893-AC4C-AB732A2D6518}" srcOrd="0" destOrd="0" presId="urn:microsoft.com/office/officeart/2005/8/layout/gear1"/>
    <dgm:cxn modelId="{B781F685-83E1-4974-B05F-A59E4AE4D9EC}" type="presOf" srcId="{3B879061-AF19-4547-A0AA-FEEE214B98BF}" destId="{F7399121-721E-4047-A617-20D925DD22B9}" srcOrd="0" destOrd="0" presId="urn:microsoft.com/office/officeart/2005/8/layout/gear1"/>
    <dgm:cxn modelId="{EAD107DA-4F1D-4542-B50B-FEC38456515E}" type="presOf" srcId="{BE99DE4C-47A2-4318-B467-AF6438D88159}" destId="{4FFC8BA2-324B-44AB-A7D0-C5852323AC09}" srcOrd="0" destOrd="0" presId="urn:microsoft.com/office/officeart/2005/8/layout/gear1"/>
    <dgm:cxn modelId="{2521B37B-F049-4749-A2B2-7130B301CBE9}" type="presOf" srcId="{8BF3D16F-6BED-480F-B05C-D7E011FEAD11}" destId="{8B9412E1-FED6-4A12-B267-45A6B2CC5ED7}" srcOrd="1" destOrd="0" presId="urn:microsoft.com/office/officeart/2005/8/layout/gear1"/>
    <dgm:cxn modelId="{92C82124-02FB-4F03-B5B5-4C924CED0BA9}" type="presOf" srcId="{08FD2006-1E71-4246-B40B-ECBCE92051B4}" destId="{5D4373F1-2C5F-4871-89BA-DE6ECB10FA00}" srcOrd="2" destOrd="0" presId="urn:microsoft.com/office/officeart/2005/8/layout/gear1"/>
    <dgm:cxn modelId="{C429A910-9F03-41DC-AA87-99990B8745C7}" type="presOf" srcId="{08FD2006-1E71-4246-B40B-ECBCE92051B4}" destId="{1C394972-094F-41DB-9755-E28017F6B5B6}" srcOrd="3" destOrd="0" presId="urn:microsoft.com/office/officeart/2005/8/layout/gear1"/>
    <dgm:cxn modelId="{6C18393E-244B-4835-843C-4FE719243632}" type="presOf" srcId="{8BF3D16F-6BED-480F-B05C-D7E011FEAD11}" destId="{6473C54F-B374-4CBE-9004-CFEC25DB61FC}" srcOrd="2" destOrd="0" presId="urn:microsoft.com/office/officeart/2005/8/layout/gear1"/>
    <dgm:cxn modelId="{FEEC0F2A-4699-4F53-BA6A-29D80A628363}" type="presOf" srcId="{3B879061-AF19-4547-A0AA-FEEE214B98BF}" destId="{0941A885-F9EB-4A63-89B4-ADCCCAFB69A1}" srcOrd="2" destOrd="0" presId="urn:microsoft.com/office/officeart/2005/8/layout/gear1"/>
    <dgm:cxn modelId="{94438640-5B9A-4A50-B146-84364DA82403}" type="presParOf" srcId="{4FFC8BA2-324B-44AB-A7D0-C5852323AC09}" destId="{0DF84097-1CC5-4544-A4A8-6F50A6D7373C}" srcOrd="0" destOrd="0" presId="urn:microsoft.com/office/officeart/2005/8/layout/gear1"/>
    <dgm:cxn modelId="{ECBF1EBA-88CD-4FEB-A176-93471A6094DC}" type="presParOf" srcId="{4FFC8BA2-324B-44AB-A7D0-C5852323AC09}" destId="{8B9412E1-FED6-4A12-B267-45A6B2CC5ED7}" srcOrd="1" destOrd="0" presId="urn:microsoft.com/office/officeart/2005/8/layout/gear1"/>
    <dgm:cxn modelId="{DBCE2E0C-8D35-4CE4-9629-91EA8B290C66}" type="presParOf" srcId="{4FFC8BA2-324B-44AB-A7D0-C5852323AC09}" destId="{6473C54F-B374-4CBE-9004-CFEC25DB61FC}" srcOrd="2" destOrd="0" presId="urn:microsoft.com/office/officeart/2005/8/layout/gear1"/>
    <dgm:cxn modelId="{FC22DCAF-1822-44B0-B315-3470F55255D0}" type="presParOf" srcId="{4FFC8BA2-324B-44AB-A7D0-C5852323AC09}" destId="{F7399121-721E-4047-A617-20D925DD22B9}" srcOrd="3" destOrd="0" presId="urn:microsoft.com/office/officeart/2005/8/layout/gear1"/>
    <dgm:cxn modelId="{C7857A72-6AAB-4028-AFF3-1C46A0A08D19}" type="presParOf" srcId="{4FFC8BA2-324B-44AB-A7D0-C5852323AC09}" destId="{FC57C8D4-BCC8-4EB2-9A31-7CCFF5C9E51A}" srcOrd="4" destOrd="0" presId="urn:microsoft.com/office/officeart/2005/8/layout/gear1"/>
    <dgm:cxn modelId="{65A2A321-AE43-4DF8-A419-82CA20E555F3}" type="presParOf" srcId="{4FFC8BA2-324B-44AB-A7D0-C5852323AC09}" destId="{0941A885-F9EB-4A63-89B4-ADCCCAFB69A1}" srcOrd="5" destOrd="0" presId="urn:microsoft.com/office/officeart/2005/8/layout/gear1"/>
    <dgm:cxn modelId="{02AE9BEE-F025-4D30-9D27-014156B8910D}" type="presParOf" srcId="{4FFC8BA2-324B-44AB-A7D0-C5852323AC09}" destId="{B2769B89-55EC-4E02-855E-100DC76F00DD}" srcOrd="6" destOrd="0" presId="urn:microsoft.com/office/officeart/2005/8/layout/gear1"/>
    <dgm:cxn modelId="{3E4B74BE-7E8A-498B-9E0F-4C239556DA8D}" type="presParOf" srcId="{4FFC8BA2-324B-44AB-A7D0-C5852323AC09}" destId="{F9A6322C-0918-4ADD-B824-A7311FA377AC}" srcOrd="7" destOrd="0" presId="urn:microsoft.com/office/officeart/2005/8/layout/gear1"/>
    <dgm:cxn modelId="{09033BE7-7A0B-4AEE-840B-7C5C396EE0FC}" type="presParOf" srcId="{4FFC8BA2-324B-44AB-A7D0-C5852323AC09}" destId="{5D4373F1-2C5F-4871-89BA-DE6ECB10FA00}" srcOrd="8" destOrd="0" presId="urn:microsoft.com/office/officeart/2005/8/layout/gear1"/>
    <dgm:cxn modelId="{744AC121-2321-4C07-834B-1BEBC56FF6DB}" type="presParOf" srcId="{4FFC8BA2-324B-44AB-A7D0-C5852323AC09}" destId="{1C394972-094F-41DB-9755-E28017F6B5B6}" srcOrd="9" destOrd="0" presId="urn:microsoft.com/office/officeart/2005/8/layout/gear1"/>
    <dgm:cxn modelId="{09521146-5233-4A2D-8A4F-9EDAF2550AB7}" type="presParOf" srcId="{4FFC8BA2-324B-44AB-A7D0-C5852323AC09}" destId="{F7CB4C24-A0C8-4893-AC4C-AB732A2D6518}" srcOrd="10" destOrd="0" presId="urn:microsoft.com/office/officeart/2005/8/layout/gear1"/>
    <dgm:cxn modelId="{82D83064-CB3E-4D14-B240-9BAD12419702}" type="presParOf" srcId="{4FFC8BA2-324B-44AB-A7D0-C5852323AC09}" destId="{ACD2DD5F-D63F-4451-A20A-856FCCDED8E4}" srcOrd="11" destOrd="0" presId="urn:microsoft.com/office/officeart/2005/8/layout/gear1"/>
    <dgm:cxn modelId="{640B3A36-59CB-4B2D-82BD-6C3DDFA3A3C9}" type="presParOf" srcId="{4FFC8BA2-324B-44AB-A7D0-C5852323AC09}" destId="{A3E2ABD5-F81B-44D9-BD95-E94E9C4F29C2}"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CC580D-8DDC-4A34-A19B-7FCD0AA7B51E}">
      <dsp:nvSpPr>
        <dsp:cNvPr id="0" name=""/>
        <dsp:cNvSpPr/>
      </dsp:nvSpPr>
      <dsp:spPr>
        <a:xfrm>
          <a:off x="0" y="0"/>
          <a:ext cx="6140196" cy="14065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a:solidFill>
                <a:sysClr val="windowText" lastClr="000000"/>
              </a:solidFill>
            </a:rPr>
            <a:t>Academic cultural differences</a:t>
          </a:r>
          <a:r>
            <a:rPr lang="en-US" sz="1400" kern="1200"/>
            <a:t>: First impact prior to arriving in the new country, on initial engagement with study materials. This becomes more challenging for students as they start to grapple with the required readings and assignments, attempting to understand the nuances of what is expected of them. </a:t>
          </a:r>
        </a:p>
      </dsp:txBody>
      <dsp:txXfrm>
        <a:off x="41197" y="41197"/>
        <a:ext cx="4622410" cy="1324162"/>
      </dsp:txXfrm>
    </dsp:sp>
    <dsp:sp modelId="{A08E66BF-68ED-4A27-AC76-5908946B1F97}">
      <dsp:nvSpPr>
        <dsp:cNvPr id="0" name=""/>
        <dsp:cNvSpPr/>
      </dsp:nvSpPr>
      <dsp:spPr>
        <a:xfrm>
          <a:off x="541781" y="1640982"/>
          <a:ext cx="6140196" cy="14065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a:solidFill>
                <a:sysClr val="windowText" lastClr="000000"/>
              </a:solidFill>
            </a:rPr>
            <a:t>National cultural differences</a:t>
          </a:r>
          <a:r>
            <a:rPr lang="en-US" sz="1400" kern="1200"/>
            <a:t>: Second impact encountered initially via online prior research but then intensified on arrival in the new country. For many students this is their first time outside the USA. Their realisation of the very short time they have to come to terms with the new culture (six weeks) increases the pressure.</a:t>
          </a:r>
        </a:p>
      </dsp:txBody>
      <dsp:txXfrm>
        <a:off x="582978" y="1682179"/>
        <a:ext cx="4601758" cy="1324162"/>
      </dsp:txXfrm>
    </dsp:sp>
    <dsp:sp modelId="{DEE11963-AB96-4108-BE65-6A58839CB125}">
      <dsp:nvSpPr>
        <dsp:cNvPr id="0" name=""/>
        <dsp:cNvSpPr/>
      </dsp:nvSpPr>
      <dsp:spPr>
        <a:xfrm>
          <a:off x="1083563" y="3281965"/>
          <a:ext cx="6140196" cy="14065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a:solidFill>
                <a:sysClr val="windowText" lastClr="000000"/>
              </a:solidFill>
            </a:rPr>
            <a:t>Workplace cultural differences</a:t>
          </a:r>
          <a:r>
            <a:rPr lang="en-US" sz="1400" kern="1200"/>
            <a:t>: Third impact as students are introduced to the workplace where they will intern, and as they learn about the host company's own culture and its expectations of the intern for a compressed block course experience of four weeks.</a:t>
          </a:r>
        </a:p>
      </dsp:txBody>
      <dsp:txXfrm>
        <a:off x="1124760" y="3323162"/>
        <a:ext cx="4601758" cy="1324162"/>
      </dsp:txXfrm>
    </dsp:sp>
    <dsp:sp modelId="{68AA5839-3AB5-44D0-BA46-960D63793AE2}">
      <dsp:nvSpPr>
        <dsp:cNvPr id="0" name=""/>
        <dsp:cNvSpPr/>
      </dsp:nvSpPr>
      <dsp:spPr>
        <a:xfrm>
          <a:off x="5225934" y="1066638"/>
          <a:ext cx="914261" cy="914261"/>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5431643" y="1066638"/>
        <a:ext cx="502843" cy="687981"/>
      </dsp:txXfrm>
    </dsp:sp>
    <dsp:sp modelId="{4AC2A46E-E733-445B-8AA9-06CECFA81ED3}">
      <dsp:nvSpPr>
        <dsp:cNvPr id="0" name=""/>
        <dsp:cNvSpPr/>
      </dsp:nvSpPr>
      <dsp:spPr>
        <a:xfrm>
          <a:off x="5767716" y="2698244"/>
          <a:ext cx="914261" cy="914261"/>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5973425" y="2698244"/>
        <a:ext cx="502843" cy="6879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F84097-1CC5-4544-A4A8-6F50A6D7373C}">
      <dsp:nvSpPr>
        <dsp:cNvPr id="0" name=""/>
        <dsp:cNvSpPr/>
      </dsp:nvSpPr>
      <dsp:spPr>
        <a:xfrm>
          <a:off x="3091941" y="1753362"/>
          <a:ext cx="2142998" cy="2142998"/>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t>self-formation and mobility as "becoming", being able to make a genuine contribution</a:t>
          </a:r>
        </a:p>
      </dsp:txBody>
      <dsp:txXfrm>
        <a:off x="3522779" y="2255349"/>
        <a:ext cx="1281322" cy="1101545"/>
      </dsp:txXfrm>
    </dsp:sp>
    <dsp:sp modelId="{F7399121-721E-4047-A617-20D925DD22B9}">
      <dsp:nvSpPr>
        <dsp:cNvPr id="0" name=""/>
        <dsp:cNvSpPr/>
      </dsp:nvSpPr>
      <dsp:spPr>
        <a:xfrm>
          <a:off x="1845106" y="1246835"/>
          <a:ext cx="1558544" cy="1558544"/>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a:t>learning as acquisition and as participation</a:t>
          </a:r>
        </a:p>
      </dsp:txBody>
      <dsp:txXfrm>
        <a:off x="2237474" y="1641575"/>
        <a:ext cx="773808" cy="769064"/>
      </dsp:txXfrm>
    </dsp:sp>
    <dsp:sp modelId="{B2769B89-55EC-4E02-855E-100DC76F00DD}">
      <dsp:nvSpPr>
        <dsp:cNvPr id="0" name=""/>
        <dsp:cNvSpPr/>
      </dsp:nvSpPr>
      <dsp:spPr>
        <a:xfrm rot="20700000">
          <a:off x="2718050" y="171598"/>
          <a:ext cx="1527055" cy="1527055"/>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a:t>linking knowledge across contexts</a:t>
          </a:r>
        </a:p>
      </dsp:txBody>
      <dsp:txXfrm rot="-20700000">
        <a:off x="3052978" y="506526"/>
        <a:ext cx="857199" cy="857199"/>
      </dsp:txXfrm>
    </dsp:sp>
    <dsp:sp modelId="{F7CB4C24-A0C8-4893-AC4C-AB732A2D6518}">
      <dsp:nvSpPr>
        <dsp:cNvPr id="0" name=""/>
        <dsp:cNvSpPr/>
      </dsp:nvSpPr>
      <dsp:spPr>
        <a:xfrm>
          <a:off x="2923919" y="1431826"/>
          <a:ext cx="2743037" cy="2743037"/>
        </a:xfrm>
        <a:prstGeom prst="circularArrow">
          <a:avLst>
            <a:gd name="adj1" fmla="val 4687"/>
            <a:gd name="adj2" fmla="val 299029"/>
            <a:gd name="adj3" fmla="val 2508746"/>
            <a:gd name="adj4" fmla="val 15877354"/>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CD2DD5F-D63F-4451-A20A-856FCCDED8E4}">
      <dsp:nvSpPr>
        <dsp:cNvPr id="0" name=""/>
        <dsp:cNvSpPr/>
      </dsp:nvSpPr>
      <dsp:spPr>
        <a:xfrm>
          <a:off x="1569091" y="903267"/>
          <a:ext cx="1992988" cy="1992988"/>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3E2ABD5-F81B-44D9-BD95-E94E9C4F29C2}">
      <dsp:nvSpPr>
        <dsp:cNvPr id="0" name=""/>
        <dsp:cNvSpPr/>
      </dsp:nvSpPr>
      <dsp:spPr>
        <a:xfrm>
          <a:off x="2364826" y="-161604"/>
          <a:ext cx="2148842" cy="2148842"/>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4939" y="0"/>
            <a:ext cx="2949099" cy="496967"/>
          </a:xfrm>
          <a:prstGeom prst="rect">
            <a:avLst/>
          </a:prstGeom>
        </p:spPr>
        <p:txBody>
          <a:bodyPr vert="horz" lIns="91440" tIns="45720" rIns="91440" bIns="45720" rtlCol="0"/>
          <a:lstStyle>
            <a:lvl1pPr algn="r">
              <a:defRPr sz="1200"/>
            </a:lvl1pPr>
          </a:lstStyle>
          <a:p>
            <a:fld id="{05CBE324-D5F7-43E2-8ADF-00FDDDB4AD93}" type="datetimeFigureOut">
              <a:rPr lang="en-NZ" smtClean="0"/>
              <a:t>2/07/2018</a:t>
            </a:fld>
            <a:endParaRPr lang="en-NZ"/>
          </a:p>
        </p:txBody>
      </p:sp>
      <p:sp>
        <p:nvSpPr>
          <p:cNvPr id="4" name="Footer Placeholder 3"/>
          <p:cNvSpPr>
            <a:spLocks noGrp="1"/>
          </p:cNvSpPr>
          <p:nvPr>
            <p:ph type="ftr" sz="quarter" idx="2"/>
          </p:nvPr>
        </p:nvSpPr>
        <p:spPr>
          <a:xfrm>
            <a:off x="0" y="9440646"/>
            <a:ext cx="2949099" cy="496967"/>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4939" y="9440646"/>
            <a:ext cx="2949099" cy="496967"/>
          </a:xfrm>
          <a:prstGeom prst="rect">
            <a:avLst/>
          </a:prstGeom>
        </p:spPr>
        <p:txBody>
          <a:bodyPr vert="horz" lIns="91440" tIns="45720" rIns="91440" bIns="45720" rtlCol="0" anchor="b"/>
          <a:lstStyle>
            <a:lvl1pPr algn="r">
              <a:defRPr sz="1200"/>
            </a:lvl1pPr>
          </a:lstStyle>
          <a:p>
            <a:fld id="{02F6BFC7-7C47-41D5-B148-B245AEE94E17}" type="slidenum">
              <a:rPr lang="en-NZ" smtClean="0"/>
              <a:t>‹#›</a:t>
            </a:fld>
            <a:endParaRPr lang="en-NZ"/>
          </a:p>
        </p:txBody>
      </p:sp>
    </p:spTree>
    <p:extLst>
      <p:ext uri="{BB962C8B-B14F-4D97-AF65-F5344CB8AC3E}">
        <p14:creationId xmlns:p14="http://schemas.microsoft.com/office/powerpoint/2010/main" val="3609222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23FA43A7-375B-6D4C-B84E-2F0971EA1891}" type="datetimeFigureOut">
              <a:rPr lang="en-US" smtClean="0"/>
              <a:t>7/2/2018</a:t>
            </a:fld>
            <a:endParaRPr lang="en-US"/>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lstStyle/>
          <a:p>
            <a:pPr lvl="0"/>
            <a:r>
              <a:rPr lang="mi-NZ" smtClean="0"/>
              <a:t>Click to edit Master text styles</a:t>
            </a:r>
          </a:p>
          <a:p>
            <a:pPr lvl="1"/>
            <a:r>
              <a:rPr lang="mi-NZ" smtClean="0"/>
              <a:t>Second level</a:t>
            </a:r>
          </a:p>
          <a:p>
            <a:pPr lvl="2"/>
            <a:r>
              <a:rPr lang="mi-NZ" smtClean="0"/>
              <a:t>Third level</a:t>
            </a:r>
          </a:p>
          <a:p>
            <a:pPr lvl="3"/>
            <a:r>
              <a:rPr lang="mi-NZ" smtClean="0"/>
              <a:t>Fourth level</a:t>
            </a:r>
          </a:p>
          <a:p>
            <a:pPr lvl="4"/>
            <a:r>
              <a:rPr lang="mi-NZ" smtClean="0"/>
              <a:t>Fifth level</a:t>
            </a:r>
            <a:endParaRPr lang="en-US"/>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A3776F35-FBB2-A14A-B9F8-D73669FB10D3}" type="slidenum">
              <a:rPr lang="en-US" smtClean="0"/>
              <a:t>‹#›</a:t>
            </a:fld>
            <a:endParaRPr lang="en-US"/>
          </a:p>
        </p:txBody>
      </p:sp>
    </p:spTree>
    <p:extLst>
      <p:ext uri="{BB962C8B-B14F-4D97-AF65-F5344CB8AC3E}">
        <p14:creationId xmlns:p14="http://schemas.microsoft.com/office/powerpoint/2010/main" val="118107030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CC7F92-F31B-44ED-8DD9-B37AC59414C9}" type="datetime1">
              <a:rPr lang="en-US" smtClean="0"/>
              <a:t>7/2/2018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834D8-3E0B-D941-B191-BA56DFC127C3}" type="slidenum">
              <a:rPr lang="en-US" smtClean="0"/>
              <a:t>‹#›</a:t>
            </a:fld>
            <a:endParaRPr lang="en-US"/>
          </a:p>
        </p:txBody>
      </p:sp>
    </p:spTree>
    <p:extLst>
      <p:ext uri="{BB962C8B-B14F-4D97-AF65-F5344CB8AC3E}">
        <p14:creationId xmlns:p14="http://schemas.microsoft.com/office/powerpoint/2010/main" val="2575823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1B2153-2399-4095-9C8F-340D2C253A66}" type="datetime1">
              <a:rPr lang="en-US" smtClean="0"/>
              <a:t>7/2/2018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834D8-3E0B-D941-B191-BA56DFC127C3}" type="slidenum">
              <a:rPr lang="en-US" smtClean="0"/>
              <a:t>‹#›</a:t>
            </a:fld>
            <a:endParaRPr lang="en-US"/>
          </a:p>
        </p:txBody>
      </p:sp>
    </p:spTree>
    <p:extLst>
      <p:ext uri="{BB962C8B-B14F-4D97-AF65-F5344CB8AC3E}">
        <p14:creationId xmlns:p14="http://schemas.microsoft.com/office/powerpoint/2010/main" val="3929051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343533"/>
            <a:ext cx="2057400" cy="47826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343533"/>
            <a:ext cx="6019800" cy="47826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5B19F2-4122-42B0-A4B0-68BAC02131E3}" type="datetime1">
              <a:rPr lang="en-US" smtClean="0"/>
              <a:t>7/2/2018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834D8-3E0B-D941-B191-BA56DFC127C3}" type="slidenum">
              <a:rPr lang="en-US" smtClean="0"/>
              <a:t>‹#›</a:t>
            </a:fld>
            <a:endParaRPr lang="en-US"/>
          </a:p>
        </p:txBody>
      </p:sp>
    </p:spTree>
    <p:extLst>
      <p:ext uri="{BB962C8B-B14F-4D97-AF65-F5344CB8AC3E}">
        <p14:creationId xmlns:p14="http://schemas.microsoft.com/office/powerpoint/2010/main" val="3387371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Vertical Title and Text">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457200" y="2361280"/>
            <a:ext cx="8229600" cy="4096669"/>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17751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682B14-71EC-4773-94D2-66D54011FBCB}" type="datetime1">
              <a:rPr lang="en-US" smtClean="0"/>
              <a:t>7/2/2018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834D8-3E0B-D941-B191-BA56DFC127C3}" type="slidenum">
              <a:rPr lang="en-US" smtClean="0"/>
              <a:t>‹#›</a:t>
            </a:fld>
            <a:endParaRPr lang="en-US"/>
          </a:p>
        </p:txBody>
      </p:sp>
    </p:spTree>
    <p:extLst>
      <p:ext uri="{BB962C8B-B14F-4D97-AF65-F5344CB8AC3E}">
        <p14:creationId xmlns:p14="http://schemas.microsoft.com/office/powerpoint/2010/main" val="1992069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630433-7062-401E-ADE1-D0C5C4BF27EE}" type="datetime1">
              <a:rPr lang="en-US" smtClean="0"/>
              <a:t>7/2/2018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9834D8-3E0B-D941-B191-BA56DFC127C3}" type="slidenum">
              <a:rPr lang="en-US" smtClean="0"/>
              <a:t>‹#›</a:t>
            </a:fld>
            <a:endParaRPr lang="en-US"/>
          </a:p>
        </p:txBody>
      </p:sp>
    </p:spTree>
    <p:extLst>
      <p:ext uri="{BB962C8B-B14F-4D97-AF65-F5344CB8AC3E}">
        <p14:creationId xmlns:p14="http://schemas.microsoft.com/office/powerpoint/2010/main" val="4100633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D27F75-67B7-494A-83E9-D43ADFF570A6}" type="datetime1">
              <a:rPr lang="en-US" smtClean="0"/>
              <a:t>7/2/2018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9834D8-3E0B-D941-B191-BA56DFC127C3}" type="slidenum">
              <a:rPr lang="en-US" smtClean="0"/>
              <a:t>‹#›</a:t>
            </a:fld>
            <a:endParaRPr lang="en-US"/>
          </a:p>
        </p:txBody>
      </p:sp>
    </p:spTree>
    <p:extLst>
      <p:ext uri="{BB962C8B-B14F-4D97-AF65-F5344CB8AC3E}">
        <p14:creationId xmlns:p14="http://schemas.microsoft.com/office/powerpoint/2010/main" val="2042399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A5E3E3-8E98-4890-B3BB-473EDDAE54FD}" type="datetime1">
              <a:rPr lang="en-US" smtClean="0"/>
              <a:t>7/2/2018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9834D8-3E0B-D941-B191-BA56DFC127C3}" type="slidenum">
              <a:rPr lang="en-US" smtClean="0"/>
              <a:t>‹#›</a:t>
            </a:fld>
            <a:endParaRPr lang="en-US"/>
          </a:p>
        </p:txBody>
      </p:sp>
    </p:spTree>
    <p:extLst>
      <p:ext uri="{BB962C8B-B14F-4D97-AF65-F5344CB8AC3E}">
        <p14:creationId xmlns:p14="http://schemas.microsoft.com/office/powerpoint/2010/main" val="919730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07BBEA-1F7F-458B-8B99-F703192E2329}" type="datetime1">
              <a:rPr lang="en-US" smtClean="0"/>
              <a:t>7/2/2018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9834D8-3E0B-D941-B191-BA56DFC127C3}" type="slidenum">
              <a:rPr lang="en-US" smtClean="0"/>
              <a:t>‹#›</a:t>
            </a:fld>
            <a:endParaRPr lang="en-US"/>
          </a:p>
        </p:txBody>
      </p:sp>
    </p:spTree>
    <p:extLst>
      <p:ext uri="{BB962C8B-B14F-4D97-AF65-F5344CB8AC3E}">
        <p14:creationId xmlns:p14="http://schemas.microsoft.com/office/powerpoint/2010/main" val="4045176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A676F8-3E07-4C5E-A328-E627E832085C}" type="datetime1">
              <a:rPr lang="en-US" smtClean="0"/>
              <a:t>7/2/2018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9834D8-3E0B-D941-B191-BA56DFC127C3}" type="slidenum">
              <a:rPr lang="en-US" smtClean="0"/>
              <a:t>‹#›</a:t>
            </a:fld>
            <a:endParaRPr lang="en-US"/>
          </a:p>
        </p:txBody>
      </p:sp>
    </p:spTree>
    <p:extLst>
      <p:ext uri="{BB962C8B-B14F-4D97-AF65-F5344CB8AC3E}">
        <p14:creationId xmlns:p14="http://schemas.microsoft.com/office/powerpoint/2010/main" val="2235338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269915"/>
            <a:ext cx="5111750" cy="485624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F7DE18-640E-4F00-A239-AEF2DEA396E7}" type="datetime1">
              <a:rPr lang="en-US" smtClean="0"/>
              <a:t>7/2/2018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9834D8-3E0B-D941-B191-BA56DFC127C3}" type="slidenum">
              <a:rPr lang="en-US" smtClean="0"/>
              <a:t>‹#›</a:t>
            </a:fld>
            <a:endParaRPr lang="en-US"/>
          </a:p>
        </p:txBody>
      </p:sp>
    </p:spTree>
    <p:extLst>
      <p:ext uri="{BB962C8B-B14F-4D97-AF65-F5344CB8AC3E}">
        <p14:creationId xmlns:p14="http://schemas.microsoft.com/office/powerpoint/2010/main" val="1089328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05C7E9-F94A-4E6C-B347-7CDFCE6F02D5}" type="datetime1">
              <a:rPr lang="en-US" smtClean="0"/>
              <a:t>7/2/2018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9834D8-3E0B-D941-B191-BA56DFC127C3}" type="slidenum">
              <a:rPr lang="en-US" smtClean="0"/>
              <a:t>‹#›</a:t>
            </a:fld>
            <a:endParaRPr lang="en-US"/>
          </a:p>
        </p:txBody>
      </p:sp>
    </p:spTree>
    <p:extLst>
      <p:ext uri="{BB962C8B-B14F-4D97-AF65-F5344CB8AC3E}">
        <p14:creationId xmlns:p14="http://schemas.microsoft.com/office/powerpoint/2010/main" val="855673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315963"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Univers LT Std 57 Cn"/>
                <a:cs typeface="Univers LT Std 57 Cn"/>
              </a:defRPr>
            </a:lvl1pPr>
          </a:lstStyle>
          <a:p>
            <a:fld id="{068DB2A0-3C13-4A26-BCA1-97FB955CBB20}" type="datetime1">
              <a:rPr lang="en-US" smtClean="0"/>
              <a:t>7/2/2018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Univers LT Std 57 Cn"/>
                <a:cs typeface="Univers LT Std 57 Cn"/>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Univers LT Std 57 Cn"/>
                <a:cs typeface="Univers LT Std 57 Cn"/>
              </a:defRPr>
            </a:lvl1pPr>
          </a:lstStyle>
          <a:p>
            <a:fld id="{B79834D8-3E0B-D941-B191-BA56DFC127C3}" type="slidenum">
              <a:rPr lang="en-US" smtClean="0"/>
              <a:pPr/>
              <a:t>‹#›</a:t>
            </a:fld>
            <a:endParaRPr lang="en-US"/>
          </a:p>
        </p:txBody>
      </p:sp>
      <p:pic>
        <p:nvPicPr>
          <p:cNvPr id="9" name="Picture 8" descr="Massey-University.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993505" y="173413"/>
            <a:ext cx="2002730" cy="845945"/>
          </a:xfrm>
          <a:prstGeom prst="rect">
            <a:avLst/>
          </a:prstGeom>
        </p:spPr>
      </p:pic>
    </p:spTree>
    <p:extLst>
      <p:ext uri="{BB962C8B-B14F-4D97-AF65-F5344CB8AC3E}">
        <p14:creationId xmlns:p14="http://schemas.microsoft.com/office/powerpoint/2010/main" val="2536409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hf hdr="0" ftr="0" dt="0"/>
  <p:txStyles>
    <p:titleStyle>
      <a:lvl1pPr algn="ctr" defTabSz="457200" rtl="0" eaLnBrk="1" latinLnBrk="0" hangingPunct="1">
        <a:spcBef>
          <a:spcPct val="0"/>
        </a:spcBef>
        <a:buNone/>
        <a:defRPr sz="3600" kern="1200">
          <a:solidFill>
            <a:schemeClr val="tx1"/>
          </a:solidFill>
          <a:latin typeface="Univers LT Std 57 Cn"/>
          <a:ea typeface="+mj-ea"/>
          <a:cs typeface="Univers LT Std 57 C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Univers LT Std 57 Cn"/>
          <a:ea typeface="+mn-ea"/>
          <a:cs typeface="Univers LT Std 57 Cn"/>
        </a:defRPr>
      </a:lvl1pPr>
      <a:lvl2pPr marL="742950" indent="-285750" algn="l" defTabSz="457200" rtl="0" eaLnBrk="1" latinLnBrk="0" hangingPunct="1">
        <a:spcBef>
          <a:spcPct val="20000"/>
        </a:spcBef>
        <a:buFont typeface="Arial"/>
        <a:buChar char="–"/>
        <a:defRPr sz="2800" kern="1200">
          <a:solidFill>
            <a:schemeClr val="tx1"/>
          </a:solidFill>
          <a:latin typeface="Univers LT Std 57 Cn"/>
          <a:ea typeface="+mn-ea"/>
          <a:cs typeface="Univers LT Std 57 Cn"/>
        </a:defRPr>
      </a:lvl2pPr>
      <a:lvl3pPr marL="1143000" indent="-228600" algn="l" defTabSz="457200" rtl="0" eaLnBrk="1" latinLnBrk="0" hangingPunct="1">
        <a:spcBef>
          <a:spcPct val="20000"/>
        </a:spcBef>
        <a:buFont typeface="Arial"/>
        <a:buChar char="•"/>
        <a:defRPr sz="2400" kern="1200">
          <a:solidFill>
            <a:schemeClr val="tx1"/>
          </a:solidFill>
          <a:latin typeface="Univers LT Std 57 Cn"/>
          <a:ea typeface="+mn-ea"/>
          <a:cs typeface="Univers LT Std 57 Cn"/>
        </a:defRPr>
      </a:lvl3pPr>
      <a:lvl4pPr marL="1600200" indent="-228600" algn="l" defTabSz="457200" rtl="0" eaLnBrk="1" latinLnBrk="0" hangingPunct="1">
        <a:spcBef>
          <a:spcPct val="20000"/>
        </a:spcBef>
        <a:buFont typeface="Arial"/>
        <a:buChar char="–"/>
        <a:defRPr sz="2000" kern="1200">
          <a:solidFill>
            <a:schemeClr val="tx1"/>
          </a:solidFill>
          <a:latin typeface="Univers LT Std 57 Cn"/>
          <a:ea typeface="+mn-ea"/>
          <a:cs typeface="Univers LT Std 57 Cn"/>
        </a:defRPr>
      </a:lvl4pPr>
      <a:lvl5pPr marL="2057400" indent="-228600" algn="l" defTabSz="457200" rtl="0" eaLnBrk="1" latinLnBrk="0" hangingPunct="1">
        <a:spcBef>
          <a:spcPct val="20000"/>
        </a:spcBef>
        <a:buFont typeface="Arial"/>
        <a:buChar char="»"/>
        <a:defRPr sz="2000" kern="1200">
          <a:solidFill>
            <a:schemeClr val="tx1"/>
          </a:solidFill>
          <a:latin typeface="Univers LT Std 57 Cn"/>
          <a:ea typeface="+mn-ea"/>
          <a:cs typeface="Univers LT Std 57 C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8104"/>
            <a:ext cx="8229600" cy="1143000"/>
          </a:xfrm>
        </p:spPr>
        <p:txBody>
          <a:bodyPr>
            <a:noAutofit/>
          </a:bodyPr>
          <a:lstStyle/>
          <a:p>
            <a:r>
              <a:rPr lang="en-US" dirty="0" smtClean="0">
                <a:latin typeface="+mn-lt"/>
              </a:rPr>
              <a:t/>
            </a:r>
            <a:br>
              <a:rPr lang="en-US" dirty="0" smtClean="0">
                <a:latin typeface="+mn-lt"/>
              </a:rPr>
            </a:br>
            <a:r>
              <a:rPr lang="en-US" sz="2800" dirty="0" smtClean="0">
                <a:latin typeface="+mn-lt"/>
              </a:rPr>
              <a:t>Communication Students in Overseas Internships: </a:t>
            </a:r>
            <a:br>
              <a:rPr lang="en-US" sz="2800" dirty="0" smtClean="0">
                <a:latin typeface="+mn-lt"/>
              </a:rPr>
            </a:br>
            <a:r>
              <a:rPr lang="en-US" sz="2800" dirty="0" smtClean="0">
                <a:latin typeface="+mn-lt"/>
              </a:rPr>
              <a:t>How They Are Challenged, What They Learn</a:t>
            </a:r>
            <a:r>
              <a:rPr lang="en-NZ" dirty="0">
                <a:latin typeface="+mn-lt"/>
              </a:rPr>
              <a:t/>
            </a:r>
            <a:br>
              <a:rPr lang="en-NZ" dirty="0">
                <a:latin typeface="+mn-lt"/>
              </a:rPr>
            </a:br>
            <a:endParaRPr lang="en-US" dirty="0">
              <a:latin typeface="+mn-lt"/>
            </a:endParaRPr>
          </a:p>
        </p:txBody>
      </p:sp>
      <p:sp>
        <p:nvSpPr>
          <p:cNvPr id="3" name="Content Placeholder 2"/>
          <p:cNvSpPr>
            <a:spLocks noGrp="1"/>
          </p:cNvSpPr>
          <p:nvPr>
            <p:ph idx="1"/>
          </p:nvPr>
        </p:nvSpPr>
        <p:spPr>
          <a:xfrm>
            <a:off x="457200" y="2478634"/>
            <a:ext cx="8229600" cy="3353206"/>
          </a:xfrm>
        </p:spPr>
        <p:txBody>
          <a:bodyPr>
            <a:normAutofit fontScale="92500" lnSpcReduction="10000"/>
          </a:bodyPr>
          <a:lstStyle/>
          <a:p>
            <a:pPr marL="0" indent="0" algn="ctr">
              <a:buNone/>
            </a:pPr>
            <a:r>
              <a:rPr lang="en-NZ" sz="2400" dirty="0" smtClean="0">
                <a:latin typeface="Univers LT Std 45 Light"/>
                <a:cs typeface="Univers LT Std 45 Light"/>
              </a:rPr>
              <a:t>ANZCA Annual Conference </a:t>
            </a:r>
          </a:p>
          <a:p>
            <a:pPr marL="0" indent="0" algn="ctr">
              <a:buNone/>
            </a:pPr>
            <a:r>
              <a:rPr lang="en-NZ" sz="2400" dirty="0" smtClean="0">
                <a:latin typeface="Univers LT Std 45 Light"/>
                <a:cs typeface="Univers LT Std 45 Light"/>
              </a:rPr>
              <a:t>University of </a:t>
            </a:r>
            <a:r>
              <a:rPr lang="en-NZ" sz="2400" dirty="0" smtClean="0">
                <a:latin typeface="Univers LT Std 45 Light"/>
                <a:cs typeface="Univers LT Std 45 Light"/>
              </a:rPr>
              <a:t>Auckland, </a:t>
            </a:r>
            <a:r>
              <a:rPr lang="en-NZ" sz="2400" dirty="0" smtClean="0">
                <a:latin typeface="Univers LT Std 45 Light"/>
                <a:cs typeface="Univers LT Std 45 Light"/>
              </a:rPr>
              <a:t>5 July </a:t>
            </a:r>
            <a:r>
              <a:rPr lang="en-NZ" sz="2400" dirty="0" smtClean="0">
                <a:latin typeface="Univers LT Std 45 Light"/>
                <a:cs typeface="Univers LT Std 45 Light"/>
              </a:rPr>
              <a:t>2018</a:t>
            </a:r>
            <a:endParaRPr lang="en-NZ" sz="2400" dirty="0" smtClean="0">
              <a:latin typeface="Univers LT Std 45 Light"/>
              <a:cs typeface="Univers LT Std 45 Light"/>
            </a:endParaRPr>
          </a:p>
          <a:p>
            <a:pPr marL="0" indent="0" algn="ctr">
              <a:buNone/>
            </a:pPr>
            <a:endParaRPr lang="en-NZ" sz="2400" dirty="0" smtClean="0">
              <a:latin typeface="Univers LT Std 45 Light"/>
              <a:cs typeface="Univers LT Std 45 Light"/>
            </a:endParaRPr>
          </a:p>
          <a:p>
            <a:pPr marL="0" indent="0" algn="ctr">
              <a:buNone/>
            </a:pPr>
            <a:r>
              <a:rPr lang="en-NZ" sz="2400" dirty="0" smtClean="0">
                <a:latin typeface="Univers LT Std 45 Light"/>
                <a:cs typeface="Univers LT Std 45 Light"/>
              </a:rPr>
              <a:t>Frank </a:t>
            </a:r>
            <a:r>
              <a:rPr lang="en-NZ" sz="2400" dirty="0" smtClean="0">
                <a:latin typeface="Univers LT Std 45 Light"/>
                <a:cs typeface="Univers LT Std 45 Light"/>
              </a:rPr>
              <a:t>Sligo and Teresa Housel</a:t>
            </a:r>
            <a:endParaRPr lang="en-NZ" sz="2400" dirty="0" smtClean="0">
              <a:latin typeface="Univers LT Std 45 Light"/>
              <a:cs typeface="Univers LT Std 45 Light"/>
            </a:endParaRPr>
          </a:p>
          <a:p>
            <a:pPr marL="0" indent="0" algn="ctr">
              <a:buNone/>
            </a:pPr>
            <a:endParaRPr lang="en-NZ" sz="2400" dirty="0" smtClean="0">
              <a:latin typeface="Univers LT Std 45 Light"/>
              <a:cs typeface="Univers LT Std 45 Light"/>
            </a:endParaRPr>
          </a:p>
          <a:p>
            <a:pPr marL="0" indent="0" algn="ctr">
              <a:buNone/>
            </a:pPr>
            <a:r>
              <a:rPr lang="en-NZ" sz="2000" dirty="0" smtClean="0">
                <a:solidFill>
                  <a:srgbClr val="FF0000"/>
                </a:solidFill>
                <a:latin typeface="Univers LT Std 45 Light"/>
                <a:cs typeface="Univers LT Std 45 Light"/>
              </a:rPr>
              <a:t>Te </a:t>
            </a:r>
            <a:r>
              <a:rPr lang="en-NZ" sz="2000" dirty="0" err="1" smtClean="0">
                <a:solidFill>
                  <a:srgbClr val="FF0000"/>
                </a:solidFill>
                <a:latin typeface="Univers LT Std 45 Light"/>
                <a:cs typeface="Univers LT Std 45 Light"/>
              </a:rPr>
              <a:t>Pou</a:t>
            </a:r>
            <a:r>
              <a:rPr lang="en-NZ" sz="2000" dirty="0" smtClean="0">
                <a:solidFill>
                  <a:srgbClr val="FF0000"/>
                </a:solidFill>
                <a:latin typeface="Univers LT Std 45 Light"/>
                <a:cs typeface="Univers LT Std 45 Light"/>
              </a:rPr>
              <a:t> </a:t>
            </a:r>
            <a:r>
              <a:rPr lang="en-NZ" sz="2000" dirty="0" err="1" smtClean="0">
                <a:solidFill>
                  <a:srgbClr val="FF0000"/>
                </a:solidFill>
                <a:latin typeface="Univers LT Std 45 Light"/>
                <a:cs typeface="Univers LT Std 45 Light"/>
              </a:rPr>
              <a:t>Aro</a:t>
            </a:r>
            <a:r>
              <a:rPr lang="en-NZ" sz="2000" dirty="0" smtClean="0">
                <a:solidFill>
                  <a:srgbClr val="FF0000"/>
                </a:solidFill>
                <a:latin typeface="Univers LT Std 45 Light"/>
                <a:cs typeface="Univers LT Std 45 Light"/>
              </a:rPr>
              <a:t> </a:t>
            </a:r>
            <a:r>
              <a:rPr lang="en-NZ" sz="2000" dirty="0" err="1" smtClean="0">
                <a:solidFill>
                  <a:srgbClr val="FF0000"/>
                </a:solidFill>
                <a:latin typeface="Univers LT Std 45 Light"/>
                <a:cs typeface="Univers LT Std 45 Light"/>
              </a:rPr>
              <a:t>Kōrero</a:t>
            </a:r>
            <a:r>
              <a:rPr lang="en-NZ" sz="2000" dirty="0" smtClean="0">
                <a:latin typeface="Univers LT Std 45 Light"/>
                <a:cs typeface="Univers LT Std 45 Light"/>
              </a:rPr>
              <a:t>/ School of Communication, Journalism &amp; Marketing</a:t>
            </a:r>
          </a:p>
          <a:p>
            <a:pPr marL="0" indent="0" algn="ctr">
              <a:buNone/>
            </a:pPr>
            <a:r>
              <a:rPr lang="en-NZ" sz="2000" dirty="0">
                <a:solidFill>
                  <a:srgbClr val="FF0000"/>
                </a:solidFill>
              </a:rPr>
              <a:t>Te </a:t>
            </a:r>
            <a:r>
              <a:rPr lang="en-NZ" sz="2000" dirty="0" err="1">
                <a:solidFill>
                  <a:srgbClr val="FF0000"/>
                </a:solidFill>
              </a:rPr>
              <a:t>Kunenga</a:t>
            </a:r>
            <a:r>
              <a:rPr lang="en-NZ" sz="2000" dirty="0">
                <a:solidFill>
                  <a:srgbClr val="FF0000"/>
                </a:solidFill>
              </a:rPr>
              <a:t> Ki </a:t>
            </a:r>
            <a:r>
              <a:rPr lang="en-NZ" sz="2000" dirty="0" err="1">
                <a:solidFill>
                  <a:srgbClr val="FF0000"/>
                </a:solidFill>
              </a:rPr>
              <a:t>Pūrehuroa</a:t>
            </a:r>
            <a:r>
              <a:rPr lang="en-NZ" sz="2000" dirty="0"/>
              <a:t>/ Massey </a:t>
            </a:r>
            <a:r>
              <a:rPr lang="en-NZ" sz="2000" dirty="0" smtClean="0"/>
              <a:t>University</a:t>
            </a:r>
            <a:endParaRPr lang="en-NZ" sz="2000" dirty="0"/>
          </a:p>
          <a:p>
            <a:pPr marL="0" indent="0" algn="ctr">
              <a:buNone/>
            </a:pPr>
            <a:r>
              <a:rPr lang="en-NZ" sz="2000" dirty="0">
                <a:solidFill>
                  <a:srgbClr val="FF0000"/>
                </a:solidFill>
              </a:rPr>
              <a:t>Te Whanganui-a-Tara</a:t>
            </a:r>
            <a:r>
              <a:rPr lang="en-NZ" sz="2000" dirty="0"/>
              <a:t>/ </a:t>
            </a:r>
            <a:r>
              <a:rPr lang="en-NZ" sz="2000" dirty="0" smtClean="0"/>
              <a:t>Wellington</a:t>
            </a:r>
          </a:p>
          <a:p>
            <a:pPr marL="0" indent="0" algn="ctr">
              <a:buNone/>
            </a:pPr>
            <a:r>
              <a:rPr lang="en-NZ" sz="2000" dirty="0" err="1" smtClean="0">
                <a:solidFill>
                  <a:srgbClr val="FF0000"/>
                </a:solidFill>
              </a:rPr>
              <a:t>Aotearoa</a:t>
            </a:r>
            <a:r>
              <a:rPr lang="en-NZ" sz="2000" dirty="0" smtClean="0"/>
              <a:t>/ New Zealand</a:t>
            </a:r>
            <a:endParaRPr lang="en-NZ" sz="2000" dirty="0">
              <a:latin typeface="Univers LT Std 45 Light"/>
              <a:cs typeface="Univers LT Std 45 Light"/>
            </a:endParaRPr>
          </a:p>
          <a:p>
            <a:pPr marL="0" indent="0" algn="ctr">
              <a:buNone/>
            </a:pPr>
            <a:endParaRPr lang="en-NZ" sz="2000" dirty="0" smtClean="0">
              <a:latin typeface="Univers LT Std 45 Light"/>
              <a:cs typeface="Univers LT Std 45 Light"/>
            </a:endParaRPr>
          </a:p>
          <a:p>
            <a:pPr marL="0" indent="0">
              <a:buNone/>
            </a:pPr>
            <a:endParaRPr lang="en-NZ" dirty="0"/>
          </a:p>
        </p:txBody>
      </p:sp>
      <p:sp>
        <p:nvSpPr>
          <p:cNvPr id="4" name="Slide Number Placeholder 3"/>
          <p:cNvSpPr>
            <a:spLocks noGrp="1"/>
          </p:cNvSpPr>
          <p:nvPr>
            <p:ph type="sldNum" sz="quarter" idx="12"/>
          </p:nvPr>
        </p:nvSpPr>
        <p:spPr/>
        <p:txBody>
          <a:bodyPr/>
          <a:lstStyle/>
          <a:p>
            <a:fld id="{B79834D8-3E0B-D941-B191-BA56DFC127C3}" type="slidenum">
              <a:rPr lang="en-US" smtClean="0"/>
              <a:t>1</a:t>
            </a:fld>
            <a:endParaRPr lang="en-US"/>
          </a:p>
        </p:txBody>
      </p:sp>
    </p:spTree>
    <p:extLst>
      <p:ext uri="{BB962C8B-B14F-4D97-AF65-F5344CB8AC3E}">
        <p14:creationId xmlns:p14="http://schemas.microsoft.com/office/powerpoint/2010/main" val="26946539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smtClean="0"/>
              <a:t>Given that little is known about international interns’ experience:</a:t>
            </a:r>
            <a:endParaRPr lang="en-NZ" sz="2800" dirty="0"/>
          </a:p>
        </p:txBody>
      </p:sp>
      <p:sp>
        <p:nvSpPr>
          <p:cNvPr id="3" name="Content Placeholder 2"/>
          <p:cNvSpPr>
            <a:spLocks noGrp="1"/>
          </p:cNvSpPr>
          <p:nvPr>
            <p:ph idx="1"/>
          </p:nvPr>
        </p:nvSpPr>
        <p:spPr/>
        <p:txBody>
          <a:bodyPr/>
          <a:lstStyle/>
          <a:p>
            <a:pPr marL="0" indent="0">
              <a:buNone/>
            </a:pPr>
            <a:r>
              <a:rPr lang="en-NZ" dirty="0" smtClean="0"/>
              <a:t>We surmise that they will be impacted by a triple load of cultural differences:</a:t>
            </a:r>
          </a:p>
          <a:p>
            <a:pPr marL="0" indent="0">
              <a:buNone/>
            </a:pPr>
            <a:endParaRPr lang="en-NZ" dirty="0"/>
          </a:p>
          <a:p>
            <a:r>
              <a:rPr lang="en-NZ" dirty="0" smtClean="0"/>
              <a:t>Academic cultural differences</a:t>
            </a:r>
          </a:p>
          <a:p>
            <a:r>
              <a:rPr lang="en-NZ" dirty="0" smtClean="0"/>
              <a:t>National cultural differences</a:t>
            </a:r>
          </a:p>
          <a:p>
            <a:r>
              <a:rPr lang="en-NZ" dirty="0" smtClean="0"/>
              <a:t>Workplace cultural differences</a:t>
            </a:r>
            <a:endParaRPr lang="en-NZ" dirty="0"/>
          </a:p>
        </p:txBody>
      </p:sp>
      <p:sp>
        <p:nvSpPr>
          <p:cNvPr id="4" name="Slide Number Placeholder 3"/>
          <p:cNvSpPr>
            <a:spLocks noGrp="1"/>
          </p:cNvSpPr>
          <p:nvPr>
            <p:ph type="sldNum" sz="quarter" idx="12"/>
          </p:nvPr>
        </p:nvSpPr>
        <p:spPr/>
        <p:txBody>
          <a:bodyPr/>
          <a:lstStyle/>
          <a:p>
            <a:fld id="{B79834D8-3E0B-D941-B191-BA56DFC127C3}" type="slidenum">
              <a:rPr lang="en-US" smtClean="0"/>
              <a:t>10</a:t>
            </a:fld>
            <a:endParaRPr lang="en-US"/>
          </a:p>
        </p:txBody>
      </p:sp>
    </p:spTree>
    <p:extLst>
      <p:ext uri="{BB962C8B-B14F-4D97-AF65-F5344CB8AC3E}">
        <p14:creationId xmlns:p14="http://schemas.microsoft.com/office/powerpoint/2010/main" val="33961574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l" defTabSz="914400" eaLnBrk="0" fontAlgn="base" hangingPunct="0">
              <a:spcAft>
                <a:spcPct val="0"/>
              </a:spcAft>
            </a:pPr>
            <a:r>
              <a:rPr lang="en-NZ" altLang="en-US" sz="2400" b="1" dirty="0" smtClean="0">
                <a:solidFill>
                  <a:srgbClr val="0563C1"/>
                </a:solidFill>
                <a:latin typeface="Calibri" panose="020F0502020204030204" pitchFamily="34" charset="0"/>
                <a:ea typeface="Yu Mincho"/>
                <a:cs typeface="Tahoma" panose="020B0604030504040204" pitchFamily="34" charset="0"/>
              </a:rPr>
              <a:t>The </a:t>
            </a:r>
            <a:r>
              <a:rPr lang="en-NZ" altLang="en-US" sz="2400" b="1" dirty="0">
                <a:solidFill>
                  <a:srgbClr val="0563C1"/>
                </a:solidFill>
                <a:latin typeface="Calibri" panose="020F0502020204030204" pitchFamily="34" charset="0"/>
                <a:ea typeface="Yu Mincho"/>
                <a:cs typeface="Tahoma" panose="020B0604030504040204" pitchFamily="34" charset="0"/>
              </a:rPr>
              <a:t>triple impact of cultural differences: Academic, national, and workplace</a:t>
            </a:r>
            <a:endParaRPr lang="en-NZ" altLang="en-US" sz="2400" b="1" dirty="0">
              <a:latin typeface="Arial" panose="020B0604020202020204" pitchFamily="34" charset="0"/>
            </a:endParaRPr>
          </a:p>
        </p:txBody>
      </p:sp>
      <p:sp>
        <p:nvSpPr>
          <p:cNvPr id="3" name="Content Placeholder 2"/>
          <p:cNvSpPr>
            <a:spLocks noGrp="1"/>
          </p:cNvSpPr>
          <p:nvPr>
            <p:ph idx="1"/>
          </p:nvPr>
        </p:nvSpPr>
        <p:spPr>
          <a:xfrm>
            <a:off x="1950720" y="3327400"/>
            <a:ext cx="8229600" cy="4525963"/>
          </a:xfrm>
        </p:spPr>
        <p:txBody>
          <a:bodyPr>
            <a:normAutofit/>
          </a:bodyPr>
          <a:lstStyle/>
          <a:p>
            <a:pPr marL="0" indent="0">
              <a:buNone/>
            </a:pPr>
            <a:r>
              <a:rPr lang="en-NZ" dirty="0" smtClean="0"/>
              <a:t> </a:t>
            </a:r>
            <a:endParaRPr lang="en-NZ" dirty="0" smtClean="0"/>
          </a:p>
        </p:txBody>
      </p:sp>
      <p:sp>
        <p:nvSpPr>
          <p:cNvPr id="4" name="Slide Number Placeholder 3"/>
          <p:cNvSpPr>
            <a:spLocks noGrp="1"/>
          </p:cNvSpPr>
          <p:nvPr>
            <p:ph type="sldNum" sz="quarter" idx="12"/>
          </p:nvPr>
        </p:nvSpPr>
        <p:spPr/>
        <p:txBody>
          <a:bodyPr/>
          <a:lstStyle/>
          <a:p>
            <a:fld id="{B79834D8-3E0B-D941-B191-BA56DFC127C3}" type="slidenum">
              <a:rPr lang="en-US" smtClean="0"/>
              <a:t>11</a:t>
            </a:fld>
            <a:endParaRPr lang="en-US"/>
          </a:p>
        </p:txBody>
      </p:sp>
      <p:sp>
        <p:nvSpPr>
          <p:cNvPr id="5" name="Rectangle 2"/>
          <p:cNvSpPr>
            <a:spLocks noChangeArrowheads="1"/>
          </p:cNvSpPr>
          <p:nvPr/>
        </p:nvSpPr>
        <p:spPr bwMode="auto">
          <a:xfrm>
            <a:off x="1493520" y="172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graphicFrame>
        <p:nvGraphicFramePr>
          <p:cNvPr id="6" name="Diagram 5"/>
          <p:cNvGraphicFramePr/>
          <p:nvPr>
            <p:extLst>
              <p:ext uri="{D42A27DB-BD31-4B8C-83A1-F6EECF244321}">
                <p14:modId xmlns:p14="http://schemas.microsoft.com/office/powerpoint/2010/main" val="3321626873"/>
              </p:ext>
            </p:extLst>
          </p:nvPr>
        </p:nvGraphicFramePr>
        <p:xfrm>
          <a:off x="975360" y="1417638"/>
          <a:ext cx="7223760" cy="46885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53446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Student </a:t>
            </a:r>
            <a:r>
              <a:rPr lang="en-NZ" dirty="0"/>
              <a:t>interns and host </a:t>
            </a:r>
            <a:r>
              <a:rPr lang="en-NZ" dirty="0" smtClean="0"/>
              <a:t>organisations</a:t>
            </a:r>
            <a:endParaRPr lang="en-NZ" dirty="0"/>
          </a:p>
        </p:txBody>
      </p:sp>
      <p:sp>
        <p:nvSpPr>
          <p:cNvPr id="3" name="Content Placeholder 2"/>
          <p:cNvSpPr>
            <a:spLocks noGrp="1"/>
          </p:cNvSpPr>
          <p:nvPr>
            <p:ph idx="1"/>
          </p:nvPr>
        </p:nvSpPr>
        <p:spPr/>
        <p:txBody>
          <a:bodyPr>
            <a:normAutofit/>
          </a:bodyPr>
          <a:lstStyle/>
          <a:p>
            <a:pPr marL="0" indent="0">
              <a:buNone/>
            </a:pPr>
            <a:endParaRPr lang="en-NZ" dirty="0"/>
          </a:p>
        </p:txBody>
      </p:sp>
      <p:sp>
        <p:nvSpPr>
          <p:cNvPr id="4" name="Slide Number Placeholder 3"/>
          <p:cNvSpPr>
            <a:spLocks noGrp="1"/>
          </p:cNvSpPr>
          <p:nvPr>
            <p:ph type="sldNum" sz="quarter" idx="12"/>
          </p:nvPr>
        </p:nvSpPr>
        <p:spPr/>
        <p:txBody>
          <a:bodyPr/>
          <a:lstStyle/>
          <a:p>
            <a:fld id="{B79834D8-3E0B-D941-B191-BA56DFC127C3}" type="slidenum">
              <a:rPr lang="en-US" smtClean="0"/>
              <a:t>12</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593098674"/>
              </p:ext>
            </p:extLst>
          </p:nvPr>
        </p:nvGraphicFramePr>
        <p:xfrm>
          <a:off x="1361440" y="1757676"/>
          <a:ext cx="7020560" cy="4124970"/>
        </p:xfrm>
        <a:graphic>
          <a:graphicData uri="http://schemas.openxmlformats.org/drawingml/2006/table">
            <a:tbl>
              <a:tblPr firstRow="1" firstCol="1" bandRow="1">
                <a:tableStyleId>{5C22544A-7EE6-4342-B048-85BDC9FD1C3A}</a:tableStyleId>
              </a:tblPr>
              <a:tblGrid>
                <a:gridCol w="1231696">
                  <a:extLst>
                    <a:ext uri="{9D8B030D-6E8A-4147-A177-3AD203B41FA5}">
                      <a16:colId xmlns:a16="http://schemas.microsoft.com/office/drawing/2014/main" val="2424651826"/>
                    </a:ext>
                  </a:extLst>
                </a:gridCol>
                <a:gridCol w="5788864">
                  <a:extLst>
                    <a:ext uri="{9D8B030D-6E8A-4147-A177-3AD203B41FA5}">
                      <a16:colId xmlns:a16="http://schemas.microsoft.com/office/drawing/2014/main" val="1974397028"/>
                    </a:ext>
                  </a:extLst>
                </a:gridCol>
              </a:tblGrid>
              <a:tr h="274998">
                <a:tc>
                  <a:txBody>
                    <a:bodyPr/>
                    <a:lstStyle/>
                    <a:p>
                      <a:pPr>
                        <a:lnSpc>
                          <a:spcPct val="115000"/>
                        </a:lnSpc>
                        <a:spcAft>
                          <a:spcPts val="0"/>
                        </a:spcAft>
                      </a:pPr>
                      <a:r>
                        <a:rPr lang="en-NZ" sz="1100">
                          <a:effectLst/>
                        </a:rPr>
                        <a:t>Student(s)</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dirty="0">
                          <a:effectLst/>
                        </a:rPr>
                        <a:t>Nature of host organisation </a:t>
                      </a:r>
                      <a:endParaRPr lang="en-NZ" sz="1100" dirty="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3845272830"/>
                  </a:ext>
                </a:extLst>
              </a:tr>
              <a:tr h="274998">
                <a:tc>
                  <a:txBody>
                    <a:bodyPr/>
                    <a:lstStyle/>
                    <a:p>
                      <a:pPr>
                        <a:lnSpc>
                          <a:spcPct val="115000"/>
                        </a:lnSpc>
                        <a:spcAft>
                          <a:spcPts val="0"/>
                        </a:spcAft>
                      </a:pPr>
                      <a:r>
                        <a:rPr lang="en-NZ" sz="1100">
                          <a:effectLst/>
                        </a:rPr>
                        <a:t>A</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Older citizens advocacy</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2923182130"/>
                  </a:ext>
                </a:extLst>
              </a:tr>
              <a:tr h="274998">
                <a:tc>
                  <a:txBody>
                    <a:bodyPr/>
                    <a:lstStyle/>
                    <a:p>
                      <a:pPr>
                        <a:lnSpc>
                          <a:spcPct val="115000"/>
                        </a:lnSpc>
                        <a:spcAft>
                          <a:spcPts val="0"/>
                        </a:spcAft>
                      </a:pPr>
                      <a:r>
                        <a:rPr lang="en-NZ" sz="1100">
                          <a:effectLst/>
                        </a:rPr>
                        <a:t>B</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Environmental advocacy</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3589928810"/>
                  </a:ext>
                </a:extLst>
              </a:tr>
              <a:tr h="274998">
                <a:tc>
                  <a:txBody>
                    <a:bodyPr/>
                    <a:lstStyle/>
                    <a:p>
                      <a:pPr>
                        <a:lnSpc>
                          <a:spcPct val="115000"/>
                        </a:lnSpc>
                        <a:spcAft>
                          <a:spcPts val="0"/>
                        </a:spcAft>
                      </a:pPr>
                      <a:r>
                        <a:rPr lang="en-NZ" sz="1100">
                          <a:effectLst/>
                        </a:rPr>
                        <a:t>C</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Charitable foundation #1</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2546134314"/>
                  </a:ext>
                </a:extLst>
              </a:tr>
              <a:tr h="274998">
                <a:tc>
                  <a:txBody>
                    <a:bodyPr/>
                    <a:lstStyle/>
                    <a:p>
                      <a:pPr>
                        <a:lnSpc>
                          <a:spcPct val="115000"/>
                        </a:lnSpc>
                        <a:spcAft>
                          <a:spcPts val="0"/>
                        </a:spcAft>
                      </a:pPr>
                      <a:r>
                        <a:rPr lang="en-NZ" sz="1100">
                          <a:effectLst/>
                        </a:rPr>
                        <a:t>D</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Civic volunteering agency</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4185155405"/>
                  </a:ext>
                </a:extLst>
              </a:tr>
              <a:tr h="274998">
                <a:tc>
                  <a:txBody>
                    <a:bodyPr/>
                    <a:lstStyle/>
                    <a:p>
                      <a:pPr>
                        <a:lnSpc>
                          <a:spcPct val="115000"/>
                        </a:lnSpc>
                        <a:spcAft>
                          <a:spcPts val="0"/>
                        </a:spcAft>
                      </a:pPr>
                      <a:r>
                        <a:rPr lang="en-NZ" sz="1100">
                          <a:effectLst/>
                        </a:rPr>
                        <a:t>E</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Software start-up company</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1558243843"/>
                  </a:ext>
                </a:extLst>
              </a:tr>
              <a:tr h="274998">
                <a:tc>
                  <a:txBody>
                    <a:bodyPr/>
                    <a:lstStyle/>
                    <a:p>
                      <a:pPr>
                        <a:lnSpc>
                          <a:spcPct val="115000"/>
                        </a:lnSpc>
                        <a:spcAft>
                          <a:spcPts val="0"/>
                        </a:spcAft>
                      </a:pPr>
                      <a:r>
                        <a:rPr lang="en-NZ" sz="1100">
                          <a:effectLst/>
                        </a:rPr>
                        <a:t>F</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A city council</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2980850594"/>
                  </a:ext>
                </a:extLst>
              </a:tr>
              <a:tr h="274998">
                <a:tc>
                  <a:txBody>
                    <a:bodyPr/>
                    <a:lstStyle/>
                    <a:p>
                      <a:pPr>
                        <a:lnSpc>
                          <a:spcPct val="115000"/>
                        </a:lnSpc>
                        <a:spcAft>
                          <a:spcPts val="0"/>
                        </a:spcAft>
                      </a:pPr>
                      <a:r>
                        <a:rPr lang="en-NZ" sz="1100">
                          <a:effectLst/>
                        </a:rPr>
                        <a:t>G &amp; H</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A government department retail outlet (2 students)</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3617567404"/>
                  </a:ext>
                </a:extLst>
              </a:tr>
              <a:tr h="274998">
                <a:tc>
                  <a:txBody>
                    <a:bodyPr/>
                    <a:lstStyle/>
                    <a:p>
                      <a:pPr>
                        <a:lnSpc>
                          <a:spcPct val="115000"/>
                        </a:lnSpc>
                        <a:spcAft>
                          <a:spcPts val="0"/>
                        </a:spcAft>
                      </a:pPr>
                      <a:r>
                        <a:rPr lang="en-NZ" sz="1100">
                          <a:effectLst/>
                        </a:rPr>
                        <a:t>I</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Business start-up generator</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3710544534"/>
                  </a:ext>
                </a:extLst>
              </a:tr>
              <a:tr h="274998">
                <a:tc>
                  <a:txBody>
                    <a:bodyPr/>
                    <a:lstStyle/>
                    <a:p>
                      <a:pPr>
                        <a:lnSpc>
                          <a:spcPct val="115000"/>
                        </a:lnSpc>
                        <a:spcAft>
                          <a:spcPts val="0"/>
                        </a:spcAft>
                      </a:pPr>
                      <a:r>
                        <a:rPr lang="en-NZ" sz="1100">
                          <a:effectLst/>
                        </a:rPr>
                        <a:t>J&amp;K</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A government department (2 students)</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1561057401"/>
                  </a:ext>
                </a:extLst>
              </a:tr>
              <a:tr h="274998">
                <a:tc>
                  <a:txBody>
                    <a:bodyPr/>
                    <a:lstStyle/>
                    <a:p>
                      <a:pPr>
                        <a:lnSpc>
                          <a:spcPct val="115000"/>
                        </a:lnSpc>
                        <a:spcAft>
                          <a:spcPts val="0"/>
                        </a:spcAft>
                      </a:pPr>
                      <a:r>
                        <a:rPr lang="en-NZ" sz="1100">
                          <a:effectLst/>
                        </a:rPr>
                        <a:t>L</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Charitable foundation #2</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286254361"/>
                  </a:ext>
                </a:extLst>
              </a:tr>
              <a:tr h="274998">
                <a:tc>
                  <a:txBody>
                    <a:bodyPr/>
                    <a:lstStyle/>
                    <a:p>
                      <a:pPr>
                        <a:lnSpc>
                          <a:spcPct val="115000"/>
                        </a:lnSpc>
                        <a:spcAft>
                          <a:spcPts val="0"/>
                        </a:spcAft>
                      </a:pPr>
                      <a:r>
                        <a:rPr lang="en-NZ" sz="1100">
                          <a:effectLst/>
                        </a:rPr>
                        <a:t>M</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Agricultural advocacy</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2132061298"/>
                  </a:ext>
                </a:extLst>
              </a:tr>
              <a:tr h="274998">
                <a:tc>
                  <a:txBody>
                    <a:bodyPr/>
                    <a:lstStyle/>
                    <a:p>
                      <a:pPr>
                        <a:lnSpc>
                          <a:spcPct val="115000"/>
                        </a:lnSpc>
                        <a:spcAft>
                          <a:spcPts val="0"/>
                        </a:spcAft>
                      </a:pPr>
                      <a:r>
                        <a:rPr lang="en-NZ" sz="1100">
                          <a:effectLst/>
                        </a:rPr>
                        <a:t>N</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A theatre company</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3967928897"/>
                  </a:ext>
                </a:extLst>
              </a:tr>
              <a:tr h="274998">
                <a:tc>
                  <a:txBody>
                    <a:bodyPr/>
                    <a:lstStyle/>
                    <a:p>
                      <a:pPr>
                        <a:lnSpc>
                          <a:spcPct val="115000"/>
                        </a:lnSpc>
                        <a:spcAft>
                          <a:spcPts val="0"/>
                        </a:spcAft>
                      </a:pPr>
                      <a:r>
                        <a:rPr lang="en-NZ" sz="1100">
                          <a:effectLst/>
                        </a:rPr>
                        <a:t>O&amp;P</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a:effectLst/>
                        </a:rPr>
                        <a:t>A language teaching company (2 students)</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287572286"/>
                  </a:ext>
                </a:extLst>
              </a:tr>
              <a:tr h="274998">
                <a:tc>
                  <a:txBody>
                    <a:bodyPr/>
                    <a:lstStyle/>
                    <a:p>
                      <a:pPr>
                        <a:lnSpc>
                          <a:spcPct val="115000"/>
                        </a:lnSpc>
                        <a:spcAft>
                          <a:spcPts val="0"/>
                        </a:spcAft>
                      </a:pPr>
                      <a:r>
                        <a:rPr lang="en-NZ" sz="1100">
                          <a:effectLst/>
                        </a:rPr>
                        <a:t>Q</a:t>
                      </a:r>
                      <a:endParaRPr lang="en-NZ" sz="1100">
                        <a:effectLst/>
                        <a:latin typeface="Calibri" panose="020F0502020204030204" pitchFamily="34" charset="0"/>
                        <a:ea typeface="Yu Mincho"/>
                        <a:cs typeface="Times New Roman" panose="02020603050405020304" pitchFamily="18" charset="0"/>
                      </a:endParaRPr>
                    </a:p>
                  </a:txBody>
                  <a:tcPr marL="68580" marR="68580" marT="0" marB="0"/>
                </a:tc>
                <a:tc>
                  <a:txBody>
                    <a:bodyPr/>
                    <a:lstStyle/>
                    <a:p>
                      <a:pPr>
                        <a:lnSpc>
                          <a:spcPct val="115000"/>
                        </a:lnSpc>
                        <a:spcAft>
                          <a:spcPts val="0"/>
                        </a:spcAft>
                      </a:pPr>
                      <a:r>
                        <a:rPr lang="en-NZ" sz="1100" dirty="0">
                          <a:effectLst/>
                        </a:rPr>
                        <a:t>A housing trust</a:t>
                      </a:r>
                      <a:endParaRPr lang="en-NZ" sz="1100" dirty="0">
                        <a:effectLst/>
                        <a:latin typeface="Calibri" panose="020F0502020204030204" pitchFamily="34" charset="0"/>
                        <a:ea typeface="Yu Mincho"/>
                        <a:cs typeface="Times New Roman" panose="02020603050405020304" pitchFamily="18" charset="0"/>
                      </a:endParaRPr>
                    </a:p>
                  </a:txBody>
                  <a:tcPr marL="68580" marR="68580" marT="0" marB="0"/>
                </a:tc>
                <a:extLst>
                  <a:ext uri="{0D108BD9-81ED-4DB2-BD59-A6C34878D82A}">
                    <a16:rowId xmlns:a16="http://schemas.microsoft.com/office/drawing/2014/main" val="652851110"/>
                  </a:ext>
                </a:extLst>
              </a:tr>
            </a:tbl>
          </a:graphicData>
        </a:graphic>
      </p:graphicFrame>
      <p:sp>
        <p:nvSpPr>
          <p:cNvPr id="6" name="Rectangle 1"/>
          <p:cNvSpPr>
            <a:spLocks noChangeArrowheads="1"/>
          </p:cNvSpPr>
          <p:nvPr/>
        </p:nvSpPr>
        <p:spPr bwMode="auto">
          <a:xfrm>
            <a:off x="2466975" y="24177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spTree>
    <p:extLst>
      <p:ext uri="{BB962C8B-B14F-4D97-AF65-F5344CB8AC3E}">
        <p14:creationId xmlns:p14="http://schemas.microsoft.com/office/powerpoint/2010/main" val="1034023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We explored students’ perceptions via:</a:t>
            </a:r>
            <a:endParaRPr lang="en-NZ" dirty="0"/>
          </a:p>
        </p:txBody>
      </p:sp>
      <p:sp>
        <p:nvSpPr>
          <p:cNvPr id="3" name="Content Placeholder 2"/>
          <p:cNvSpPr>
            <a:spLocks noGrp="1"/>
          </p:cNvSpPr>
          <p:nvPr>
            <p:ph idx="1"/>
          </p:nvPr>
        </p:nvSpPr>
        <p:spPr/>
        <p:txBody>
          <a:bodyPr>
            <a:normAutofit fontScale="92500" lnSpcReduction="10000"/>
          </a:bodyPr>
          <a:lstStyle/>
          <a:p>
            <a:r>
              <a:rPr lang="en-NZ" dirty="0" smtClean="0"/>
              <a:t>Group discussions with them at the end of each interning week</a:t>
            </a:r>
          </a:p>
          <a:p>
            <a:r>
              <a:rPr lang="en-NZ" dirty="0" smtClean="0"/>
              <a:t>Students’ presentations to staff and hosts at the end of the internship on what they had learned and what they had contributed</a:t>
            </a:r>
          </a:p>
          <a:p>
            <a:r>
              <a:rPr lang="en-NZ" dirty="0" smtClean="0"/>
              <a:t>Assessing students’ assignments that reported on what they had encountered during their internship (while following the university’s ethics requirements around students’ perceptions).</a:t>
            </a:r>
            <a:endParaRPr lang="en-NZ" dirty="0"/>
          </a:p>
        </p:txBody>
      </p:sp>
      <p:sp>
        <p:nvSpPr>
          <p:cNvPr id="4" name="Slide Number Placeholder 3"/>
          <p:cNvSpPr>
            <a:spLocks noGrp="1"/>
          </p:cNvSpPr>
          <p:nvPr>
            <p:ph type="sldNum" sz="quarter" idx="12"/>
          </p:nvPr>
        </p:nvSpPr>
        <p:spPr/>
        <p:txBody>
          <a:bodyPr/>
          <a:lstStyle/>
          <a:p>
            <a:fld id="{B79834D8-3E0B-D941-B191-BA56DFC127C3}" type="slidenum">
              <a:rPr lang="en-US" smtClean="0"/>
              <a:t>13</a:t>
            </a:fld>
            <a:endParaRPr lang="en-US"/>
          </a:p>
        </p:txBody>
      </p:sp>
    </p:spTree>
    <p:extLst>
      <p:ext uri="{BB962C8B-B14F-4D97-AF65-F5344CB8AC3E}">
        <p14:creationId xmlns:p14="http://schemas.microsoft.com/office/powerpoint/2010/main" val="32849462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smtClean="0"/>
              <a:t>We explored this </a:t>
            </a:r>
            <a:r>
              <a:rPr lang="en-NZ" sz="2800" dirty="0" smtClean="0"/>
              <a:t>data in light of the four issues identified in the literature</a:t>
            </a:r>
            <a:endParaRPr lang="en-NZ" sz="2800" dirty="0"/>
          </a:p>
        </p:txBody>
      </p:sp>
      <p:sp>
        <p:nvSpPr>
          <p:cNvPr id="3" name="Content Placeholder 2"/>
          <p:cNvSpPr>
            <a:spLocks noGrp="1"/>
          </p:cNvSpPr>
          <p:nvPr>
            <p:ph idx="1"/>
          </p:nvPr>
        </p:nvSpPr>
        <p:spPr/>
        <p:txBody>
          <a:bodyPr>
            <a:noAutofit/>
          </a:bodyPr>
          <a:lstStyle/>
          <a:p>
            <a:endParaRPr lang="en-NZ" sz="2000" dirty="0" smtClean="0"/>
          </a:p>
          <a:p>
            <a:r>
              <a:rPr lang="en-NZ" sz="3000" dirty="0" smtClean="0"/>
              <a:t>Student </a:t>
            </a:r>
            <a:r>
              <a:rPr lang="en-NZ" sz="3000" dirty="0"/>
              <a:t>self-formation and </a:t>
            </a:r>
            <a:r>
              <a:rPr lang="en-NZ" sz="3000" dirty="0" smtClean="0"/>
              <a:t>student </a:t>
            </a:r>
            <a:r>
              <a:rPr lang="en-NZ" sz="3000" dirty="0"/>
              <a:t>mobility as “becoming”</a:t>
            </a:r>
          </a:p>
          <a:p>
            <a:r>
              <a:rPr lang="en-NZ" sz="3000" dirty="0" smtClean="0"/>
              <a:t>Students mobilising knowledge </a:t>
            </a:r>
            <a:r>
              <a:rPr lang="en-NZ" sz="3000" dirty="0"/>
              <a:t>across contexts</a:t>
            </a:r>
          </a:p>
          <a:p>
            <a:r>
              <a:rPr lang="en-NZ" sz="3000" dirty="0" smtClean="0"/>
              <a:t>Students encountering learning </a:t>
            </a:r>
            <a:r>
              <a:rPr lang="en-NZ" sz="3000" dirty="0"/>
              <a:t>as acquisition and learning as participation</a:t>
            </a:r>
          </a:p>
          <a:p>
            <a:r>
              <a:rPr lang="en-NZ" sz="3000" dirty="0" smtClean="0"/>
              <a:t>Students as making a </a:t>
            </a:r>
            <a:r>
              <a:rPr lang="en-NZ" sz="3000" dirty="0"/>
              <a:t>genuine contribution to the workplace.</a:t>
            </a:r>
            <a:endParaRPr lang="en-NZ" sz="3000" dirty="0"/>
          </a:p>
        </p:txBody>
      </p:sp>
      <p:sp>
        <p:nvSpPr>
          <p:cNvPr id="4" name="Slide Number Placeholder 3"/>
          <p:cNvSpPr>
            <a:spLocks noGrp="1"/>
          </p:cNvSpPr>
          <p:nvPr>
            <p:ph type="sldNum" sz="quarter" idx="12"/>
          </p:nvPr>
        </p:nvSpPr>
        <p:spPr/>
        <p:txBody>
          <a:bodyPr/>
          <a:lstStyle/>
          <a:p>
            <a:fld id="{B79834D8-3E0B-D941-B191-BA56DFC127C3}" type="slidenum">
              <a:rPr lang="en-US" smtClean="0"/>
              <a:t>14</a:t>
            </a:fld>
            <a:endParaRPr lang="en-US"/>
          </a:p>
        </p:txBody>
      </p:sp>
    </p:spTree>
    <p:extLst>
      <p:ext uri="{BB962C8B-B14F-4D97-AF65-F5344CB8AC3E}">
        <p14:creationId xmlns:p14="http://schemas.microsoft.com/office/powerpoint/2010/main" val="3518039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a:t>Student self-formation and student mobility as “becoming”</a:t>
            </a:r>
          </a:p>
        </p:txBody>
      </p:sp>
      <p:sp>
        <p:nvSpPr>
          <p:cNvPr id="3" name="Content Placeholder 2"/>
          <p:cNvSpPr>
            <a:spLocks noGrp="1"/>
          </p:cNvSpPr>
          <p:nvPr>
            <p:ph idx="1"/>
          </p:nvPr>
        </p:nvSpPr>
        <p:spPr/>
        <p:txBody>
          <a:bodyPr>
            <a:normAutofit lnSpcReduction="10000"/>
          </a:bodyPr>
          <a:lstStyle/>
          <a:p>
            <a:pPr marL="0" indent="0">
              <a:buNone/>
            </a:pPr>
            <a:r>
              <a:rPr lang="en-NZ" dirty="0" smtClean="0"/>
              <a:t>The two biggest challenges students reported were:</a:t>
            </a:r>
          </a:p>
          <a:p>
            <a:r>
              <a:rPr lang="en-NZ" dirty="0" smtClean="0"/>
              <a:t>A lack of structure in that detailed explicit instructions were often absent</a:t>
            </a:r>
          </a:p>
          <a:p>
            <a:r>
              <a:rPr lang="en-NZ" dirty="0" smtClean="0"/>
              <a:t>The expectation that they would show initiative </a:t>
            </a:r>
          </a:p>
          <a:p>
            <a:pPr marL="0" indent="0">
              <a:buNone/>
            </a:pPr>
            <a:r>
              <a:rPr lang="en-NZ" sz="2600" dirty="0" smtClean="0">
                <a:solidFill>
                  <a:srgbClr val="C00000"/>
                </a:solidFill>
              </a:rPr>
              <a:t>“getting thrown in the deep end;” “how to work without specific dates;” “I learned autonomy – the hardest thing for me to do;” “my first adult-</a:t>
            </a:r>
            <a:r>
              <a:rPr lang="en-NZ" sz="2600" dirty="0" err="1" smtClean="0">
                <a:solidFill>
                  <a:srgbClr val="C00000"/>
                </a:solidFill>
              </a:rPr>
              <a:t>ish</a:t>
            </a:r>
            <a:r>
              <a:rPr lang="en-NZ" sz="2600" dirty="0" smtClean="0">
                <a:solidFill>
                  <a:srgbClr val="C00000"/>
                </a:solidFill>
              </a:rPr>
              <a:t> job;” “one of the most eye-opening experiences of my life”</a:t>
            </a:r>
            <a:endParaRPr lang="en-NZ" sz="2600" dirty="0">
              <a:solidFill>
                <a:srgbClr val="C00000"/>
              </a:solidFill>
            </a:endParaRPr>
          </a:p>
        </p:txBody>
      </p:sp>
      <p:sp>
        <p:nvSpPr>
          <p:cNvPr id="4" name="Slide Number Placeholder 3"/>
          <p:cNvSpPr>
            <a:spLocks noGrp="1"/>
          </p:cNvSpPr>
          <p:nvPr>
            <p:ph type="sldNum" sz="quarter" idx="12"/>
          </p:nvPr>
        </p:nvSpPr>
        <p:spPr/>
        <p:txBody>
          <a:bodyPr/>
          <a:lstStyle/>
          <a:p>
            <a:fld id="{B79834D8-3E0B-D941-B191-BA56DFC127C3}" type="slidenum">
              <a:rPr lang="en-US" smtClean="0"/>
              <a:t>15</a:t>
            </a:fld>
            <a:endParaRPr lang="en-US"/>
          </a:p>
        </p:txBody>
      </p:sp>
    </p:spTree>
    <p:extLst>
      <p:ext uri="{BB962C8B-B14F-4D97-AF65-F5344CB8AC3E}">
        <p14:creationId xmlns:p14="http://schemas.microsoft.com/office/powerpoint/2010/main" val="30855698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Students </a:t>
            </a:r>
            <a:r>
              <a:rPr lang="en-NZ" dirty="0"/>
              <a:t>mobilising knowledge across contexts</a:t>
            </a:r>
          </a:p>
        </p:txBody>
      </p:sp>
      <p:sp>
        <p:nvSpPr>
          <p:cNvPr id="3" name="Content Placeholder 2"/>
          <p:cNvSpPr>
            <a:spLocks noGrp="1"/>
          </p:cNvSpPr>
          <p:nvPr>
            <p:ph idx="1"/>
          </p:nvPr>
        </p:nvSpPr>
        <p:spPr/>
        <p:txBody>
          <a:bodyPr>
            <a:normAutofit fontScale="92500"/>
          </a:bodyPr>
          <a:lstStyle/>
          <a:p>
            <a:pPr marL="0" indent="0">
              <a:buNone/>
            </a:pPr>
            <a:r>
              <a:rPr lang="en-NZ" dirty="0" smtClean="0"/>
              <a:t>Students found that they had to dig into their prior knowledge to make sense of what they encountered on the job and to succeed:</a:t>
            </a:r>
          </a:p>
          <a:p>
            <a:pPr marL="0" indent="0">
              <a:buNone/>
            </a:pPr>
            <a:endParaRPr lang="en-NZ" dirty="0" smtClean="0"/>
          </a:p>
          <a:p>
            <a:r>
              <a:rPr lang="en-NZ" sz="2400" dirty="0">
                <a:solidFill>
                  <a:srgbClr val="C00000"/>
                </a:solidFill>
              </a:rPr>
              <a:t>A student with accountancy </a:t>
            </a:r>
            <a:r>
              <a:rPr lang="en-NZ" sz="2400" dirty="0" smtClean="0">
                <a:solidFill>
                  <a:srgbClr val="C00000"/>
                </a:solidFill>
              </a:rPr>
              <a:t>ability was </a:t>
            </a:r>
            <a:r>
              <a:rPr lang="en-NZ" sz="2400" dirty="0">
                <a:solidFill>
                  <a:srgbClr val="C00000"/>
                </a:solidFill>
              </a:rPr>
              <a:t>charged with doing the books for a theatre </a:t>
            </a:r>
            <a:r>
              <a:rPr lang="en-NZ" sz="2400" dirty="0" smtClean="0">
                <a:solidFill>
                  <a:srgbClr val="C00000"/>
                </a:solidFill>
              </a:rPr>
              <a:t>company, thus having to employ his knowledge in ways he had not experienced before</a:t>
            </a:r>
            <a:endParaRPr lang="en-NZ" sz="2400" dirty="0">
              <a:solidFill>
                <a:srgbClr val="C00000"/>
              </a:solidFill>
            </a:endParaRPr>
          </a:p>
          <a:p>
            <a:r>
              <a:rPr lang="en-NZ" sz="2400" dirty="0" smtClean="0">
                <a:solidFill>
                  <a:srgbClr val="C00000"/>
                </a:solidFill>
              </a:rPr>
              <a:t>[I had to] “convince people with facts and figures”</a:t>
            </a:r>
          </a:p>
          <a:p>
            <a:r>
              <a:rPr lang="en-NZ" sz="2400" dirty="0" smtClean="0">
                <a:solidFill>
                  <a:srgbClr val="C00000"/>
                </a:solidFill>
              </a:rPr>
              <a:t>[I encountered] “different ways of undertaking work”</a:t>
            </a:r>
          </a:p>
          <a:p>
            <a:r>
              <a:rPr lang="en-NZ" sz="2400" dirty="0" smtClean="0">
                <a:solidFill>
                  <a:srgbClr val="C00000"/>
                </a:solidFill>
              </a:rPr>
              <a:t>[</a:t>
            </a:r>
            <a:r>
              <a:rPr lang="en-NZ" sz="2400" dirty="0">
                <a:solidFill>
                  <a:srgbClr val="C00000"/>
                </a:solidFill>
              </a:rPr>
              <a:t>I</a:t>
            </a:r>
            <a:r>
              <a:rPr lang="en-NZ" sz="2400" dirty="0" smtClean="0">
                <a:solidFill>
                  <a:srgbClr val="C00000"/>
                </a:solidFill>
              </a:rPr>
              <a:t>t was] “wonderful to work across so many work teams”</a:t>
            </a:r>
            <a:endParaRPr lang="en-NZ" sz="2400" dirty="0">
              <a:solidFill>
                <a:srgbClr val="C00000"/>
              </a:solidFill>
            </a:endParaRPr>
          </a:p>
        </p:txBody>
      </p:sp>
      <p:sp>
        <p:nvSpPr>
          <p:cNvPr id="4" name="Slide Number Placeholder 3"/>
          <p:cNvSpPr>
            <a:spLocks noGrp="1"/>
          </p:cNvSpPr>
          <p:nvPr>
            <p:ph type="sldNum" sz="quarter" idx="12"/>
          </p:nvPr>
        </p:nvSpPr>
        <p:spPr/>
        <p:txBody>
          <a:bodyPr/>
          <a:lstStyle/>
          <a:p>
            <a:fld id="{B79834D8-3E0B-D941-B191-BA56DFC127C3}" type="slidenum">
              <a:rPr lang="en-US" smtClean="0"/>
              <a:t>16</a:t>
            </a:fld>
            <a:endParaRPr lang="en-US"/>
          </a:p>
        </p:txBody>
      </p:sp>
    </p:spTree>
    <p:extLst>
      <p:ext uri="{BB962C8B-B14F-4D97-AF65-F5344CB8AC3E}">
        <p14:creationId xmlns:p14="http://schemas.microsoft.com/office/powerpoint/2010/main" val="38230167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a:t>Students </a:t>
            </a:r>
            <a:r>
              <a:rPr lang="en-NZ" sz="2800" dirty="0" smtClean="0"/>
              <a:t>encounter learning </a:t>
            </a:r>
            <a:r>
              <a:rPr lang="en-NZ" sz="2800" dirty="0"/>
              <a:t>as acquisition and learning as participation</a:t>
            </a:r>
            <a:endParaRPr lang="en-NZ" sz="2800" dirty="0"/>
          </a:p>
        </p:txBody>
      </p:sp>
      <p:sp>
        <p:nvSpPr>
          <p:cNvPr id="3" name="Content Placeholder 2"/>
          <p:cNvSpPr>
            <a:spLocks noGrp="1"/>
          </p:cNvSpPr>
          <p:nvPr>
            <p:ph idx="1"/>
          </p:nvPr>
        </p:nvSpPr>
        <p:spPr/>
        <p:txBody>
          <a:bodyPr>
            <a:normAutofit lnSpcReduction="10000"/>
          </a:bodyPr>
          <a:lstStyle/>
          <a:p>
            <a:pPr marL="0" indent="0">
              <a:buNone/>
            </a:pPr>
            <a:r>
              <a:rPr lang="en-NZ" dirty="0" smtClean="0"/>
              <a:t>They reported how their working as in a team, and how learning as a team member was different to solitary study as a student. Team membership meant they had to adjust to new social norms about intellectual independence.</a:t>
            </a:r>
          </a:p>
          <a:p>
            <a:r>
              <a:rPr lang="en-NZ" sz="2200" dirty="0" smtClean="0">
                <a:solidFill>
                  <a:srgbClr val="C00000"/>
                </a:solidFill>
              </a:rPr>
              <a:t>[It was difficult] “to acclimate to the language here”</a:t>
            </a:r>
          </a:p>
          <a:p>
            <a:r>
              <a:rPr lang="en-NZ" sz="2200" dirty="0" smtClean="0">
                <a:solidFill>
                  <a:srgbClr val="C00000"/>
                </a:solidFill>
              </a:rPr>
              <a:t>“NZ </a:t>
            </a:r>
            <a:r>
              <a:rPr lang="en-NZ" sz="2200" dirty="0">
                <a:solidFill>
                  <a:srgbClr val="C00000"/>
                </a:solidFill>
              </a:rPr>
              <a:t>and the US have a common language but what with Kiwi slang and their specialist jargon, you wouldn’t know</a:t>
            </a:r>
            <a:r>
              <a:rPr lang="en-NZ" sz="2200" dirty="0" smtClean="0">
                <a:solidFill>
                  <a:srgbClr val="C00000"/>
                </a:solidFill>
              </a:rPr>
              <a:t>”</a:t>
            </a:r>
          </a:p>
          <a:p>
            <a:r>
              <a:rPr lang="en-NZ" sz="2200" dirty="0" smtClean="0">
                <a:solidFill>
                  <a:srgbClr val="C00000"/>
                </a:solidFill>
              </a:rPr>
              <a:t>[I became fluent] “in </a:t>
            </a:r>
            <a:r>
              <a:rPr lang="en-NZ" sz="2200" dirty="0">
                <a:solidFill>
                  <a:srgbClr val="C00000"/>
                </a:solidFill>
              </a:rPr>
              <a:t>Raiser’s Edge NXT software for not-for-profit </a:t>
            </a:r>
            <a:r>
              <a:rPr lang="en-NZ" sz="2200" dirty="0" smtClean="0">
                <a:solidFill>
                  <a:srgbClr val="C00000"/>
                </a:solidFill>
              </a:rPr>
              <a:t>organisations”</a:t>
            </a:r>
            <a:endParaRPr lang="en-NZ" sz="2200" dirty="0">
              <a:solidFill>
                <a:srgbClr val="C00000"/>
              </a:solidFill>
            </a:endParaRPr>
          </a:p>
        </p:txBody>
      </p:sp>
      <p:sp>
        <p:nvSpPr>
          <p:cNvPr id="4" name="Slide Number Placeholder 3"/>
          <p:cNvSpPr>
            <a:spLocks noGrp="1"/>
          </p:cNvSpPr>
          <p:nvPr>
            <p:ph type="sldNum" sz="quarter" idx="12"/>
          </p:nvPr>
        </p:nvSpPr>
        <p:spPr/>
        <p:txBody>
          <a:bodyPr/>
          <a:lstStyle/>
          <a:p>
            <a:fld id="{B79834D8-3E0B-D941-B191-BA56DFC127C3}" type="slidenum">
              <a:rPr lang="en-US" smtClean="0"/>
              <a:t>17</a:t>
            </a:fld>
            <a:endParaRPr lang="en-US"/>
          </a:p>
        </p:txBody>
      </p:sp>
    </p:spTree>
    <p:extLst>
      <p:ext uri="{BB962C8B-B14F-4D97-AF65-F5344CB8AC3E}">
        <p14:creationId xmlns:p14="http://schemas.microsoft.com/office/powerpoint/2010/main" val="20088967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a:t>Students as making a genuine contribution to the workplace</a:t>
            </a:r>
          </a:p>
        </p:txBody>
      </p:sp>
      <p:sp>
        <p:nvSpPr>
          <p:cNvPr id="3" name="Content Placeholder 2"/>
          <p:cNvSpPr>
            <a:spLocks noGrp="1"/>
          </p:cNvSpPr>
          <p:nvPr>
            <p:ph idx="1"/>
          </p:nvPr>
        </p:nvSpPr>
        <p:spPr/>
        <p:txBody>
          <a:bodyPr>
            <a:normAutofit lnSpcReduction="10000"/>
          </a:bodyPr>
          <a:lstStyle/>
          <a:p>
            <a:pPr marL="0" indent="0">
              <a:buNone/>
            </a:pPr>
            <a:r>
              <a:rPr lang="en-NZ" dirty="0" smtClean="0"/>
              <a:t>Notwithstanding their intern status the great majority of students reported feeling gratified by what they were told as having contributed.</a:t>
            </a:r>
          </a:p>
          <a:p>
            <a:pPr marL="0" indent="0">
              <a:buNone/>
            </a:pPr>
            <a:r>
              <a:rPr lang="en-NZ" dirty="0" smtClean="0"/>
              <a:t>This was the payoff for them of their being forced to work in more autonomous ways.</a:t>
            </a:r>
          </a:p>
          <a:p>
            <a:pPr marL="0" indent="0">
              <a:buNone/>
            </a:pPr>
            <a:endParaRPr lang="en-NZ" dirty="0" smtClean="0"/>
          </a:p>
          <a:p>
            <a:pPr marL="0" indent="0">
              <a:buNone/>
            </a:pPr>
            <a:r>
              <a:rPr lang="en-NZ" sz="2200" dirty="0" smtClean="0">
                <a:solidFill>
                  <a:srgbClr val="C00000"/>
                </a:solidFill>
              </a:rPr>
              <a:t>“They were so willing to promote our ideas;” [it is] “important and rewarding that our time here was taken seriously and put to good use;” [this was] “my first real internship”.</a:t>
            </a:r>
            <a:endParaRPr lang="en-NZ" sz="2200" dirty="0">
              <a:solidFill>
                <a:srgbClr val="C00000"/>
              </a:solidFill>
            </a:endParaRPr>
          </a:p>
        </p:txBody>
      </p:sp>
      <p:sp>
        <p:nvSpPr>
          <p:cNvPr id="4" name="Slide Number Placeholder 3"/>
          <p:cNvSpPr>
            <a:spLocks noGrp="1"/>
          </p:cNvSpPr>
          <p:nvPr>
            <p:ph type="sldNum" sz="quarter" idx="12"/>
          </p:nvPr>
        </p:nvSpPr>
        <p:spPr/>
        <p:txBody>
          <a:bodyPr/>
          <a:lstStyle/>
          <a:p>
            <a:fld id="{B79834D8-3E0B-D941-B191-BA56DFC127C3}" type="slidenum">
              <a:rPr lang="en-US" smtClean="0"/>
              <a:t>18</a:t>
            </a:fld>
            <a:endParaRPr lang="en-US"/>
          </a:p>
        </p:txBody>
      </p:sp>
    </p:spTree>
    <p:extLst>
      <p:ext uri="{BB962C8B-B14F-4D97-AF65-F5344CB8AC3E}">
        <p14:creationId xmlns:p14="http://schemas.microsoft.com/office/powerpoint/2010/main" val="15156747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Outcomes interconnecting</a:t>
            </a:r>
            <a:endParaRPr lang="en-NZ" dirty="0"/>
          </a:p>
        </p:txBody>
      </p:sp>
      <p:sp>
        <p:nvSpPr>
          <p:cNvPr id="3" name="Content Placeholder 2"/>
          <p:cNvSpPr>
            <a:spLocks noGrp="1"/>
          </p:cNvSpPr>
          <p:nvPr>
            <p:ph idx="1"/>
          </p:nvPr>
        </p:nvSpPr>
        <p:spPr>
          <a:xfrm>
            <a:off x="81280" y="1830387"/>
            <a:ext cx="8229600" cy="4525963"/>
          </a:xfrm>
        </p:spPr>
        <p:txBody>
          <a:bodyPr/>
          <a:lstStyle/>
          <a:p>
            <a:endParaRPr lang="en-NZ" dirty="0"/>
          </a:p>
        </p:txBody>
      </p:sp>
      <p:sp>
        <p:nvSpPr>
          <p:cNvPr id="4" name="Slide Number Placeholder 3"/>
          <p:cNvSpPr>
            <a:spLocks noGrp="1"/>
          </p:cNvSpPr>
          <p:nvPr>
            <p:ph type="sldNum" sz="quarter" idx="12"/>
          </p:nvPr>
        </p:nvSpPr>
        <p:spPr/>
        <p:txBody>
          <a:bodyPr/>
          <a:lstStyle/>
          <a:p>
            <a:fld id="{B79834D8-3E0B-D941-B191-BA56DFC127C3}" type="slidenum">
              <a:rPr lang="en-US" smtClean="0"/>
              <a:t>19</a:t>
            </a:fld>
            <a:endParaRPr lang="en-US"/>
          </a:p>
        </p:txBody>
      </p:sp>
      <p:sp>
        <p:nvSpPr>
          <p:cNvPr id="5" name="Rectangle 2"/>
          <p:cNvSpPr>
            <a:spLocks noChangeArrowheads="1"/>
          </p:cNvSpPr>
          <p:nvPr/>
        </p:nvSpPr>
        <p:spPr bwMode="auto">
          <a:xfrm>
            <a:off x="1066800" y="2057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graphicFrame>
        <p:nvGraphicFramePr>
          <p:cNvPr id="6" name="Diagram 5"/>
          <p:cNvGraphicFramePr/>
          <p:nvPr>
            <p:extLst>
              <p:ext uri="{D42A27DB-BD31-4B8C-83A1-F6EECF244321}">
                <p14:modId xmlns:p14="http://schemas.microsoft.com/office/powerpoint/2010/main" val="2039719416"/>
              </p:ext>
            </p:extLst>
          </p:nvPr>
        </p:nvGraphicFramePr>
        <p:xfrm>
          <a:off x="1066800" y="2057400"/>
          <a:ext cx="6573520" cy="3896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3"/>
          <p:cNvSpPr>
            <a:spLocks noChangeArrowheads="1"/>
          </p:cNvSpPr>
          <p:nvPr/>
        </p:nvSpPr>
        <p:spPr bwMode="auto">
          <a:xfrm>
            <a:off x="1524000" y="5715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spTree>
    <p:extLst>
      <p:ext uri="{BB962C8B-B14F-4D97-AF65-F5344CB8AC3E}">
        <p14:creationId xmlns:p14="http://schemas.microsoft.com/office/powerpoint/2010/main" val="38743297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Rising importance of international students in NZ</a:t>
            </a:r>
            <a:endParaRPr lang="en-NZ" dirty="0"/>
          </a:p>
        </p:txBody>
      </p:sp>
      <p:sp>
        <p:nvSpPr>
          <p:cNvPr id="3" name="Content Placeholder 2"/>
          <p:cNvSpPr>
            <a:spLocks noGrp="1"/>
          </p:cNvSpPr>
          <p:nvPr>
            <p:ph idx="1"/>
          </p:nvPr>
        </p:nvSpPr>
        <p:spPr/>
        <p:txBody>
          <a:bodyPr/>
          <a:lstStyle/>
          <a:p>
            <a:r>
              <a:rPr lang="en-NZ" dirty="0" smtClean="0"/>
              <a:t>International tertiary students in NZ comprised 33% of students in 2017, compared to the OECD average of 11%</a:t>
            </a:r>
          </a:p>
          <a:p>
            <a:r>
              <a:rPr lang="en-NZ" dirty="0" smtClean="0"/>
              <a:t>Tertiary institutions are becoming increasingly dependent on such enrolments given reductions in government funding as a proportion of GDP</a:t>
            </a:r>
            <a:endParaRPr lang="en-NZ" dirty="0"/>
          </a:p>
        </p:txBody>
      </p:sp>
      <p:sp>
        <p:nvSpPr>
          <p:cNvPr id="4" name="Slide Number Placeholder 3"/>
          <p:cNvSpPr>
            <a:spLocks noGrp="1"/>
          </p:cNvSpPr>
          <p:nvPr>
            <p:ph type="sldNum" sz="quarter" idx="12"/>
          </p:nvPr>
        </p:nvSpPr>
        <p:spPr/>
        <p:txBody>
          <a:bodyPr/>
          <a:lstStyle/>
          <a:p>
            <a:fld id="{B79834D8-3E0B-D941-B191-BA56DFC127C3}" type="slidenum">
              <a:rPr lang="en-US" smtClean="0"/>
              <a:t>2</a:t>
            </a:fld>
            <a:endParaRPr lang="en-US"/>
          </a:p>
        </p:txBody>
      </p:sp>
    </p:spTree>
    <p:extLst>
      <p:ext uri="{BB962C8B-B14F-4D97-AF65-F5344CB8AC3E}">
        <p14:creationId xmlns:p14="http://schemas.microsoft.com/office/powerpoint/2010/main" val="3383265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 tandem, a further trend:</a:t>
            </a:r>
            <a:endParaRPr lang="en-NZ" dirty="0"/>
          </a:p>
        </p:txBody>
      </p:sp>
      <p:sp>
        <p:nvSpPr>
          <p:cNvPr id="3" name="Content Placeholder 2"/>
          <p:cNvSpPr>
            <a:spLocks noGrp="1"/>
          </p:cNvSpPr>
          <p:nvPr>
            <p:ph idx="1"/>
          </p:nvPr>
        </p:nvSpPr>
        <p:spPr/>
        <p:txBody>
          <a:bodyPr/>
          <a:lstStyle/>
          <a:p>
            <a:r>
              <a:rPr lang="en-NZ" dirty="0" smtClean="0"/>
              <a:t>Tertiary institutions are increasingly expected to build closer relationships with their community, including in the form of experiential learning for their students</a:t>
            </a:r>
          </a:p>
          <a:p>
            <a:r>
              <a:rPr lang="en-NZ" dirty="0" smtClean="0"/>
              <a:t>Both domestic and international students are starting to see the value of experiential learning both for what they will learn, and to improve their early career prospects.</a:t>
            </a:r>
            <a:endParaRPr lang="en-NZ" dirty="0" smtClean="0"/>
          </a:p>
        </p:txBody>
      </p:sp>
      <p:sp>
        <p:nvSpPr>
          <p:cNvPr id="4" name="Slide Number Placeholder 3"/>
          <p:cNvSpPr>
            <a:spLocks noGrp="1"/>
          </p:cNvSpPr>
          <p:nvPr>
            <p:ph type="sldNum" sz="quarter" idx="12"/>
          </p:nvPr>
        </p:nvSpPr>
        <p:spPr/>
        <p:txBody>
          <a:bodyPr/>
          <a:lstStyle/>
          <a:p>
            <a:fld id="{B79834D8-3E0B-D941-B191-BA56DFC127C3}" type="slidenum">
              <a:rPr lang="en-US" smtClean="0"/>
              <a:t>3</a:t>
            </a:fld>
            <a:endParaRPr lang="en-US"/>
          </a:p>
        </p:txBody>
      </p:sp>
    </p:spTree>
    <p:extLst>
      <p:ext uri="{BB962C8B-B14F-4D97-AF65-F5344CB8AC3E}">
        <p14:creationId xmlns:p14="http://schemas.microsoft.com/office/powerpoint/2010/main" val="2036202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Prior Literature</a:t>
            </a:r>
            <a:endParaRPr lang="en-NZ" dirty="0"/>
          </a:p>
        </p:txBody>
      </p:sp>
      <p:sp>
        <p:nvSpPr>
          <p:cNvPr id="3" name="Content Placeholder 2"/>
          <p:cNvSpPr>
            <a:spLocks noGrp="1"/>
          </p:cNvSpPr>
          <p:nvPr>
            <p:ph idx="1"/>
          </p:nvPr>
        </p:nvSpPr>
        <p:spPr/>
        <p:txBody>
          <a:bodyPr>
            <a:noAutofit/>
          </a:bodyPr>
          <a:lstStyle/>
          <a:p>
            <a:r>
              <a:rPr lang="en-NZ" sz="2600" dirty="0" smtClean="0"/>
              <a:t>Much is known about tertiary domestic students’ internship experiences, and about international students’ classroom-based learning</a:t>
            </a:r>
          </a:p>
          <a:p>
            <a:r>
              <a:rPr lang="en-NZ" sz="2600" dirty="0" smtClean="0"/>
              <a:t>However little has been written about international students’ experience of internships overseas</a:t>
            </a:r>
          </a:p>
          <a:p>
            <a:r>
              <a:rPr lang="en-NZ" sz="2600" dirty="0" smtClean="0"/>
              <a:t>It’s thought likely though that these students will have diverse reasons for seeking WIL (work-integrated learning), including career prospects, familiarisation with the host country’s workplace norms, or personal development.</a:t>
            </a:r>
            <a:endParaRPr lang="en-NZ" sz="2600" dirty="0"/>
          </a:p>
        </p:txBody>
      </p:sp>
      <p:sp>
        <p:nvSpPr>
          <p:cNvPr id="4" name="Slide Number Placeholder 3"/>
          <p:cNvSpPr>
            <a:spLocks noGrp="1"/>
          </p:cNvSpPr>
          <p:nvPr>
            <p:ph type="sldNum" sz="quarter" idx="12"/>
          </p:nvPr>
        </p:nvSpPr>
        <p:spPr/>
        <p:txBody>
          <a:bodyPr/>
          <a:lstStyle/>
          <a:p>
            <a:fld id="{B79834D8-3E0B-D941-B191-BA56DFC127C3}" type="slidenum">
              <a:rPr lang="en-US" smtClean="0"/>
              <a:t>4</a:t>
            </a:fld>
            <a:endParaRPr lang="en-US"/>
          </a:p>
        </p:txBody>
      </p:sp>
    </p:spTree>
    <p:extLst>
      <p:ext uri="{BB962C8B-B14F-4D97-AF65-F5344CB8AC3E}">
        <p14:creationId xmlns:p14="http://schemas.microsoft.com/office/powerpoint/2010/main" val="2320268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b="1" dirty="0" smtClean="0"/>
              <a:t>Perceived Importance of Internships</a:t>
            </a:r>
            <a:endParaRPr lang="en-NZ" sz="2800" b="1" dirty="0"/>
          </a:p>
        </p:txBody>
      </p:sp>
      <p:sp>
        <p:nvSpPr>
          <p:cNvPr id="3" name="Content Placeholder 2"/>
          <p:cNvSpPr>
            <a:spLocks noGrp="1"/>
          </p:cNvSpPr>
          <p:nvPr>
            <p:ph idx="1"/>
          </p:nvPr>
        </p:nvSpPr>
        <p:spPr/>
        <p:txBody>
          <a:bodyPr>
            <a:noAutofit/>
          </a:bodyPr>
          <a:lstStyle/>
          <a:p>
            <a:r>
              <a:rPr lang="en-NZ" sz="2200" dirty="0" smtClean="0"/>
              <a:t>Research among arts and cultural management students from the USA, Singapore, UK, Australia and NZ reported that 91% of them believed that at least one internship should be required before graduation</a:t>
            </a:r>
          </a:p>
          <a:p>
            <a:r>
              <a:rPr lang="en-NZ" sz="2200" dirty="0" smtClean="0"/>
              <a:t>70% reported that their universities required at least one </a:t>
            </a:r>
          </a:p>
          <a:p>
            <a:r>
              <a:rPr lang="en-NZ" sz="2200" dirty="0" smtClean="0"/>
              <a:t>internship before graduation </a:t>
            </a:r>
          </a:p>
          <a:p>
            <a:r>
              <a:rPr lang="en-NZ" sz="2200" dirty="0" smtClean="0"/>
              <a:t>Almost 25% reported that they were required to complete two or mor</a:t>
            </a:r>
            <a:r>
              <a:rPr lang="en-NZ" sz="2200" dirty="0" smtClean="0"/>
              <a:t>e internships</a:t>
            </a:r>
          </a:p>
          <a:p>
            <a:r>
              <a:rPr lang="en-NZ" sz="2200" dirty="0" smtClean="0"/>
              <a:t>It appears that students are being strongly socialised into the view that internships, sometimes multiple, are an essential part of the tertiary experience.</a:t>
            </a:r>
            <a:endParaRPr lang="en-NZ" sz="2200" dirty="0"/>
          </a:p>
        </p:txBody>
      </p:sp>
      <p:sp>
        <p:nvSpPr>
          <p:cNvPr id="4" name="Slide Number Placeholder 3"/>
          <p:cNvSpPr>
            <a:spLocks noGrp="1"/>
          </p:cNvSpPr>
          <p:nvPr>
            <p:ph type="sldNum" sz="quarter" idx="12"/>
          </p:nvPr>
        </p:nvSpPr>
        <p:spPr/>
        <p:txBody>
          <a:bodyPr/>
          <a:lstStyle/>
          <a:p>
            <a:fld id="{B79834D8-3E0B-D941-B191-BA56DFC127C3}" type="slidenum">
              <a:rPr lang="en-US" smtClean="0"/>
              <a:t>5</a:t>
            </a:fld>
            <a:endParaRPr lang="en-US"/>
          </a:p>
        </p:txBody>
      </p:sp>
    </p:spTree>
    <p:extLst>
      <p:ext uri="{BB962C8B-B14F-4D97-AF65-F5344CB8AC3E}">
        <p14:creationId xmlns:p14="http://schemas.microsoft.com/office/powerpoint/2010/main" val="30834725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smtClean="0"/>
              <a:t>NZ Research into International Students’ Satisfaction Indicates</a:t>
            </a:r>
            <a:endParaRPr lang="en-NZ" sz="2800" dirty="0"/>
          </a:p>
        </p:txBody>
      </p:sp>
      <p:sp>
        <p:nvSpPr>
          <p:cNvPr id="3" name="Content Placeholder 2"/>
          <p:cNvSpPr>
            <a:spLocks noGrp="1"/>
          </p:cNvSpPr>
          <p:nvPr>
            <p:ph idx="1"/>
          </p:nvPr>
        </p:nvSpPr>
        <p:spPr/>
        <p:txBody>
          <a:bodyPr>
            <a:normAutofit fontScale="92500" lnSpcReduction="10000"/>
          </a:bodyPr>
          <a:lstStyle/>
          <a:p>
            <a:r>
              <a:rPr lang="en-NZ" dirty="0" smtClean="0"/>
              <a:t>Good satisfaction with teachers’ competence and teaching styles</a:t>
            </a:r>
          </a:p>
          <a:p>
            <a:r>
              <a:rPr lang="en-NZ" dirty="0" smtClean="0"/>
              <a:t>Low satisfaction with their NZ tertiary experience in respect of:</a:t>
            </a:r>
          </a:p>
          <a:p>
            <a:pPr lvl="1"/>
            <a:r>
              <a:rPr lang="en-NZ" dirty="0" smtClean="0"/>
              <a:t>Understanding of their academic needs</a:t>
            </a:r>
          </a:p>
          <a:p>
            <a:pPr lvl="1"/>
            <a:r>
              <a:rPr lang="en-NZ" dirty="0" smtClean="0"/>
              <a:t>Availability to help them outside class</a:t>
            </a:r>
          </a:p>
          <a:p>
            <a:pPr lvl="1"/>
            <a:r>
              <a:rPr lang="en-NZ" dirty="0" smtClean="0"/>
              <a:t>A sense of responsibility for them</a:t>
            </a:r>
          </a:p>
          <a:p>
            <a:pPr lvl="1"/>
            <a:r>
              <a:rPr lang="en-NZ" dirty="0" smtClean="0"/>
              <a:t>Opportunities for work experience</a:t>
            </a:r>
          </a:p>
          <a:p>
            <a:pPr lvl="1"/>
            <a:r>
              <a:rPr lang="en-NZ" dirty="0" smtClean="0"/>
              <a:t>Ability to compete with domestic graduates for jobs.</a:t>
            </a:r>
            <a:endParaRPr lang="en-NZ" dirty="0"/>
          </a:p>
        </p:txBody>
      </p:sp>
      <p:sp>
        <p:nvSpPr>
          <p:cNvPr id="4" name="Slide Number Placeholder 3"/>
          <p:cNvSpPr>
            <a:spLocks noGrp="1"/>
          </p:cNvSpPr>
          <p:nvPr>
            <p:ph type="sldNum" sz="quarter" idx="12"/>
          </p:nvPr>
        </p:nvSpPr>
        <p:spPr/>
        <p:txBody>
          <a:bodyPr/>
          <a:lstStyle/>
          <a:p>
            <a:fld id="{B79834D8-3E0B-D941-B191-BA56DFC127C3}" type="slidenum">
              <a:rPr lang="en-US" smtClean="0"/>
              <a:t>6</a:t>
            </a:fld>
            <a:endParaRPr lang="en-US"/>
          </a:p>
        </p:txBody>
      </p:sp>
    </p:spTree>
    <p:extLst>
      <p:ext uri="{BB962C8B-B14F-4D97-AF65-F5344CB8AC3E}">
        <p14:creationId xmlns:p14="http://schemas.microsoft.com/office/powerpoint/2010/main" val="426489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100" dirty="0" smtClean="0"/>
              <a:t>WIL is being theorised …</a:t>
            </a:r>
            <a:endParaRPr lang="en-NZ" sz="3100" dirty="0"/>
          </a:p>
        </p:txBody>
      </p:sp>
      <p:sp>
        <p:nvSpPr>
          <p:cNvPr id="3" name="Content Placeholder 2"/>
          <p:cNvSpPr>
            <a:spLocks noGrp="1"/>
          </p:cNvSpPr>
          <p:nvPr>
            <p:ph idx="1"/>
          </p:nvPr>
        </p:nvSpPr>
        <p:spPr/>
        <p:txBody>
          <a:bodyPr>
            <a:normAutofit/>
          </a:bodyPr>
          <a:lstStyle/>
          <a:p>
            <a:r>
              <a:rPr lang="en-NZ" dirty="0" smtClean="0"/>
              <a:t>In more constructivist ways, building learners’ ability to apply what they have learned in classroom settings</a:t>
            </a:r>
          </a:p>
          <a:p>
            <a:r>
              <a:rPr lang="en-NZ" dirty="0" smtClean="0"/>
              <a:t>In terms of synergistic effects as students assess practice in the light of their theory, and critique theory in respect of what they have encountered at work</a:t>
            </a:r>
            <a:r>
              <a:rPr lang="en-NZ" dirty="0" smtClean="0"/>
              <a:t>.</a:t>
            </a:r>
            <a:endParaRPr lang="en-NZ" dirty="0"/>
          </a:p>
        </p:txBody>
      </p:sp>
      <p:sp>
        <p:nvSpPr>
          <p:cNvPr id="4" name="Slide Number Placeholder 3"/>
          <p:cNvSpPr>
            <a:spLocks noGrp="1"/>
          </p:cNvSpPr>
          <p:nvPr>
            <p:ph type="sldNum" sz="quarter" idx="12"/>
          </p:nvPr>
        </p:nvSpPr>
        <p:spPr/>
        <p:txBody>
          <a:bodyPr/>
          <a:lstStyle/>
          <a:p>
            <a:fld id="{B79834D8-3E0B-D941-B191-BA56DFC127C3}" type="slidenum">
              <a:rPr lang="en-US" smtClean="0"/>
              <a:t>7</a:t>
            </a:fld>
            <a:endParaRPr lang="en-US"/>
          </a:p>
        </p:txBody>
      </p:sp>
    </p:spTree>
    <p:extLst>
      <p:ext uri="{BB962C8B-B14F-4D97-AF65-F5344CB8AC3E}">
        <p14:creationId xmlns:p14="http://schemas.microsoft.com/office/powerpoint/2010/main" val="41305350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100" dirty="0" smtClean="0"/>
              <a:t>Debate in the literature centres around opportunities for WIL to:</a:t>
            </a:r>
            <a:endParaRPr lang="en-NZ" sz="3100" dirty="0"/>
          </a:p>
        </p:txBody>
      </p:sp>
      <p:sp>
        <p:nvSpPr>
          <p:cNvPr id="3" name="Content Placeholder 2"/>
          <p:cNvSpPr>
            <a:spLocks noGrp="1"/>
          </p:cNvSpPr>
          <p:nvPr>
            <p:ph idx="1"/>
          </p:nvPr>
        </p:nvSpPr>
        <p:spPr/>
        <p:txBody>
          <a:bodyPr>
            <a:normAutofit/>
          </a:bodyPr>
          <a:lstStyle/>
          <a:p>
            <a:r>
              <a:rPr lang="en-NZ" dirty="0" smtClean="0"/>
              <a:t>Promote student self-formation and foster student mobility as “becoming”</a:t>
            </a:r>
          </a:p>
          <a:p>
            <a:r>
              <a:rPr lang="en-NZ" dirty="0" smtClean="0"/>
              <a:t>Mobilise knowledge across contexts</a:t>
            </a:r>
          </a:p>
          <a:p>
            <a:r>
              <a:rPr lang="en-NZ" dirty="0" smtClean="0"/>
              <a:t>Permit students to access learning as acquisition and learning as participation</a:t>
            </a:r>
          </a:p>
          <a:p>
            <a:r>
              <a:rPr lang="en-NZ" dirty="0" smtClean="0"/>
              <a:t>Enable interns to make a genuine contribution to the workplace.</a:t>
            </a:r>
            <a:endParaRPr lang="en-NZ" dirty="0"/>
          </a:p>
        </p:txBody>
      </p:sp>
      <p:sp>
        <p:nvSpPr>
          <p:cNvPr id="4" name="Slide Number Placeholder 3"/>
          <p:cNvSpPr>
            <a:spLocks noGrp="1"/>
          </p:cNvSpPr>
          <p:nvPr>
            <p:ph type="sldNum" sz="quarter" idx="12"/>
          </p:nvPr>
        </p:nvSpPr>
        <p:spPr/>
        <p:txBody>
          <a:bodyPr/>
          <a:lstStyle/>
          <a:p>
            <a:fld id="{B79834D8-3E0B-D941-B191-BA56DFC127C3}" type="slidenum">
              <a:rPr lang="en-US" smtClean="0"/>
              <a:t>8</a:t>
            </a:fld>
            <a:endParaRPr lang="en-US"/>
          </a:p>
        </p:txBody>
      </p:sp>
    </p:spTree>
    <p:extLst>
      <p:ext uri="{BB962C8B-B14F-4D97-AF65-F5344CB8AC3E}">
        <p14:creationId xmlns:p14="http://schemas.microsoft.com/office/powerpoint/2010/main" val="16056259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students were:</a:t>
            </a:r>
            <a:endParaRPr lang="en-NZ" dirty="0"/>
          </a:p>
        </p:txBody>
      </p:sp>
      <p:sp>
        <p:nvSpPr>
          <p:cNvPr id="3" name="Content Placeholder 2"/>
          <p:cNvSpPr>
            <a:spLocks noGrp="1"/>
          </p:cNvSpPr>
          <p:nvPr>
            <p:ph idx="1"/>
          </p:nvPr>
        </p:nvSpPr>
        <p:spPr/>
        <p:txBody>
          <a:bodyPr>
            <a:normAutofit/>
          </a:bodyPr>
          <a:lstStyle/>
          <a:p>
            <a:r>
              <a:rPr lang="en-NZ" dirty="0" smtClean="0"/>
              <a:t>From a collection of US universities</a:t>
            </a:r>
          </a:p>
          <a:p>
            <a:r>
              <a:rPr lang="en-NZ" dirty="0" smtClean="0"/>
              <a:t>In communication, media studies, advertising or related majors</a:t>
            </a:r>
          </a:p>
          <a:p>
            <a:r>
              <a:rPr lang="en-NZ" dirty="0" smtClean="0"/>
              <a:t>Mainly at junior or senior level.</a:t>
            </a:r>
          </a:p>
          <a:p>
            <a:pPr marL="0" indent="0">
              <a:buNone/>
            </a:pPr>
            <a:endParaRPr lang="en-NZ" dirty="0" smtClean="0"/>
          </a:p>
          <a:p>
            <a:pPr marL="0" indent="0">
              <a:buNone/>
            </a:pPr>
            <a:r>
              <a:rPr lang="en-NZ" dirty="0" smtClean="0"/>
              <a:t>Some had travelled outside the US before but in most cases this was their first venture outside their country.</a:t>
            </a:r>
            <a:endParaRPr lang="en-NZ" dirty="0" smtClean="0"/>
          </a:p>
        </p:txBody>
      </p:sp>
      <p:sp>
        <p:nvSpPr>
          <p:cNvPr id="4" name="Slide Number Placeholder 3"/>
          <p:cNvSpPr>
            <a:spLocks noGrp="1"/>
          </p:cNvSpPr>
          <p:nvPr>
            <p:ph type="sldNum" sz="quarter" idx="12"/>
          </p:nvPr>
        </p:nvSpPr>
        <p:spPr/>
        <p:txBody>
          <a:bodyPr/>
          <a:lstStyle/>
          <a:p>
            <a:fld id="{B79834D8-3E0B-D941-B191-BA56DFC127C3}" type="slidenum">
              <a:rPr lang="en-US" smtClean="0"/>
              <a:t>9</a:t>
            </a:fld>
            <a:endParaRPr lang="en-US"/>
          </a:p>
        </p:txBody>
      </p:sp>
    </p:spTree>
    <p:extLst>
      <p:ext uri="{BB962C8B-B14F-4D97-AF65-F5344CB8AC3E}">
        <p14:creationId xmlns:p14="http://schemas.microsoft.com/office/powerpoint/2010/main" val="3257588031"/>
      </p:ext>
    </p:extLst>
  </p:cSld>
  <p:clrMapOvr>
    <a:masterClrMapping/>
  </p:clrMapOvr>
  <p:timing>
    <p:tnLst>
      <p:par>
        <p:cTn id="1" dur="indefinite" restart="never" nodeType="tmRoot"/>
      </p:par>
    </p:tnLst>
  </p:timing>
</p:sld>
</file>

<file path=ppt/theme/theme1.xml><?xml version="1.0" encoding="utf-8"?>
<a:theme xmlns:a="http://schemas.openxmlformats.org/drawingml/2006/main" name="CLEAR 4X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CLEAR 4X3</Template>
  <TotalTime>3408</TotalTime>
  <Words>1326</Words>
  <Application>Microsoft Office PowerPoint</Application>
  <PresentationFormat>On-screen Show (4:3)</PresentationFormat>
  <Paragraphs>145</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Tahoma</vt:lpstr>
      <vt:lpstr>Times New Roman</vt:lpstr>
      <vt:lpstr>Univers LT Std 45 Light</vt:lpstr>
      <vt:lpstr>Univers LT Std 57 Cn</vt:lpstr>
      <vt:lpstr>Yu Mincho</vt:lpstr>
      <vt:lpstr>CLEAR 4X3</vt:lpstr>
      <vt:lpstr> Communication Students in Overseas Internships:  How They Are Challenged, What They Learn </vt:lpstr>
      <vt:lpstr>Rising importance of international students in NZ</vt:lpstr>
      <vt:lpstr>In tandem, a further trend:</vt:lpstr>
      <vt:lpstr>Prior Literature</vt:lpstr>
      <vt:lpstr>Perceived Importance of Internships</vt:lpstr>
      <vt:lpstr>NZ Research into International Students’ Satisfaction Indicates</vt:lpstr>
      <vt:lpstr>WIL is being theorised …</vt:lpstr>
      <vt:lpstr>Debate in the literature centres around opportunities for WIL to:</vt:lpstr>
      <vt:lpstr>The students were:</vt:lpstr>
      <vt:lpstr>Given that little is known about international interns’ experience:</vt:lpstr>
      <vt:lpstr>The triple impact of cultural differences: Academic, national, and workplace</vt:lpstr>
      <vt:lpstr>Student interns and host organisations</vt:lpstr>
      <vt:lpstr>We explored students’ perceptions via:</vt:lpstr>
      <vt:lpstr>We explored this data in light of the four issues identified in the literature</vt:lpstr>
      <vt:lpstr>Student self-formation and student mobility as “becoming”</vt:lpstr>
      <vt:lpstr>Students mobilising knowledge across contexts</vt:lpstr>
      <vt:lpstr>Students encounter learning as acquisition and learning as participation</vt:lpstr>
      <vt:lpstr>Students as making a genuine contribution to the workplace</vt:lpstr>
      <vt:lpstr>Outcomes interconnecting</vt:lpstr>
    </vt:vector>
  </TitlesOfParts>
  <Company>Massey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build instructions</dc:title>
  <dc:creator>Sligo, Frank</dc:creator>
  <cp:lastModifiedBy>Sligo, Frank</cp:lastModifiedBy>
  <cp:revision>49</cp:revision>
  <cp:lastPrinted>2018-07-03T02:36:08Z</cp:lastPrinted>
  <dcterms:created xsi:type="dcterms:W3CDTF">2017-06-28T22:52:25Z</dcterms:created>
  <dcterms:modified xsi:type="dcterms:W3CDTF">2018-07-03T02:47:20Z</dcterms:modified>
</cp:coreProperties>
</file>