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97" r:id="rId2"/>
    <p:sldId id="294" r:id="rId3"/>
    <p:sldId id="295" r:id="rId4"/>
    <p:sldId id="280" r:id="rId5"/>
    <p:sldId id="283" r:id="rId6"/>
    <p:sldId id="258" r:id="rId7"/>
    <p:sldId id="260" r:id="rId8"/>
    <p:sldId id="286" r:id="rId9"/>
    <p:sldId id="298" r:id="rId10"/>
    <p:sldId id="262" r:id="rId11"/>
    <p:sldId id="299" r:id="rId12"/>
    <p:sldId id="291" r:id="rId13"/>
    <p:sldId id="276" r:id="rId14"/>
    <p:sldId id="288" r:id="rId15"/>
    <p:sldId id="290" r:id="rId16"/>
    <p:sldId id="292" r:id="rId17"/>
    <p:sldId id="281" r:id="rId18"/>
    <p:sldId id="289" r:id="rId19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86" d="100"/>
          <a:sy n="86" d="100"/>
        </p:scale>
        <p:origin x="-1752" y="-112"/>
      </p:cViewPr>
      <p:guideLst>
        <p:guide orient="horz" pos="2251"/>
        <p:guide pos="2880"/>
      </p:guideLst>
    </p:cSldViewPr>
  </p:slideViewPr>
  <p:outlineViewPr>
    <p:cViewPr>
      <p:scale>
        <a:sx n="33" d="100"/>
        <a:sy n="33" d="100"/>
      </p:scale>
      <p:origin x="53" y="29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9DD30-1AE3-4D24-8D04-AE06DA807BE3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E2493-AFD3-40BB-8D54-47F83D0F37AF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78783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1</a:t>
            </a:fld>
            <a:endParaRPr lang="en-N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i="1" dirty="0" smtClean="0">
                <a:latin typeface="Times New Roman" pitchFamily="18" charset="0"/>
                <a:cs typeface="Times New Roman" pitchFamily="18" charset="0"/>
              </a:rPr>
              <a:t>We have an increasing number of children from diverse nationalities. The Māori school population is over 15% which is quite high for decile 10.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i="1" dirty="0" smtClean="0">
                <a:latin typeface="Times New Roman" pitchFamily="18" charset="0"/>
                <a:cs typeface="Times New Roman" pitchFamily="18" charset="0"/>
              </a:rPr>
              <a:t>One gets a sense of homogenisation 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i="1" dirty="0" smtClean="0">
                <a:latin typeface="Times New Roman" pitchFamily="18" charset="0"/>
                <a:cs typeface="Times New Roman" pitchFamily="18" charset="0"/>
              </a:rPr>
              <a:t>The only yard</a:t>
            </a:r>
            <a:r>
              <a:rPr lang="en-AU" sz="1200" i="1" baseline="0" dirty="0" smtClean="0">
                <a:latin typeface="Times New Roman" pitchFamily="18" charset="0"/>
                <a:cs typeface="Times New Roman" pitchFamily="18" charset="0"/>
              </a:rPr>
              <a:t> stick the novices have are the practices of their mentors</a:t>
            </a:r>
            <a:endParaRPr lang="en-AU" sz="1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10</a:t>
            </a:fld>
            <a:endParaRPr lang="en-NZ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These historical</a:t>
            </a:r>
            <a:r>
              <a:rPr lang="en-NZ" baseline="0" dirty="0" smtClean="0"/>
              <a:t> factors, if we can call them historical have had a noticeable and ongoing consequence and influence on people’s ways of thinking.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11</a:t>
            </a:fld>
            <a:endParaRPr lang="en-NZ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12</a:t>
            </a:fld>
            <a:endParaRPr lang="en-NZ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Uniqueness</a:t>
            </a:r>
            <a:r>
              <a:rPr lang="en-NZ" baseline="0" dirty="0" smtClean="0"/>
              <a:t> may sound appealing but f</a:t>
            </a:r>
            <a:r>
              <a:rPr lang="en-NZ" dirty="0" smtClean="0"/>
              <a:t>ocusing</a:t>
            </a:r>
            <a:r>
              <a:rPr lang="en-NZ" baseline="0" dirty="0" smtClean="0"/>
              <a:t> on a single (uni) dimension in pedagogy </a:t>
            </a:r>
          </a:p>
          <a:p>
            <a:endParaRPr lang="en-NZ" baseline="0" dirty="0" smtClean="0"/>
          </a:p>
          <a:p>
            <a:endParaRPr lang="en-NZ" baseline="0" dirty="0" smtClean="0"/>
          </a:p>
          <a:p>
            <a:r>
              <a:rPr lang="en-NZ" baseline="0" dirty="0" smtClean="0"/>
              <a:t> </a:t>
            </a:r>
            <a:endParaRPr lang="en-NZ" sz="14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 smtClean="0"/>
              <a:t>Seeing uniqueness</a:t>
            </a:r>
            <a:r>
              <a:rPr lang="en-NZ" sz="1400" baseline="0" dirty="0" smtClean="0"/>
              <a:t> in terms of differences can negate the sophisticated understanding of the multiple layers and intersection of social class, ethnicity and gender can markedly influence experiences and preferences – </a:t>
            </a:r>
            <a:r>
              <a:rPr lang="en-NZ" sz="1400" b="1" baseline="0" dirty="0" smtClean="0"/>
              <a:t>the very aspects that make them unique</a:t>
            </a:r>
          </a:p>
          <a:p>
            <a:endParaRPr lang="en-NZ" baseline="0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baseline="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F6454-A704-473C-9EE3-136C2F190B96}" type="slidenum">
              <a:rPr lang="en-NZ" smtClean="0"/>
              <a:pPr/>
              <a:t>13</a:t>
            </a:fld>
            <a:endParaRPr lang="en-NZ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sz="1200" dirty="0" smtClean="0"/>
              <a:t>Balcazar, F. E., Suarez-Balcazar, Y., &amp; Taylor-Ritzler, T. (2009</a:t>
            </a:r>
          </a:p>
          <a:p>
            <a:endParaRPr lang="en-NZ" sz="1200" dirty="0" smtClean="0"/>
          </a:p>
          <a:p>
            <a:r>
              <a:rPr lang="en-NZ" sz="1200" dirty="0" smtClean="0"/>
              <a:t>Respecting and dignity</a:t>
            </a:r>
          </a:p>
          <a:p>
            <a:r>
              <a:rPr lang="en-NZ" sz="1200" dirty="0" smtClean="0"/>
              <a:t>Responsible caring</a:t>
            </a:r>
          </a:p>
          <a:p>
            <a:r>
              <a:rPr lang="en-NZ" sz="1200" dirty="0" smtClean="0"/>
              <a:t>Integrity in relationships</a:t>
            </a:r>
          </a:p>
          <a:p>
            <a:r>
              <a:rPr lang="en-NZ" sz="1200" dirty="0" smtClean="0"/>
              <a:t>Societal Justice and Responsibility – and bring about social change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14</a:t>
            </a:fld>
            <a:endParaRPr lang="en-NZ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`Don Brown in Psychology Aotearoa,</a:t>
            </a:r>
            <a:r>
              <a:rPr lang="en-NZ" baseline="0" dirty="0" smtClean="0"/>
              <a:t> Vol 2 (1). 2010 said – “Unless the school system is sensitive to the needs of the children we cannot expect to see success for all learners.  `</a:t>
            </a:r>
          </a:p>
          <a:p>
            <a:r>
              <a:rPr lang="en-NZ" baseline="0" dirty="0" smtClean="0"/>
              <a:t>Moving beyong “problem-solving”  which tends to be focused on the needs of the student only.  </a:t>
            </a:r>
          </a:p>
          <a:p>
            <a:endParaRPr lang="en-NZ" baseline="0" dirty="0" smtClean="0"/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Using evidence – Learning without limits – Hart et.</a:t>
            </a:r>
            <a:r>
              <a:rPr lang="en-NZ" baseline="0" dirty="0" smtClean="0"/>
              <a:t> al 2004</a:t>
            </a:r>
          </a:p>
          <a:p>
            <a:r>
              <a:rPr lang="en-NZ" baseline="0" dirty="0" smtClean="0"/>
              <a:t>“Deterministic belief” – Ainscow, Conteh, Dyson &amp; Gallanaugh (2007). Children in primary education: Demography, culture, diversity and inclusion.  Intermis reports. University of Cambridge.</a:t>
            </a:r>
          </a:p>
          <a:p>
            <a:r>
              <a:rPr lang="en-NZ" baseline="0" dirty="0" smtClean="0"/>
              <a:t>“interpretive framework” – (Paul) Black &amp; (Dylan) Williams – Assessment and Classroom Learning. In Assessment in Education: Principles, policy &amp; practice. 5 (1).  5-74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15</a:t>
            </a:fld>
            <a:endParaRPr lang="en-NZ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16</a:t>
            </a:fld>
            <a:endParaRPr lang="en-N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2</a:t>
            </a:fld>
            <a:endParaRPr lang="en-N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3</a:t>
            </a:fld>
            <a:endParaRPr lang="en-N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 smtClean="0">
                <a:latin typeface="Times New Roman" pitchFamily="18" charset="0"/>
                <a:cs typeface="Times New Roman" pitchFamily="18" charset="0"/>
              </a:rPr>
              <a:t>In fact </a:t>
            </a:r>
            <a:r>
              <a:rPr lang="en-NZ" sz="1400" dirty="0" err="1" smtClean="0">
                <a:latin typeface="Times New Roman" pitchFamily="18" charset="0"/>
                <a:cs typeface="Times New Roman" pitchFamily="18" charset="0"/>
              </a:rPr>
              <a:t>Derald</a:t>
            </a:r>
            <a:r>
              <a:rPr lang="en-NZ" sz="1400" dirty="0" smtClean="0">
                <a:latin typeface="Times New Roman" pitchFamily="18" charset="0"/>
                <a:cs typeface="Times New Roman" pitchFamily="18" charset="0"/>
              </a:rPr>
              <a:t> Wing Sue (2001) even suggests that psychologist must have the moral courage and fortitude to affect broader social systems.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 smtClean="0"/>
              <a:t>Individual,</a:t>
            </a:r>
            <a:r>
              <a:rPr lang="en-NZ" sz="1400" baseline="0" dirty="0" smtClean="0"/>
              <a:t> organisational, societal and professional levels ( Sue, D.W. 2001) Multidimensional facets of cultural competence. The </a:t>
            </a:r>
            <a:r>
              <a:rPr lang="en-NZ" sz="1400" baseline="0" dirty="0" err="1" smtClean="0"/>
              <a:t>Counseling</a:t>
            </a:r>
            <a:r>
              <a:rPr lang="en-NZ" sz="1400" baseline="0" dirty="0" smtClean="0"/>
              <a:t> Psychologist. 29. 790-821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 smtClean="0">
                <a:latin typeface="Times New Roman" pitchFamily="18" charset="0"/>
                <a:cs typeface="Times New Roman" pitchFamily="18" charset="0"/>
              </a:rPr>
              <a:t>Psychologists need to understand the prevailing culture of the context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NZ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4</a:t>
            </a:fld>
            <a:endParaRPr lang="en-N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5</a:t>
            </a:fld>
            <a:endParaRPr lang="en-N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AU" sz="120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6</a:t>
            </a:fld>
            <a:endParaRPr lang="en-N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7</a:t>
            </a:fld>
            <a:endParaRPr lang="en-N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F6454-A704-473C-9EE3-136C2F190B96}" type="slidenum">
              <a:rPr lang="en-NZ" smtClean="0"/>
              <a:pPr/>
              <a:t>8</a:t>
            </a:fld>
            <a:endParaRPr lang="en-N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E2493-AFD3-40BB-8D54-47F83D0F37AF}" type="slidenum">
              <a:rPr lang="en-NZ" smtClean="0"/>
              <a:pPr/>
              <a:t>9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520A11-CDEA-410C-82E4-5438F7DD1FC2}" type="datetimeFigureOut">
              <a:rPr lang="en-NZ" smtClean="0"/>
              <a:pPr/>
              <a:t>15/05/16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87F63E-BA54-4E0B-994A-481495A07766}" type="slidenum">
              <a:rPr lang="en-NZ" smtClean="0"/>
              <a:pPr/>
              <a:t>‹#›</a:t>
            </a:fld>
            <a:endParaRPr lang="en-N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NZ" sz="3600" dirty="0" smtClean="0">
                <a:latin typeface="Times New Roman" pitchFamily="18" charset="0"/>
                <a:cs typeface="Times New Roman" pitchFamily="18" charset="0"/>
              </a:rPr>
              <a:t>“Culturally competent” psychological services </a:t>
            </a:r>
            <a:r>
              <a:rPr lang="en-NZ" sz="3200" dirty="0" smtClean="0"/>
              <a:t/>
            </a:r>
            <a:br>
              <a:rPr lang="en-NZ" sz="3200" dirty="0" smtClean="0"/>
            </a:br>
            <a:endParaRPr lang="en-NZ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NZ" sz="2800" dirty="0" smtClean="0">
                <a:latin typeface="Times New Roman" pitchFamily="18" charset="0"/>
                <a:cs typeface="Times New Roman" pitchFamily="18" charset="0"/>
              </a:rPr>
              <a:t>Educational Psychology forum</a:t>
            </a:r>
          </a:p>
          <a:p>
            <a:pPr algn="ctr"/>
            <a:r>
              <a:rPr lang="en-NZ" sz="2800" dirty="0" smtClean="0">
                <a:latin typeface="Times New Roman" pitchFamily="18" charset="0"/>
                <a:cs typeface="Times New Roman" pitchFamily="18" charset="0"/>
              </a:rPr>
              <a:t>November  23, 2011</a:t>
            </a:r>
          </a:p>
          <a:p>
            <a:pPr algn="ctr"/>
            <a:endParaRPr lang="en-NZ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Vijaya  M. Dharan</a:t>
            </a:r>
          </a:p>
          <a:p>
            <a:pPr algn="ctr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Victoria University of Wellington</a:t>
            </a:r>
            <a:endParaRPr lang="en-NZ" sz="2000" dirty="0">
              <a:latin typeface="Times New Roman" pitchFamily="18" charset="0"/>
              <a:cs typeface="Times New Roman" pitchFamily="18" charset="0"/>
            </a:endParaRP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School leaders’ perceptions of learners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A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2000" i="1" dirty="0" smtClean="0">
                <a:latin typeface="Times New Roman" pitchFamily="18" charset="0"/>
                <a:cs typeface="Times New Roman" pitchFamily="18" charset="0"/>
              </a:rPr>
              <a:t>We don’t have a wide cultural diversity in this school – mainly European, mainly Pākehā. We have the occasional Asian child, Pacific Island child, quite a few Māori children but they are not Māori children who are totally immersed in their culture. English is the first language of pretty much all the children. (Pr)</a:t>
            </a:r>
          </a:p>
          <a:p>
            <a:r>
              <a:rPr lang="en-AU" sz="2000" i="1" dirty="0" smtClean="0">
                <a:latin typeface="Times New Roman" pitchFamily="18" charset="0"/>
                <a:cs typeface="Times New Roman" pitchFamily="18" charset="0"/>
              </a:rPr>
              <a:t>The biggest thing [for me is the student’s ability to learn] – yes. Within the class room there are always children who come in – like some of these children can write their names and I have got children in here that can’t hold a crayon, and then I have got these other ones who have ESOL. I have had a little Down’s boy.(</a:t>
            </a:r>
            <a:r>
              <a:rPr lang="en-AU" sz="2000" i="1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A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AU" sz="2000" i="1" dirty="0" smtClean="0">
                <a:latin typeface="Times New Roman" pitchFamily="18" charset="0"/>
                <a:cs typeface="Times New Roman" pitchFamily="18" charset="0"/>
              </a:rPr>
              <a:t>Parent expectations here [are] huge and the parents want to see their children reading and writing. They don’t want to see their children making models (</a:t>
            </a:r>
            <a:r>
              <a:rPr lang="en-AU" sz="2000" i="1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A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en-NZ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Some contributing factors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Cultural differences and ethnicity became nothing more than control variables in psychological testing (</a:t>
            </a:r>
            <a:r>
              <a:rPr lang="en-AU" dirty="0" err="1" smtClean="0">
                <a:latin typeface="Times New Roman" pitchFamily="18" charset="0"/>
                <a:cs typeface="Times New Roman" pitchFamily="18" charset="0"/>
              </a:rPr>
              <a:t>Portes</a:t>
            </a:r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, 1996)</a:t>
            </a: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Characteristics and aptitudes seen as fixed traits</a:t>
            </a:r>
            <a:endParaRPr lang="en-N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NZ" dirty="0" smtClean="0">
                <a:latin typeface="Times New Roman" pitchFamily="18" charset="0"/>
                <a:cs typeface="Times New Roman" pitchFamily="18" charset="0"/>
              </a:rPr>
              <a:t>Racial discourses were at the expense of gender, language, ability and poverty issues;</a:t>
            </a:r>
          </a:p>
          <a:p>
            <a:r>
              <a:rPr lang="en-NZ" dirty="0" smtClean="0">
                <a:latin typeface="Times New Roman" pitchFamily="18" charset="0"/>
                <a:cs typeface="Times New Roman" pitchFamily="18" charset="0"/>
              </a:rPr>
              <a:t>Disability discourses tended to have a uni dimensional focus not including other dimensions such as race and gender for the fear of being watered down (</a:t>
            </a:r>
            <a:r>
              <a:rPr lang="en-NZ" dirty="0" err="1" smtClean="0">
                <a:latin typeface="Times New Roman" pitchFamily="18" charset="0"/>
                <a:cs typeface="Times New Roman" pitchFamily="18" charset="0"/>
              </a:rPr>
              <a:t>Sleeter</a:t>
            </a:r>
            <a:r>
              <a:rPr lang="en-NZ" dirty="0" smtClean="0">
                <a:latin typeface="Times New Roman" pitchFamily="18" charset="0"/>
                <a:cs typeface="Times New Roman" pitchFamily="18" charset="0"/>
              </a:rPr>
              <a:t> &amp; Grant, 2009; </a:t>
            </a:r>
            <a:r>
              <a:rPr lang="en-NZ" dirty="0" err="1" smtClean="0">
                <a:latin typeface="Times New Roman" pitchFamily="18" charset="0"/>
                <a:cs typeface="Times New Roman" pitchFamily="18" charset="0"/>
              </a:rPr>
              <a:t>Tiedt</a:t>
            </a:r>
            <a:r>
              <a:rPr lang="en-NZ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NZ" dirty="0" err="1" smtClean="0">
                <a:latin typeface="Times New Roman" pitchFamily="18" charset="0"/>
                <a:cs typeface="Times New Roman" pitchFamily="18" charset="0"/>
              </a:rPr>
              <a:t>Tiedt</a:t>
            </a:r>
            <a:r>
              <a:rPr lang="en-NZ" dirty="0" smtClean="0">
                <a:latin typeface="Times New Roman" pitchFamily="18" charset="0"/>
                <a:cs typeface="Times New Roman" pitchFamily="18" charset="0"/>
              </a:rPr>
              <a:t>, 2005).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Intersectionality?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843808" y="2636912"/>
            <a:ext cx="3456384" cy="33843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cxnSp>
        <p:nvCxnSpPr>
          <p:cNvPr id="6" name="Straight Connector 5"/>
          <p:cNvCxnSpPr>
            <a:stCxn id="4" idx="0"/>
            <a:endCxn id="4" idx="4"/>
          </p:cNvCxnSpPr>
          <p:nvPr/>
        </p:nvCxnSpPr>
        <p:spPr>
          <a:xfrm>
            <a:off x="4572000" y="2636912"/>
            <a:ext cx="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2"/>
            <a:endCxn id="4" idx="6"/>
          </p:cNvCxnSpPr>
          <p:nvPr/>
        </p:nvCxnSpPr>
        <p:spPr>
          <a:xfrm>
            <a:off x="2843808" y="4329100"/>
            <a:ext cx="3456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1"/>
            <a:endCxn id="4" idx="5"/>
          </p:cNvCxnSpPr>
          <p:nvPr/>
        </p:nvCxnSpPr>
        <p:spPr>
          <a:xfrm>
            <a:off x="3349984" y="3132542"/>
            <a:ext cx="2444032" cy="2393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7"/>
            <a:endCxn id="4" idx="3"/>
          </p:cNvCxnSpPr>
          <p:nvPr/>
        </p:nvCxnSpPr>
        <p:spPr>
          <a:xfrm flipH="1">
            <a:off x="3349984" y="3132542"/>
            <a:ext cx="2444032" cy="2393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4777633">
            <a:off x="3793139" y="3272583"/>
            <a:ext cx="896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Ethnicity</a:t>
            </a:r>
            <a:endParaRPr lang="en-NZ" sz="1400" dirty="0"/>
          </a:p>
        </p:txBody>
      </p:sp>
      <p:sp>
        <p:nvSpPr>
          <p:cNvPr id="14" name="TextBox 13"/>
          <p:cNvSpPr txBox="1"/>
          <p:nvPr/>
        </p:nvSpPr>
        <p:spPr>
          <a:xfrm rot="18202141">
            <a:off x="4332471" y="3152960"/>
            <a:ext cx="1398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Socio economic</a:t>
            </a:r>
          </a:p>
          <a:p>
            <a:r>
              <a:rPr lang="en-NZ" sz="1400" dirty="0" smtClean="0"/>
              <a:t>status</a:t>
            </a:r>
            <a:endParaRPr lang="en-NZ" sz="1400" dirty="0"/>
          </a:p>
        </p:txBody>
      </p:sp>
      <p:sp>
        <p:nvSpPr>
          <p:cNvPr id="15" name="TextBox 14"/>
          <p:cNvSpPr txBox="1"/>
          <p:nvPr/>
        </p:nvSpPr>
        <p:spPr>
          <a:xfrm rot="20068760">
            <a:off x="5239386" y="3798466"/>
            <a:ext cx="653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Race</a:t>
            </a:r>
            <a:endParaRPr lang="en-NZ" sz="1400" dirty="0"/>
          </a:p>
        </p:txBody>
      </p:sp>
      <p:sp>
        <p:nvSpPr>
          <p:cNvPr id="16" name="TextBox 15"/>
          <p:cNvSpPr txBox="1"/>
          <p:nvPr/>
        </p:nvSpPr>
        <p:spPr>
          <a:xfrm rot="1641605">
            <a:off x="5208765" y="4607201"/>
            <a:ext cx="828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Religion</a:t>
            </a:r>
            <a:endParaRPr lang="en-NZ" sz="1400" dirty="0"/>
          </a:p>
        </p:txBody>
      </p:sp>
      <p:sp>
        <p:nvSpPr>
          <p:cNvPr id="17" name="TextBox 16"/>
          <p:cNvSpPr txBox="1"/>
          <p:nvPr/>
        </p:nvSpPr>
        <p:spPr>
          <a:xfrm rot="18749047">
            <a:off x="3280368" y="4938229"/>
            <a:ext cx="1440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Life</a:t>
            </a:r>
          </a:p>
          <a:p>
            <a:r>
              <a:rPr lang="en-NZ" sz="1400" dirty="0" smtClean="0"/>
              <a:t>Experiences</a:t>
            </a:r>
            <a:endParaRPr lang="en-NZ" sz="1400" dirty="0"/>
          </a:p>
        </p:txBody>
      </p:sp>
      <p:sp>
        <p:nvSpPr>
          <p:cNvPr id="18" name="TextBox 17"/>
          <p:cNvSpPr txBox="1"/>
          <p:nvPr/>
        </p:nvSpPr>
        <p:spPr>
          <a:xfrm rot="2745979">
            <a:off x="4636902" y="5120222"/>
            <a:ext cx="922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Gender</a:t>
            </a:r>
            <a:endParaRPr lang="en-NZ" sz="1400" dirty="0"/>
          </a:p>
        </p:txBody>
      </p:sp>
      <p:sp>
        <p:nvSpPr>
          <p:cNvPr id="19" name="TextBox 18"/>
          <p:cNvSpPr txBox="1"/>
          <p:nvPr/>
        </p:nvSpPr>
        <p:spPr>
          <a:xfrm rot="20778694">
            <a:off x="3142801" y="4552082"/>
            <a:ext cx="7700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Culture</a:t>
            </a:r>
            <a:endParaRPr lang="en-NZ" sz="1400" dirty="0"/>
          </a:p>
        </p:txBody>
      </p:sp>
      <p:sp>
        <p:nvSpPr>
          <p:cNvPr id="20" name="TextBox 19"/>
          <p:cNvSpPr txBox="1"/>
          <p:nvPr/>
        </p:nvSpPr>
        <p:spPr>
          <a:xfrm rot="1175378">
            <a:off x="3116847" y="3741183"/>
            <a:ext cx="91723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NZ" b="1" dirty="0" smtClean="0"/>
              <a:t>Ability</a:t>
            </a:r>
            <a:endParaRPr lang="en-NZ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NZ" sz="3200" dirty="0" smtClean="0">
                <a:latin typeface="Times New Roman" pitchFamily="18" charset="0"/>
                <a:cs typeface="Times New Roman" pitchFamily="18" charset="0"/>
              </a:rPr>
              <a:t>An over simplification of individuality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NZ" sz="3200" dirty="0" smtClean="0">
                <a:latin typeface="Times New Roman" pitchFamily="18" charset="0"/>
                <a:cs typeface="Times New Roman" pitchFamily="18" charset="0"/>
              </a:rPr>
              <a:t>Intersectionality of learners becomes invisible – rather dimensions become hierarchical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NZ" sz="3200" dirty="0" smtClean="0">
                <a:latin typeface="Times New Roman" pitchFamily="18" charset="0"/>
                <a:cs typeface="Times New Roman" pitchFamily="18" charset="0"/>
              </a:rPr>
              <a:t>Existing practices are reinforced, recycled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NZ" sz="3200" dirty="0" smtClean="0">
                <a:latin typeface="Times New Roman" pitchFamily="18" charset="0"/>
                <a:cs typeface="Times New Roman" pitchFamily="18" charset="0"/>
              </a:rPr>
              <a:t>What is the role of EPs as “Culturally competent” practitioners ?  </a:t>
            </a:r>
          </a:p>
          <a:p>
            <a:pPr>
              <a:buNone/>
            </a:pPr>
            <a:endParaRPr lang="en-NZ" sz="2000" dirty="0" smtClean="0">
              <a:latin typeface="Bell MT" pitchFamily="18" charset="0"/>
            </a:endParaRPr>
          </a:p>
          <a:p>
            <a:pPr>
              <a:buNone/>
            </a:pPr>
            <a:endParaRPr lang="en-NZ" sz="2000" dirty="0" smtClean="0">
              <a:latin typeface="Bell MT" pitchFamily="18" charset="0"/>
            </a:endParaRPr>
          </a:p>
          <a:p>
            <a:pPr>
              <a:buNone/>
            </a:pPr>
            <a:endParaRPr lang="en-NZ" sz="2000" dirty="0" smtClean="0">
              <a:latin typeface="Bell MT" pitchFamily="18" charset="0"/>
            </a:endParaRPr>
          </a:p>
          <a:p>
            <a:pPr>
              <a:buNone/>
            </a:pPr>
            <a:endParaRPr lang="en-NZ" sz="2000" dirty="0" smtClean="0">
              <a:latin typeface="Bell MT" pitchFamily="18" charset="0"/>
            </a:endParaRPr>
          </a:p>
          <a:p>
            <a:pPr>
              <a:buNone/>
            </a:pPr>
            <a:endParaRPr lang="en-NZ" sz="2000" dirty="0">
              <a:latin typeface="Bell MT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71CD9-5B2A-45CD-850E-518CFC40F0ED}" type="slidenum">
              <a:rPr lang="en-NZ" smtClean="0"/>
              <a:pPr/>
              <a:t>13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Implications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NZ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NZ" dirty="0" smtClean="0"/>
              <a:t>“Most difficult part of addressing cultural competencies is implementing individual and </a:t>
            </a:r>
            <a:r>
              <a:rPr lang="en-NZ" b="1" dirty="0" smtClean="0"/>
              <a:t>organisational practices </a:t>
            </a:r>
            <a:r>
              <a:rPr lang="en-NZ" dirty="0" smtClean="0"/>
              <a:t>that will improve professionals’ ability to deliver in a culturally competent way” (Balcazar et. al,2009.p. 1155).</a:t>
            </a:r>
            <a:r>
              <a:rPr lang="en-NZ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NZ" sz="2800" dirty="0" smtClean="0">
                <a:latin typeface="Times New Roman" pitchFamily="18" charset="0"/>
                <a:cs typeface="Times New Roman" pitchFamily="18" charset="0"/>
              </a:rPr>
              <a:t>To be ‘Culturally competent’ psychologists should work through practices and biases that perpetuate marginalisation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NZ" sz="2800" dirty="0" smtClean="0">
                <a:latin typeface="Times New Roman" pitchFamily="18" charset="0"/>
                <a:cs typeface="Times New Roman" pitchFamily="18" charset="0"/>
              </a:rPr>
              <a:t>“Code of Ethics” mandate to work towards addressing and challenging societal [systemic] norms. </a:t>
            </a:r>
            <a:endParaRPr lang="en-NZ" sz="3200" dirty="0" smtClean="0">
              <a:latin typeface="Bell MT" pitchFamily="18" charset="0"/>
            </a:endParaRP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200" dirty="0" smtClean="0">
                <a:latin typeface="Times New Roman" pitchFamily="18" charset="0"/>
                <a:cs typeface="Times New Roman" pitchFamily="18" charset="0"/>
              </a:rPr>
              <a:t>EPs as facilitators of change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Assist in developing a shared understanding that ‘Culture’ is multidimensional</a:t>
            </a:r>
          </a:p>
          <a:p>
            <a:pPr lvl="1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Critically examine their understanding of learners.</a:t>
            </a:r>
          </a:p>
          <a:p>
            <a:pPr lvl="1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Explore, and challenge  where necessary, existing “interpretive framework” and “deterministic beliefs” </a:t>
            </a:r>
          </a:p>
          <a:p>
            <a:pPr lvl="1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Develop and </a:t>
            </a:r>
            <a:r>
              <a:rPr lang="en-NZ" sz="2000" b="1" dirty="0" smtClean="0">
                <a:latin typeface="Times New Roman" pitchFamily="18" charset="0"/>
                <a:cs typeface="Times New Roman" pitchFamily="18" charset="0"/>
              </a:rPr>
              <a:t>nurture sophisticated understandings of the complexity of learners </a:t>
            </a:r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– i.e. Intersectionality to be at the forefront of all aspects of pedagogy</a:t>
            </a:r>
          </a:p>
          <a:p>
            <a:pPr lvl="1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Use interventions as vehicles for bringing about more sustained (and transformational) systemic changes </a:t>
            </a:r>
          </a:p>
          <a:p>
            <a:pPr lvl="1"/>
            <a:r>
              <a:rPr lang="en-NZ" sz="2000" dirty="0" smtClean="0">
                <a:latin typeface="Times New Roman" pitchFamily="18" charset="0"/>
                <a:cs typeface="Times New Roman" pitchFamily="18" charset="0"/>
              </a:rPr>
              <a:t>“Service delivery skills should expand to include preventive interventions, client advocacy and social action” (Speight &amp; Vera, 2004).</a:t>
            </a:r>
          </a:p>
          <a:p>
            <a:pPr lvl="0"/>
            <a:endParaRPr lang="en-NZ" dirty="0" smtClean="0"/>
          </a:p>
          <a:p>
            <a:pPr lvl="0"/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“</a:t>
            </a:r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Culturally” competent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699792" y="2132856"/>
            <a:ext cx="3672408" cy="3312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Isosceles Triangle 5"/>
          <p:cNvSpPr/>
          <p:nvPr/>
        </p:nvSpPr>
        <p:spPr>
          <a:xfrm>
            <a:off x="3563888" y="2132856"/>
            <a:ext cx="2016224" cy="302433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3356992"/>
            <a:ext cx="1334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“Culturally”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5003557" y="3429000"/>
            <a:ext cx="1303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Competent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3087348" y="5013176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Self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5013176"/>
            <a:ext cx="1798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Family/Whanau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4067944" y="1763524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Schools</a:t>
            </a:r>
            <a:endParaRPr lang="en-NZ" dirty="0"/>
          </a:p>
        </p:txBody>
      </p:sp>
      <p:sp>
        <p:nvSpPr>
          <p:cNvPr id="15" name="Left-Right Arrow 14"/>
          <p:cNvSpPr/>
          <p:nvPr/>
        </p:nvSpPr>
        <p:spPr>
          <a:xfrm rot="17242657">
            <a:off x="3567323" y="3643383"/>
            <a:ext cx="1008112" cy="1444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6" name="Left-Right Arrow 15"/>
          <p:cNvSpPr/>
          <p:nvPr/>
        </p:nvSpPr>
        <p:spPr>
          <a:xfrm rot="4282560">
            <a:off x="4556182" y="3639817"/>
            <a:ext cx="1008112" cy="1493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7" name="Left-Right Arrow 16"/>
          <p:cNvSpPr/>
          <p:nvPr/>
        </p:nvSpPr>
        <p:spPr>
          <a:xfrm>
            <a:off x="4156720" y="5085184"/>
            <a:ext cx="1008112" cy="1272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4" name="Rectangle 13"/>
          <p:cNvSpPr/>
          <p:nvPr/>
        </p:nvSpPr>
        <p:spPr>
          <a:xfrm>
            <a:off x="2555776" y="5602014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Being culturally competent  can</a:t>
            </a:r>
          </a:p>
          <a:p>
            <a:r>
              <a:rPr lang="en-NZ" dirty="0" smtClean="0"/>
              <a:t> enable educational psychologists to add value to outcomes in general education.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5" grpId="0" animBg="1"/>
      <p:bldP spid="16" grpId="0" animBg="1"/>
      <p:bldP spid="17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Autofit/>
          </a:bodyPr>
          <a:lstStyle/>
          <a:p>
            <a:endParaRPr lang="en-NZ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NZ" sz="1800" dirty="0" smtClean="0">
                <a:latin typeface="Times New Roman" pitchFamily="18" charset="0"/>
                <a:cs typeface="Times New Roman" pitchFamily="18" charset="0"/>
              </a:rPr>
              <a:t>American Psychological Association (2003). Guidelines on multicultural education, training, research, practice, and organizational change for psychologists. </a:t>
            </a:r>
            <a:r>
              <a:rPr lang="en-NZ" sz="1800" i="1" dirty="0" smtClean="0">
                <a:latin typeface="Times New Roman" pitchFamily="18" charset="0"/>
                <a:cs typeface="Times New Roman" pitchFamily="18" charset="0"/>
              </a:rPr>
              <a:t>American Psychologist, 58</a:t>
            </a:r>
            <a:r>
              <a:rPr lang="en-NZ" sz="1800" dirty="0" smtClean="0">
                <a:latin typeface="Times New Roman" pitchFamily="18" charset="0"/>
                <a:cs typeface="Times New Roman" pitchFamily="18" charset="0"/>
              </a:rPr>
              <a:t>(5), 377-402. doi: 10:1037/0003-066X.58.5.377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Banks, J. (2009). Multicultural Education: Characteristics and goals. In C.A. Banks &amp; J. Banks (Eds). Multicultural Education: Issues and Perspectives</a:t>
            </a:r>
          </a:p>
          <a:p>
            <a:r>
              <a:rPr lang="en-NZ" sz="1800" dirty="0" smtClean="0"/>
              <a:t>Balcazar, F. E., Suarez-Balcazar, Y., &amp; Taylor-Ritzler, T. (2009). Cultural competence: Development of a conceptual framework.  </a:t>
            </a:r>
            <a:r>
              <a:rPr lang="en-NZ" sz="1800" i="1" dirty="0" smtClean="0"/>
              <a:t>Disability &amp; Rehabilitation, 31(14), 1153-1160. doi: 10.1080/09638280902773752</a:t>
            </a:r>
          </a:p>
          <a:p>
            <a:r>
              <a:rPr lang="en-NZ" sz="1800" dirty="0" smtClean="0">
                <a:latin typeface="Times New Roman" pitchFamily="18" charset="0"/>
                <a:cs typeface="Times New Roman" pitchFamily="18" charset="0"/>
              </a:rPr>
              <a:t>Farrell, P. (2010). School psychology: Learning lessons from history and moving forward. </a:t>
            </a:r>
            <a:r>
              <a:rPr lang="en-NZ" sz="1800" i="1" dirty="0" smtClean="0">
                <a:latin typeface="Times New Roman" pitchFamily="18" charset="0"/>
                <a:cs typeface="Times New Roman" pitchFamily="18" charset="0"/>
              </a:rPr>
              <a:t>School Psychology International, 31</a:t>
            </a:r>
            <a:r>
              <a:rPr lang="en-NZ" sz="1800" dirty="0" smtClean="0">
                <a:latin typeface="Times New Roman" pitchFamily="18" charset="0"/>
                <a:cs typeface="Times New Roman" pitchFamily="18" charset="0"/>
              </a:rPr>
              <a:t>(6), 581-598. doi: 10.1177/0143034310386533</a:t>
            </a: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Nias. J., Southworth, G., &amp; Yeomans, R. (1989). </a:t>
            </a:r>
            <a:r>
              <a:rPr lang="en-AU" sz="1800" i="1" dirty="0" smtClean="0">
                <a:latin typeface="Times New Roman" pitchFamily="18" charset="0"/>
                <a:cs typeface="Times New Roman" pitchFamily="18" charset="0"/>
              </a:rPr>
              <a:t>Staff relationships in the primary school: A study of organizational cultures.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 London: Cassell.</a:t>
            </a:r>
            <a:endParaRPr lang="en-NZ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N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Tiedt, P. L., &amp; Tiedt, I. M. (2005). </a:t>
            </a:r>
            <a:r>
              <a:rPr lang="en-AU" sz="1800" i="1" dirty="0" smtClean="0">
                <a:latin typeface="Times New Roman" pitchFamily="18" charset="0"/>
                <a:cs typeface="Times New Roman" pitchFamily="18" charset="0"/>
              </a:rPr>
              <a:t>Multicultural teaching: A handbook of activities, information and resources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 (7</a:t>
            </a:r>
            <a:r>
              <a:rPr lang="en-AU" sz="1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 ed.). Boston, MA: Pearson Education.</a:t>
            </a: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Sleeter, C., &amp; Grant, C. (2009). </a:t>
            </a:r>
            <a:r>
              <a:rPr lang="en-AU" sz="1800" i="1" dirty="0" smtClean="0">
                <a:latin typeface="Times New Roman" pitchFamily="18" charset="0"/>
                <a:cs typeface="Times New Roman" pitchFamily="18" charset="0"/>
              </a:rPr>
              <a:t>Making choices for multicultural education: Five approaches to race, class and gender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AU" sz="1800" i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AU" sz="1800" i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AU" sz="1800" i="1" dirty="0" smtClean="0">
                <a:latin typeface="Times New Roman" pitchFamily="18" charset="0"/>
                <a:cs typeface="Times New Roman" pitchFamily="18" charset="0"/>
              </a:rPr>
              <a:t> ed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.). Hoboken, NJ: John Wiley and Sons.</a:t>
            </a:r>
            <a:endParaRPr lang="en-NZ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Portes, P. R. (1996). Ethnicity and culture in educational psychology. In D. C. Berliner &amp; R. C. Calfee (Eds.), </a:t>
            </a:r>
            <a:r>
              <a:rPr lang="en-AU" sz="1800" i="1" dirty="0" smtClean="0">
                <a:latin typeface="Times New Roman" pitchFamily="18" charset="0"/>
                <a:cs typeface="Times New Roman" pitchFamily="18" charset="0"/>
              </a:rPr>
              <a:t>Handbook of educational psychology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 (pp. 331-357). New York: Simon and Schuster Macmillan.</a:t>
            </a:r>
            <a:endParaRPr lang="en-NZ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Peterson, K. D., &amp; Deal, T. E. (1998). How leaders influence the culture of schools. </a:t>
            </a:r>
            <a:r>
              <a:rPr lang="en-AU" sz="1800" i="1" dirty="0" smtClean="0">
                <a:latin typeface="Times New Roman" pitchFamily="18" charset="0"/>
                <a:cs typeface="Times New Roman" pitchFamily="18" charset="0"/>
              </a:rPr>
              <a:t>Educational Leadership, 56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(1), 28-30.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Speight, S. L. &amp; Vera, E.M. (2004). A social justice agenda: Ready, or not? </a:t>
            </a:r>
            <a:r>
              <a:rPr lang="en-US" sz="1800" i="1" dirty="0" smtClean="0"/>
              <a:t>The Counseling Psychologist, 32(1), 109-118. doi: 10.1177/0011000003260005</a:t>
            </a: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A genuine concern/question</a:t>
            </a:r>
            <a:endParaRPr lang="en-NZ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Will the value of the profession of educational psychologists and its capacity to </a:t>
            </a:r>
            <a:r>
              <a:rPr lang="en-NZ" b="1" dirty="0" smtClean="0"/>
              <a:t>support education generally</a:t>
            </a:r>
            <a:r>
              <a:rPr lang="en-NZ" dirty="0" smtClean="0"/>
              <a:t> be recognised again? (Brown, 2010)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Cultural competency - NZPB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093915"/>
          </a:xfrm>
        </p:spPr>
        <p:txBody>
          <a:bodyPr>
            <a:normAutofit fontScale="92500" lnSpcReduction="20000"/>
          </a:bodyPr>
          <a:lstStyle/>
          <a:p>
            <a:endParaRPr lang="en-NZ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Culture includes, but is not restricted to, age or generation, iwi, hapu and tribal links: gender, sexual orientation, occupation and socio-economic status; cultural and </a:t>
            </a:r>
            <a:r>
              <a:rPr lang="en-NZ" sz="2400" b="1" dirty="0" smtClean="0">
                <a:latin typeface="Times New Roman" pitchFamily="18" charset="0"/>
                <a:cs typeface="Times New Roman" pitchFamily="18" charset="0"/>
              </a:rPr>
              <a:t>epistemological frame of reference</a:t>
            </a:r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; ethnic origin, or migrant experience, religious or spiritual belief; and disability” (2.2)</a:t>
            </a:r>
          </a:p>
          <a:p>
            <a:endParaRPr lang="en-NZ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NZ" sz="2400" b="1" dirty="0" smtClean="0">
                <a:latin typeface="Times New Roman" pitchFamily="18" charset="0"/>
                <a:cs typeface="Times New Roman" pitchFamily="18" charset="0"/>
              </a:rPr>
              <a:t>Cultural competence </a:t>
            </a:r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– “Having the awareness, knowledge, and skill, necessary to perform a myriad of psychological tasks that </a:t>
            </a:r>
            <a:r>
              <a:rPr lang="en-NZ" sz="2400" b="1" dirty="0" smtClean="0">
                <a:latin typeface="Times New Roman" pitchFamily="18" charset="0"/>
                <a:cs typeface="Times New Roman" pitchFamily="18" charset="0"/>
              </a:rPr>
              <a:t>recognises the diverse world views and practices </a:t>
            </a:r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of oneself and </a:t>
            </a:r>
            <a:r>
              <a:rPr lang="en-NZ" sz="2400" b="1" dirty="0" smtClean="0">
                <a:latin typeface="Times New Roman" pitchFamily="18" charset="0"/>
                <a:cs typeface="Times New Roman" pitchFamily="18" charset="0"/>
              </a:rPr>
              <a:t>of clients</a:t>
            </a:r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 from different ethnic/ cultural background” (2.3)</a:t>
            </a:r>
          </a:p>
          <a:p>
            <a:endParaRPr lang="en-NZ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n-NZ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Sphere of influence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Psychologists are “skilled practitioners who do not need to hide themselves behind the spurious distinctiveness given to them by their role in IQ testing”. (Farrell,2010 p.31) </a:t>
            </a:r>
          </a:p>
          <a:p>
            <a:endParaRPr lang="en-NZ" dirty="0" smtClean="0"/>
          </a:p>
          <a:p>
            <a:r>
              <a:rPr lang="en-NZ" dirty="0" smtClean="0"/>
              <a:t>They have skills to facilitate </a:t>
            </a:r>
            <a:r>
              <a:rPr lang="en-NZ" b="1" dirty="0" smtClean="0"/>
              <a:t>social change </a:t>
            </a:r>
            <a:r>
              <a:rPr lang="en-NZ" dirty="0" smtClean="0"/>
              <a:t>among others</a:t>
            </a:r>
            <a:r>
              <a:rPr lang="en-NZ" b="1" dirty="0" smtClean="0"/>
              <a:t>.</a:t>
            </a:r>
          </a:p>
          <a:p>
            <a:endParaRPr lang="en-NZ" dirty="0" smtClean="0"/>
          </a:p>
          <a:p>
            <a:endParaRPr lang="en-NZ" b="1" dirty="0" smtClean="0"/>
          </a:p>
          <a:p>
            <a:r>
              <a:rPr lang="en-NZ" dirty="0" smtClean="0"/>
              <a:t>Psychologists not only work in varying contexts, but are often “</a:t>
            </a:r>
            <a:r>
              <a:rPr lang="en-NZ" b="1" dirty="0" smtClean="0"/>
              <a:t>called upon to understand the influence of these contexts on individuals</a:t>
            </a:r>
            <a:r>
              <a:rPr lang="en-NZ" dirty="0" smtClean="0"/>
              <a:t>” (American Psychological Association, 2003).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Contexts for Cultural competency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699792" y="2564904"/>
            <a:ext cx="3672408" cy="3312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7" name="Isosceles Triangle 6"/>
          <p:cNvSpPr/>
          <p:nvPr/>
        </p:nvSpPr>
        <p:spPr>
          <a:xfrm>
            <a:off x="3563888" y="2564904"/>
            <a:ext cx="2016224" cy="302433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3789040"/>
            <a:ext cx="99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Cultural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5003557" y="3789040"/>
            <a:ext cx="144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Competency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3087348" y="5373216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Self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5435932"/>
            <a:ext cx="1798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Family/Whanau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4067944" y="2267580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Schools</a:t>
            </a:r>
            <a:endParaRPr lang="en-NZ" dirty="0"/>
          </a:p>
        </p:txBody>
      </p:sp>
      <p:sp>
        <p:nvSpPr>
          <p:cNvPr id="18" name="Right Arrow 17"/>
          <p:cNvSpPr/>
          <p:nvPr/>
        </p:nvSpPr>
        <p:spPr>
          <a:xfrm>
            <a:off x="4082796" y="5517232"/>
            <a:ext cx="978408" cy="1245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9" name="Right Arrow 18"/>
          <p:cNvSpPr/>
          <p:nvPr/>
        </p:nvSpPr>
        <p:spPr>
          <a:xfrm rot="17181539">
            <a:off x="3416261" y="4495408"/>
            <a:ext cx="978408" cy="1245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0" name="Right Arrow 19"/>
          <p:cNvSpPr/>
          <p:nvPr/>
        </p:nvSpPr>
        <p:spPr>
          <a:xfrm rot="15237527">
            <a:off x="4784631" y="4493597"/>
            <a:ext cx="978408" cy="1245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School culture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Staff </a:t>
            </a:r>
            <a:r>
              <a:rPr lang="en-AU" sz="1700" b="1" dirty="0" smtClean="0">
                <a:latin typeface="Times New Roman" pitchFamily="18" charset="0"/>
                <a:cs typeface="Times New Roman" pitchFamily="18" charset="0"/>
              </a:rPr>
              <a:t>perceptions, beliefs, attitudes and actions 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determine the social system of schools (Banks, 2009)</a:t>
            </a:r>
          </a:p>
          <a:p>
            <a:pPr>
              <a:buNone/>
            </a:pPr>
            <a:endParaRPr lang="en-A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“Underground </a:t>
            </a:r>
            <a:r>
              <a:rPr lang="en-AU" sz="1800" dirty="0">
                <a:latin typeface="Times New Roman" pitchFamily="18" charset="0"/>
                <a:cs typeface="Times New Roman" pitchFamily="18" charset="0"/>
              </a:rPr>
              <a:t>stream of norms, values, beliefs, traditions and rituals built over time” that builds a set of “informal expectations and values” that in turn shape the ways people in a school </a:t>
            </a:r>
            <a:r>
              <a:rPr lang="en-AU" sz="1800" b="1" dirty="0">
                <a:latin typeface="Times New Roman" pitchFamily="18" charset="0"/>
                <a:cs typeface="Times New Roman" pitchFamily="18" charset="0"/>
              </a:rPr>
              <a:t>“think, work and act” </a:t>
            </a:r>
            <a:r>
              <a:rPr lang="en-AU" sz="1800" dirty="0">
                <a:latin typeface="Times New Roman" pitchFamily="18" charset="0"/>
                <a:cs typeface="Times New Roman" pitchFamily="18" charset="0"/>
              </a:rPr>
              <a:t>(Peterson &amp; Deal, 1998, p. 28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en-A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School culture signals the “</a:t>
            </a:r>
            <a:r>
              <a:rPr lang="en-AU" sz="1800" b="1" dirty="0" smtClean="0">
                <a:latin typeface="Times New Roman" pitchFamily="18" charset="0"/>
                <a:cs typeface="Times New Roman" pitchFamily="18" charset="0"/>
              </a:rPr>
              <a:t>way we do things here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” (Nias et. al, 1989)</a:t>
            </a:r>
          </a:p>
          <a:p>
            <a:pPr>
              <a:buNone/>
            </a:pPr>
            <a:endParaRPr lang="en-A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A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sz="1700" dirty="0">
              <a:latin typeface="Times New Roman" pitchFamily="18" charset="0"/>
              <a:cs typeface="Times New Roman" pitchFamily="18" charset="0"/>
            </a:endParaRPr>
          </a:p>
          <a:p>
            <a:endParaRPr lang="en-NZ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An empirical study that examined contextual influences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pPr>
              <a:buNone/>
            </a:pPr>
            <a:endParaRPr lang="en-NZ" dirty="0" smtClean="0"/>
          </a:p>
          <a:p>
            <a:endParaRPr lang="en-NZ" dirty="0" smtClean="0"/>
          </a:p>
          <a:p>
            <a:r>
              <a:rPr lang="en-NZ" dirty="0" smtClean="0">
                <a:latin typeface="Times New Roman" pitchFamily="18" charset="0"/>
                <a:cs typeface="Times New Roman" pitchFamily="18" charset="0"/>
              </a:rPr>
              <a:t>A snap shot of ‘the way we do things here” – through the eyes of new teachers</a:t>
            </a:r>
            <a:endParaRPr lang="en-N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NZ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Unique, individual, different</a:t>
            </a:r>
            <a:endParaRPr lang="en-NZ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NZ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NZ" sz="2800" dirty="0" smtClean="0">
                <a:latin typeface="Times New Roman" pitchFamily="18" charset="0"/>
                <a:cs typeface="Times New Roman" pitchFamily="18" charset="0"/>
              </a:rPr>
              <a:t>Broad understanding of learners/diversity</a:t>
            </a:r>
          </a:p>
          <a:p>
            <a:endParaRPr lang="en-NZ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NZ" sz="2800" dirty="0" smtClean="0">
                <a:latin typeface="Times New Roman" pitchFamily="18" charset="0"/>
                <a:cs typeface="Times New Roman" pitchFamily="18" charset="0"/>
              </a:rPr>
              <a:t>Major impact of ITE</a:t>
            </a:r>
          </a:p>
          <a:p>
            <a:endParaRPr lang="en-NZ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NZ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NZ" sz="2400" dirty="0" smtClean="0">
              <a:latin typeface="Bell MT" pitchFamily="18" charset="0"/>
            </a:endParaRPr>
          </a:p>
          <a:p>
            <a:endParaRPr lang="en-NZ" sz="2400" dirty="0" smtClean="0">
              <a:latin typeface="Bell MT" pitchFamily="18" charset="0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71CD9-5B2A-45CD-850E-518CFC40F0ED}" type="slidenum">
              <a:rPr lang="en-NZ" smtClean="0"/>
              <a:pPr/>
              <a:t>8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Initial understandings of learners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A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i="1" dirty="0" smtClean="0">
                <a:latin typeface="Times New Roman" pitchFamily="18" charset="0"/>
                <a:cs typeface="Times New Roman" pitchFamily="18" charset="0"/>
              </a:rPr>
              <a:t>When I am talking about learners, it does first strike me as the range in academic ability</a:t>
            </a:r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N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i="1" dirty="0" smtClean="0">
                <a:latin typeface="Times New Roman" pitchFamily="18" charset="0"/>
                <a:cs typeface="Times New Roman" pitchFamily="18" charset="0"/>
              </a:rPr>
              <a:t>I think different learning needs, definitely. </a:t>
            </a:r>
          </a:p>
          <a:p>
            <a:r>
              <a:rPr lang="en-AU" i="1" dirty="0" smtClean="0">
                <a:latin typeface="Times New Roman" pitchFamily="18" charset="0"/>
                <a:cs typeface="Times New Roman" pitchFamily="18" charset="0"/>
              </a:rPr>
              <a:t>I can’t plan for all. I didn’t even try planning individually. Like in my unit plans and things for maths, I write down what is there and not what I am going to do about it</a:t>
            </a:r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AU" i="1" dirty="0" smtClean="0">
                <a:latin typeface="Times New Roman" pitchFamily="18" charset="0"/>
                <a:cs typeface="Times New Roman" pitchFamily="18" charset="0"/>
              </a:rPr>
              <a:t>Since I already developed numeracy and literacy plans last year with learning intentions, I will be using the same units this year, maybe making very minor adjustments to keep up with any new research findings.</a:t>
            </a:r>
            <a:endParaRPr lang="en-NZ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71CD9-5B2A-45CD-850E-518CFC40F0ED}" type="slidenum">
              <a:rPr lang="en-NZ" smtClean="0"/>
              <a:pPr/>
              <a:t>9</a:t>
            </a:fld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4000" dirty="0" smtClean="0">
                <a:latin typeface="Times New Roman" pitchFamily="18" charset="0"/>
                <a:cs typeface="Times New Roman" pitchFamily="18" charset="0"/>
              </a:rPr>
              <a:t>Understanding of learners- 12 to 18 months later</a:t>
            </a:r>
            <a:endParaRPr lang="en-NZ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1695</TotalTime>
  <Words>1840</Words>
  <Application>Microsoft Macintosh PowerPoint</Application>
  <PresentationFormat>On-screen Show (4:3)</PresentationFormat>
  <Paragraphs>205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“Culturally competent” psychological services  </vt:lpstr>
      <vt:lpstr>A genuine concern/question</vt:lpstr>
      <vt:lpstr>Cultural competency - NZPB</vt:lpstr>
      <vt:lpstr>Sphere of influence</vt:lpstr>
      <vt:lpstr>Contexts for Cultural competency</vt:lpstr>
      <vt:lpstr>School culture</vt:lpstr>
      <vt:lpstr>An empirical study that examined contextual influences</vt:lpstr>
      <vt:lpstr>Initial understandings of learners</vt:lpstr>
      <vt:lpstr>Understanding of learners- 12 to 18 months later</vt:lpstr>
      <vt:lpstr>School leaders’ perceptions of learners</vt:lpstr>
      <vt:lpstr>Some contributing factors</vt:lpstr>
      <vt:lpstr>Intersectionality?</vt:lpstr>
      <vt:lpstr>Implications</vt:lpstr>
      <vt:lpstr>PowerPoint Presentation</vt:lpstr>
      <vt:lpstr>EPs as facilitators of change</vt:lpstr>
      <vt:lpstr>“Culturally” competent</vt:lpstr>
      <vt:lpstr>References</vt:lpstr>
      <vt:lpstr>PowerPoint Presentation</vt:lpstr>
    </vt:vector>
  </TitlesOfParts>
  <Company>Victoria University of Wellington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psychology forum</dc:title>
  <dc:creator>muralivi</dc:creator>
  <cp:lastModifiedBy>Vijaya Dharan</cp:lastModifiedBy>
  <cp:revision>151</cp:revision>
  <dcterms:created xsi:type="dcterms:W3CDTF">2011-10-10T20:58:56Z</dcterms:created>
  <dcterms:modified xsi:type="dcterms:W3CDTF">2016-05-15T01:23:49Z</dcterms:modified>
</cp:coreProperties>
</file>