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040513" cy="32040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>
        <p:scale>
          <a:sx n="50" d="100"/>
          <a:sy n="50" d="100"/>
        </p:scale>
        <p:origin x="-1956" y="-54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3039" y="5243670"/>
            <a:ext cx="27234436" cy="11154845"/>
          </a:xfrm>
        </p:spPr>
        <p:txBody>
          <a:bodyPr anchor="b"/>
          <a:lstStyle>
            <a:lvl1pPr algn="ctr">
              <a:defRPr sz="2102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5064" y="16828688"/>
            <a:ext cx="24030385" cy="7735705"/>
          </a:xfrm>
        </p:spPr>
        <p:txBody>
          <a:bodyPr/>
          <a:lstStyle>
            <a:lvl1pPr marL="0" indent="0" algn="ctr">
              <a:buNone/>
              <a:defRPr sz="8410"/>
            </a:lvl1pPr>
            <a:lvl2pPr marL="1602029" indent="0" algn="ctr">
              <a:buNone/>
              <a:defRPr sz="7008"/>
            </a:lvl2pPr>
            <a:lvl3pPr marL="3204058" indent="0" algn="ctr">
              <a:buNone/>
              <a:defRPr sz="6307"/>
            </a:lvl3pPr>
            <a:lvl4pPr marL="4806086" indent="0" algn="ctr">
              <a:buNone/>
              <a:defRPr sz="5606"/>
            </a:lvl4pPr>
            <a:lvl5pPr marL="6408115" indent="0" algn="ctr">
              <a:buNone/>
              <a:defRPr sz="5606"/>
            </a:lvl5pPr>
            <a:lvl6pPr marL="8010144" indent="0" algn="ctr">
              <a:buNone/>
              <a:defRPr sz="5606"/>
            </a:lvl6pPr>
            <a:lvl7pPr marL="9612173" indent="0" algn="ctr">
              <a:buNone/>
              <a:defRPr sz="5606"/>
            </a:lvl7pPr>
            <a:lvl8pPr marL="11214202" indent="0" algn="ctr">
              <a:buNone/>
              <a:defRPr sz="5606"/>
            </a:lvl8pPr>
            <a:lvl9pPr marL="12816230" indent="0" algn="ctr">
              <a:buNone/>
              <a:defRPr sz="560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579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20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28994" y="1705861"/>
            <a:ext cx="6908736" cy="2715285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2787" y="1705861"/>
            <a:ext cx="20325700" cy="2715285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368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339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099" y="7987887"/>
            <a:ext cx="27634942" cy="13327961"/>
          </a:xfrm>
        </p:spPr>
        <p:txBody>
          <a:bodyPr anchor="b"/>
          <a:lstStyle>
            <a:lvl1pPr>
              <a:defRPr sz="2102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6099" y="21441936"/>
            <a:ext cx="27634942" cy="7008860"/>
          </a:xfrm>
        </p:spPr>
        <p:txBody>
          <a:bodyPr/>
          <a:lstStyle>
            <a:lvl1pPr marL="0" indent="0">
              <a:buNone/>
              <a:defRPr sz="8410">
                <a:solidFill>
                  <a:schemeClr val="tx1"/>
                </a:solidFill>
              </a:defRPr>
            </a:lvl1pPr>
            <a:lvl2pPr marL="1602029" indent="0">
              <a:buNone/>
              <a:defRPr sz="7008">
                <a:solidFill>
                  <a:schemeClr val="tx1">
                    <a:tint val="75000"/>
                  </a:schemeClr>
                </a:solidFill>
              </a:defRPr>
            </a:lvl2pPr>
            <a:lvl3pPr marL="3204058" indent="0">
              <a:buNone/>
              <a:defRPr sz="6307">
                <a:solidFill>
                  <a:schemeClr val="tx1">
                    <a:tint val="75000"/>
                  </a:schemeClr>
                </a:solidFill>
              </a:defRPr>
            </a:lvl3pPr>
            <a:lvl4pPr marL="4806086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4pPr>
            <a:lvl5pPr marL="6408115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5pPr>
            <a:lvl6pPr marL="8010144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6pPr>
            <a:lvl7pPr marL="9612173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7pPr>
            <a:lvl8pPr marL="11214202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8pPr>
            <a:lvl9pPr marL="12816230" indent="0">
              <a:buNone/>
              <a:defRPr sz="56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21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2785" y="8529303"/>
            <a:ext cx="13617218" cy="203294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20510" y="8529303"/>
            <a:ext cx="13617218" cy="203294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028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959" y="1705868"/>
            <a:ext cx="27634942" cy="619301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6962" y="7854378"/>
            <a:ext cx="13554637" cy="3849309"/>
          </a:xfrm>
        </p:spPr>
        <p:txBody>
          <a:bodyPr anchor="b"/>
          <a:lstStyle>
            <a:lvl1pPr marL="0" indent="0">
              <a:buNone/>
              <a:defRPr sz="8410" b="1"/>
            </a:lvl1pPr>
            <a:lvl2pPr marL="1602029" indent="0">
              <a:buNone/>
              <a:defRPr sz="7008" b="1"/>
            </a:lvl2pPr>
            <a:lvl3pPr marL="3204058" indent="0">
              <a:buNone/>
              <a:defRPr sz="6307" b="1"/>
            </a:lvl3pPr>
            <a:lvl4pPr marL="4806086" indent="0">
              <a:buNone/>
              <a:defRPr sz="5606" b="1"/>
            </a:lvl4pPr>
            <a:lvl5pPr marL="6408115" indent="0">
              <a:buNone/>
              <a:defRPr sz="5606" b="1"/>
            </a:lvl5pPr>
            <a:lvl6pPr marL="8010144" indent="0">
              <a:buNone/>
              <a:defRPr sz="5606" b="1"/>
            </a:lvl6pPr>
            <a:lvl7pPr marL="9612173" indent="0">
              <a:buNone/>
              <a:defRPr sz="5606" b="1"/>
            </a:lvl7pPr>
            <a:lvl8pPr marL="11214202" indent="0">
              <a:buNone/>
              <a:defRPr sz="5606" b="1"/>
            </a:lvl8pPr>
            <a:lvl9pPr marL="12816230" indent="0">
              <a:buNone/>
              <a:defRPr sz="560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6962" y="11703688"/>
            <a:ext cx="13554637" cy="172143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20512" y="7854378"/>
            <a:ext cx="13621391" cy="3849309"/>
          </a:xfrm>
        </p:spPr>
        <p:txBody>
          <a:bodyPr anchor="b"/>
          <a:lstStyle>
            <a:lvl1pPr marL="0" indent="0">
              <a:buNone/>
              <a:defRPr sz="8410" b="1"/>
            </a:lvl1pPr>
            <a:lvl2pPr marL="1602029" indent="0">
              <a:buNone/>
              <a:defRPr sz="7008" b="1"/>
            </a:lvl2pPr>
            <a:lvl3pPr marL="3204058" indent="0">
              <a:buNone/>
              <a:defRPr sz="6307" b="1"/>
            </a:lvl3pPr>
            <a:lvl4pPr marL="4806086" indent="0">
              <a:buNone/>
              <a:defRPr sz="5606" b="1"/>
            </a:lvl4pPr>
            <a:lvl5pPr marL="6408115" indent="0">
              <a:buNone/>
              <a:defRPr sz="5606" b="1"/>
            </a:lvl5pPr>
            <a:lvl6pPr marL="8010144" indent="0">
              <a:buNone/>
              <a:defRPr sz="5606" b="1"/>
            </a:lvl6pPr>
            <a:lvl7pPr marL="9612173" indent="0">
              <a:buNone/>
              <a:defRPr sz="5606" b="1"/>
            </a:lvl7pPr>
            <a:lvl8pPr marL="11214202" indent="0">
              <a:buNone/>
              <a:defRPr sz="5606" b="1"/>
            </a:lvl8pPr>
            <a:lvl9pPr marL="12816230" indent="0">
              <a:buNone/>
              <a:defRPr sz="560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20512" y="11703688"/>
            <a:ext cx="13621391" cy="172143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731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60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172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959" y="2136034"/>
            <a:ext cx="10333899" cy="7476120"/>
          </a:xfrm>
        </p:spPr>
        <p:txBody>
          <a:bodyPr anchor="b"/>
          <a:lstStyle>
            <a:lvl1pPr>
              <a:defRPr sz="112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21391" y="4613248"/>
            <a:ext cx="16220510" cy="22769531"/>
          </a:xfrm>
        </p:spPr>
        <p:txBody>
          <a:bodyPr/>
          <a:lstStyle>
            <a:lvl1pPr>
              <a:defRPr sz="11213"/>
            </a:lvl1pPr>
            <a:lvl2pPr>
              <a:defRPr sz="9811"/>
            </a:lvl2pPr>
            <a:lvl3pPr>
              <a:defRPr sz="8410"/>
            </a:lvl3pPr>
            <a:lvl4pPr>
              <a:defRPr sz="7008"/>
            </a:lvl4pPr>
            <a:lvl5pPr>
              <a:defRPr sz="7008"/>
            </a:lvl5pPr>
            <a:lvl6pPr>
              <a:defRPr sz="7008"/>
            </a:lvl6pPr>
            <a:lvl7pPr>
              <a:defRPr sz="7008"/>
            </a:lvl7pPr>
            <a:lvl8pPr>
              <a:defRPr sz="7008"/>
            </a:lvl8pPr>
            <a:lvl9pPr>
              <a:defRPr sz="700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959" y="9612154"/>
            <a:ext cx="10333899" cy="17807704"/>
          </a:xfrm>
        </p:spPr>
        <p:txBody>
          <a:bodyPr/>
          <a:lstStyle>
            <a:lvl1pPr marL="0" indent="0">
              <a:buNone/>
              <a:defRPr sz="5606"/>
            </a:lvl1pPr>
            <a:lvl2pPr marL="1602029" indent="0">
              <a:buNone/>
              <a:defRPr sz="4906"/>
            </a:lvl2pPr>
            <a:lvl3pPr marL="3204058" indent="0">
              <a:buNone/>
              <a:defRPr sz="4205"/>
            </a:lvl3pPr>
            <a:lvl4pPr marL="4806086" indent="0">
              <a:buNone/>
              <a:defRPr sz="3504"/>
            </a:lvl4pPr>
            <a:lvl5pPr marL="6408115" indent="0">
              <a:buNone/>
              <a:defRPr sz="3504"/>
            </a:lvl5pPr>
            <a:lvl6pPr marL="8010144" indent="0">
              <a:buNone/>
              <a:defRPr sz="3504"/>
            </a:lvl6pPr>
            <a:lvl7pPr marL="9612173" indent="0">
              <a:buNone/>
              <a:defRPr sz="3504"/>
            </a:lvl7pPr>
            <a:lvl8pPr marL="11214202" indent="0">
              <a:buNone/>
              <a:defRPr sz="3504"/>
            </a:lvl8pPr>
            <a:lvl9pPr marL="12816230" indent="0">
              <a:buNone/>
              <a:defRPr sz="350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688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959" y="2136034"/>
            <a:ext cx="10333899" cy="7476120"/>
          </a:xfrm>
        </p:spPr>
        <p:txBody>
          <a:bodyPr anchor="b"/>
          <a:lstStyle>
            <a:lvl1pPr>
              <a:defRPr sz="112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21391" y="4613248"/>
            <a:ext cx="16220510" cy="22769531"/>
          </a:xfrm>
        </p:spPr>
        <p:txBody>
          <a:bodyPr anchor="t"/>
          <a:lstStyle>
            <a:lvl1pPr marL="0" indent="0">
              <a:buNone/>
              <a:defRPr sz="11213"/>
            </a:lvl1pPr>
            <a:lvl2pPr marL="1602029" indent="0">
              <a:buNone/>
              <a:defRPr sz="9811"/>
            </a:lvl2pPr>
            <a:lvl3pPr marL="3204058" indent="0">
              <a:buNone/>
              <a:defRPr sz="8410"/>
            </a:lvl3pPr>
            <a:lvl4pPr marL="4806086" indent="0">
              <a:buNone/>
              <a:defRPr sz="7008"/>
            </a:lvl4pPr>
            <a:lvl5pPr marL="6408115" indent="0">
              <a:buNone/>
              <a:defRPr sz="7008"/>
            </a:lvl5pPr>
            <a:lvl6pPr marL="8010144" indent="0">
              <a:buNone/>
              <a:defRPr sz="7008"/>
            </a:lvl6pPr>
            <a:lvl7pPr marL="9612173" indent="0">
              <a:buNone/>
              <a:defRPr sz="7008"/>
            </a:lvl7pPr>
            <a:lvl8pPr marL="11214202" indent="0">
              <a:buNone/>
              <a:defRPr sz="7008"/>
            </a:lvl8pPr>
            <a:lvl9pPr marL="12816230" indent="0">
              <a:buNone/>
              <a:defRPr sz="700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959" y="9612154"/>
            <a:ext cx="10333899" cy="17807704"/>
          </a:xfrm>
        </p:spPr>
        <p:txBody>
          <a:bodyPr/>
          <a:lstStyle>
            <a:lvl1pPr marL="0" indent="0">
              <a:buNone/>
              <a:defRPr sz="5606"/>
            </a:lvl1pPr>
            <a:lvl2pPr marL="1602029" indent="0">
              <a:buNone/>
              <a:defRPr sz="4906"/>
            </a:lvl2pPr>
            <a:lvl3pPr marL="3204058" indent="0">
              <a:buNone/>
              <a:defRPr sz="4205"/>
            </a:lvl3pPr>
            <a:lvl4pPr marL="4806086" indent="0">
              <a:buNone/>
              <a:defRPr sz="3504"/>
            </a:lvl4pPr>
            <a:lvl5pPr marL="6408115" indent="0">
              <a:buNone/>
              <a:defRPr sz="3504"/>
            </a:lvl5pPr>
            <a:lvl6pPr marL="8010144" indent="0">
              <a:buNone/>
              <a:defRPr sz="3504"/>
            </a:lvl6pPr>
            <a:lvl7pPr marL="9612173" indent="0">
              <a:buNone/>
              <a:defRPr sz="3504"/>
            </a:lvl7pPr>
            <a:lvl8pPr marL="11214202" indent="0">
              <a:buNone/>
              <a:defRPr sz="3504"/>
            </a:lvl8pPr>
            <a:lvl9pPr marL="12816230" indent="0">
              <a:buNone/>
              <a:defRPr sz="350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689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2786" y="1705868"/>
            <a:ext cx="27634942" cy="6193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2786" y="8529303"/>
            <a:ext cx="27634942" cy="203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2785" y="29696816"/>
            <a:ext cx="7209115" cy="17058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CB11D-04D9-46F2-8612-4D917134E1CC}" type="datetimeFigureOut">
              <a:rPr lang="en-NZ" smtClean="0"/>
              <a:t>31/08/2022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13420" y="29696816"/>
            <a:ext cx="10813673" cy="17058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28613" y="29696816"/>
            <a:ext cx="7209115" cy="17058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B471D-A4F2-4EB8-AA6D-3885CF64678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503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04058" rtl="0" eaLnBrk="1" latinLnBrk="0" hangingPunct="1">
        <a:lnSpc>
          <a:spcPct val="90000"/>
        </a:lnSpc>
        <a:spcBef>
          <a:spcPct val="0"/>
        </a:spcBef>
        <a:buNone/>
        <a:defRPr sz="15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1014" indent="-801014" algn="l" defTabSz="3204058" rtl="0" eaLnBrk="1" latinLnBrk="0" hangingPunct="1">
        <a:lnSpc>
          <a:spcPct val="90000"/>
        </a:lnSpc>
        <a:spcBef>
          <a:spcPts val="3504"/>
        </a:spcBef>
        <a:buFont typeface="Arial" panose="020B0604020202020204" pitchFamily="34" charset="0"/>
        <a:buChar char="•"/>
        <a:defRPr sz="9811" kern="1200">
          <a:solidFill>
            <a:schemeClr val="tx1"/>
          </a:solidFill>
          <a:latin typeface="+mn-lt"/>
          <a:ea typeface="+mn-ea"/>
          <a:cs typeface="+mn-cs"/>
        </a:defRPr>
      </a:lvl1pPr>
      <a:lvl2pPr marL="2403043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8410" kern="1200">
          <a:solidFill>
            <a:schemeClr val="tx1"/>
          </a:solidFill>
          <a:latin typeface="+mn-lt"/>
          <a:ea typeface="+mn-ea"/>
          <a:cs typeface="+mn-cs"/>
        </a:defRPr>
      </a:lvl2pPr>
      <a:lvl3pPr marL="4005072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7008" kern="1200">
          <a:solidFill>
            <a:schemeClr val="tx1"/>
          </a:solidFill>
          <a:latin typeface="+mn-lt"/>
          <a:ea typeface="+mn-ea"/>
          <a:cs typeface="+mn-cs"/>
        </a:defRPr>
      </a:lvl3pPr>
      <a:lvl4pPr marL="5607101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4pPr>
      <a:lvl5pPr marL="7209130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5pPr>
      <a:lvl6pPr marL="8811158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6pPr>
      <a:lvl7pPr marL="10413187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7pPr>
      <a:lvl8pPr marL="12015216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8pPr>
      <a:lvl9pPr marL="13617245" indent="-801014" algn="l" defTabSz="3204058" rtl="0" eaLnBrk="1" latinLnBrk="0" hangingPunct="1">
        <a:lnSpc>
          <a:spcPct val="90000"/>
        </a:lnSpc>
        <a:spcBef>
          <a:spcPts val="1752"/>
        </a:spcBef>
        <a:buFont typeface="Arial" panose="020B0604020202020204" pitchFamily="34" charset="0"/>
        <a:buChar char="•"/>
        <a:defRPr sz="63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1pPr>
      <a:lvl2pPr marL="1602029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2pPr>
      <a:lvl3pPr marL="3204058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3pPr>
      <a:lvl4pPr marL="4806086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4pPr>
      <a:lvl5pPr marL="6408115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5pPr>
      <a:lvl6pPr marL="8010144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6pPr>
      <a:lvl7pPr marL="9612173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7pPr>
      <a:lvl8pPr marL="11214202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8pPr>
      <a:lvl9pPr marL="12816230" algn="l" defTabSz="3204058" rtl="0" eaLnBrk="1" latinLnBrk="0" hangingPunct="1">
        <a:defRPr sz="63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ssey.ac.nz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oup 250">
            <a:extLst>
              <a:ext uri="{FF2B5EF4-FFF2-40B4-BE49-F238E27FC236}">
                <a16:creationId xmlns:a16="http://schemas.microsoft.com/office/drawing/2014/main" id="{127AB83C-CF9D-DE54-7ABC-86763482D7BA}"/>
              </a:ext>
            </a:extLst>
          </p:cNvPr>
          <p:cNvGrpSpPr>
            <a:grpSpLocks noChangeAspect="1"/>
          </p:cNvGrpSpPr>
          <p:nvPr/>
        </p:nvGrpSpPr>
        <p:grpSpPr>
          <a:xfrm>
            <a:off x="14076869" y="12603806"/>
            <a:ext cx="17066141" cy="8200682"/>
            <a:chOff x="2079595" y="1646537"/>
            <a:chExt cx="7344372" cy="3529146"/>
          </a:xfrm>
        </p:grpSpPr>
        <p:pic>
          <p:nvPicPr>
            <p:cNvPr id="252" name="Picture 251">
              <a:extLst>
                <a:ext uri="{FF2B5EF4-FFF2-40B4-BE49-F238E27FC236}">
                  <a16:creationId xmlns:a16="http://schemas.microsoft.com/office/drawing/2014/main" id="{CDA38A81-3EAC-A2D0-D77E-334212354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896" b="21997"/>
            <a:stretch/>
          </p:blipFill>
          <p:spPr>
            <a:xfrm>
              <a:off x="2079595" y="1646537"/>
              <a:ext cx="7004422" cy="2609370"/>
            </a:xfrm>
            <a:prstGeom prst="rect">
              <a:avLst/>
            </a:prstGeom>
          </p:spPr>
        </p:pic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0A8FFEA5-6C95-B49F-9289-B21FA0636D7B}"/>
                </a:ext>
              </a:extLst>
            </p:cNvPr>
            <p:cNvCxnSpPr>
              <a:cxnSpLocks/>
            </p:cNvCxnSpPr>
            <p:nvPr/>
          </p:nvCxnSpPr>
          <p:spPr>
            <a:xfrm>
              <a:off x="2593302" y="3691566"/>
              <a:ext cx="65559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9D640CBD-7955-77EA-E0F7-D2B1414100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3302" y="1676696"/>
              <a:ext cx="0" cy="346890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40D7955A-9B42-40F2-AAB4-4D506A094A07}"/>
                </a:ext>
              </a:extLst>
            </p:cNvPr>
            <p:cNvCxnSpPr>
              <a:cxnSpLocks/>
            </p:cNvCxnSpPr>
            <p:nvPr/>
          </p:nvCxnSpPr>
          <p:spPr>
            <a:xfrm>
              <a:off x="2604415" y="1897026"/>
              <a:ext cx="655595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9D0D1ABE-176D-DE17-05FC-BA96F47F830B}"/>
                </a:ext>
              </a:extLst>
            </p:cNvPr>
            <p:cNvSpPr/>
            <p:nvPr/>
          </p:nvSpPr>
          <p:spPr>
            <a:xfrm>
              <a:off x="2227989" y="4315733"/>
              <a:ext cx="7195978" cy="859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2000" dirty="0"/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44978191-B8BD-D209-3733-04FB17E9ED58}"/>
                </a:ext>
              </a:extLst>
            </p:cNvPr>
            <p:cNvSpPr txBox="1"/>
            <p:nvPr/>
          </p:nvSpPr>
          <p:spPr>
            <a:xfrm rot="16200000">
              <a:off x="2707564" y="4342241"/>
              <a:ext cx="577900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RWDBD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3A55F755-1822-8496-AD02-91D197816F6E}"/>
                </a:ext>
              </a:extLst>
            </p:cNvPr>
            <p:cNvSpPr txBox="1"/>
            <p:nvPr/>
          </p:nvSpPr>
          <p:spPr>
            <a:xfrm rot="16200000">
              <a:off x="2965473" y="4342241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N2224A</a:t>
              </a: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7BE7F8AD-BD2F-AA7E-CAEF-E4A1202FABD5}"/>
                </a:ext>
              </a:extLst>
            </p:cNvPr>
            <p:cNvSpPr txBox="1"/>
            <p:nvPr/>
          </p:nvSpPr>
          <p:spPr>
            <a:xfrm rot="16200000">
              <a:off x="3207390" y="4348388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R2227A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92056150-2EDF-51A1-995D-B9E2767CF37F}"/>
                </a:ext>
              </a:extLst>
            </p:cNvPr>
            <p:cNvSpPr txBox="1"/>
            <p:nvPr/>
          </p:nvSpPr>
          <p:spPr>
            <a:xfrm rot="16200000">
              <a:off x="3489318" y="4362642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N2245A</a:t>
              </a: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86C6B102-D0BD-7789-C83F-1F314CF4E0DE}"/>
                </a:ext>
              </a:extLst>
            </p:cNvPr>
            <p:cNvSpPr txBox="1"/>
            <p:nvPr/>
          </p:nvSpPr>
          <p:spPr>
            <a:xfrm rot="16200000">
              <a:off x="3757240" y="4346158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K2247A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0CA15DB0-8B0D-D5FF-F234-7995A04D5E5A}"/>
                </a:ext>
              </a:extLst>
            </p:cNvPr>
            <p:cNvSpPr txBox="1"/>
            <p:nvPr/>
          </p:nvSpPr>
          <p:spPr>
            <a:xfrm rot="16200000">
              <a:off x="4012564" y="4358015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S2251A</a:t>
              </a: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9668828D-2D7B-B4A7-7ECB-5D239FAD87AD}"/>
                </a:ext>
              </a:extLst>
            </p:cNvPr>
            <p:cNvSpPr txBox="1"/>
            <p:nvPr/>
          </p:nvSpPr>
          <p:spPr>
            <a:xfrm rot="16200000">
              <a:off x="5120908" y="4359538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R2264A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2269A910-D577-09A1-E785-660E8239D699}"/>
                </a:ext>
              </a:extLst>
            </p:cNvPr>
            <p:cNvSpPr txBox="1"/>
            <p:nvPr/>
          </p:nvSpPr>
          <p:spPr>
            <a:xfrm rot="16200000">
              <a:off x="4851494" y="4334797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V2261D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77A92CA8-7785-CCC8-9FB2-CB39C8B4B556}"/>
                </a:ext>
              </a:extLst>
            </p:cNvPr>
            <p:cNvSpPr txBox="1"/>
            <p:nvPr/>
          </p:nvSpPr>
          <p:spPr>
            <a:xfrm rot="16200000">
              <a:off x="4565396" y="4404186"/>
              <a:ext cx="551328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V2261A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32AB8C03-E5AF-0133-9651-B6BF86A5BB9E}"/>
                </a:ext>
              </a:extLst>
            </p:cNvPr>
            <p:cNvSpPr txBox="1"/>
            <p:nvPr/>
          </p:nvSpPr>
          <p:spPr>
            <a:xfrm rot="16200000">
              <a:off x="4285186" y="4370015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R2259A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4516C1F1-1D9A-B48D-E202-4AD50B259A7A}"/>
                </a:ext>
              </a:extLst>
            </p:cNvPr>
            <p:cNvSpPr txBox="1"/>
            <p:nvPr/>
          </p:nvSpPr>
          <p:spPr>
            <a:xfrm rot="16200000">
              <a:off x="5395099" y="4375467"/>
              <a:ext cx="551328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E2263A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0257C2F5-FAC3-3C88-8E16-68647B0B5BE0}"/>
                </a:ext>
              </a:extLst>
            </p:cNvPr>
            <p:cNvSpPr txBox="1"/>
            <p:nvPr/>
          </p:nvSpPr>
          <p:spPr>
            <a:xfrm rot="16200000">
              <a:off x="5643261" y="4374308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K2270A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EFE19960-096D-E00D-DFF6-7F1DE26F99DB}"/>
                </a:ext>
              </a:extLst>
            </p:cNvPr>
            <p:cNvSpPr txBox="1"/>
            <p:nvPr/>
          </p:nvSpPr>
          <p:spPr>
            <a:xfrm rot="16200000">
              <a:off x="5913966" y="4387839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R2289A</a:t>
              </a: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815B0132-81E1-166A-74BC-1CCB44932FD8}"/>
                </a:ext>
              </a:extLst>
            </p:cNvPr>
            <p:cNvSpPr txBox="1"/>
            <p:nvPr/>
          </p:nvSpPr>
          <p:spPr>
            <a:xfrm rot="16200000">
              <a:off x="6226842" y="4344996"/>
              <a:ext cx="543739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F2291E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A077EF5D-37FE-83CA-8DCA-35D98B52AD0A}"/>
                </a:ext>
              </a:extLst>
            </p:cNvPr>
            <p:cNvSpPr txBox="1"/>
            <p:nvPr/>
          </p:nvSpPr>
          <p:spPr>
            <a:xfrm rot="16200000">
              <a:off x="6492528" y="4344452"/>
              <a:ext cx="565814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Q2294A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D3CE22-1093-0B33-D5F4-26A89C3B9CA7}"/>
                </a:ext>
              </a:extLst>
            </p:cNvPr>
            <p:cNvSpPr txBox="1"/>
            <p:nvPr/>
          </p:nvSpPr>
          <p:spPr>
            <a:xfrm rot="16200000">
              <a:off x="6765458" y="4323570"/>
              <a:ext cx="573402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Q2294D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9E8CD086-EAEF-5BB0-F79E-3DB748E39E1C}"/>
                </a:ext>
              </a:extLst>
            </p:cNvPr>
            <p:cNvSpPr txBox="1"/>
            <p:nvPr/>
          </p:nvSpPr>
          <p:spPr>
            <a:xfrm rot="16200000">
              <a:off x="6842459" y="4563475"/>
              <a:ext cx="971484" cy="198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R2297A   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DDA07BA8-F2E4-3892-7B58-496EC975AF63}"/>
                </a:ext>
              </a:extLst>
            </p:cNvPr>
            <p:cNvSpPr txBox="1"/>
            <p:nvPr/>
          </p:nvSpPr>
          <p:spPr>
            <a:xfrm rot="16200000">
              <a:off x="7335068" y="4331692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K2301A</a:t>
              </a:r>
            </a:p>
          </p:txBody>
        </p: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12A49E10-34C5-5C35-2317-85C8E613FE0A}"/>
                </a:ext>
              </a:extLst>
            </p:cNvPr>
            <p:cNvSpPr txBox="1"/>
            <p:nvPr/>
          </p:nvSpPr>
          <p:spPr>
            <a:xfrm rot="16200000">
              <a:off x="7558934" y="4327574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D2305A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20335DAC-050F-B1D1-C507-A009159E0A71}"/>
                </a:ext>
              </a:extLst>
            </p:cNvPr>
            <p:cNvSpPr txBox="1"/>
            <p:nvPr/>
          </p:nvSpPr>
          <p:spPr>
            <a:xfrm rot="16200000">
              <a:off x="7832803" y="4322881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E2309A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7D7EF4B4-7AA2-AD48-81B4-C60AA96DAE3B}"/>
                </a:ext>
              </a:extLst>
            </p:cNvPr>
            <p:cNvSpPr txBox="1"/>
            <p:nvPr/>
          </p:nvSpPr>
          <p:spPr>
            <a:xfrm rot="16200000">
              <a:off x="8098433" y="4327689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R2328A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44106070-14E5-80A5-635A-0F645CA56955}"/>
                </a:ext>
              </a:extLst>
            </p:cNvPr>
            <p:cNvSpPr txBox="1"/>
            <p:nvPr/>
          </p:nvSpPr>
          <p:spPr>
            <a:xfrm rot="16200000">
              <a:off x="8641065" y="4322881"/>
              <a:ext cx="551327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E2335A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2FEDEF68-270D-DB23-9407-2F0D4888AF0D}"/>
                </a:ext>
              </a:extLst>
            </p:cNvPr>
            <p:cNvSpPr txBox="1"/>
            <p:nvPr/>
          </p:nvSpPr>
          <p:spPr>
            <a:xfrm rot="16200000">
              <a:off x="8367857" y="4332498"/>
              <a:ext cx="558916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D2330A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1A71B46E-5F29-2CF4-7C4F-23E3F7FADBC3}"/>
                </a:ext>
              </a:extLst>
            </p:cNvPr>
            <p:cNvSpPr txBox="1"/>
            <p:nvPr/>
          </p:nvSpPr>
          <p:spPr>
            <a:xfrm rot="16200000">
              <a:off x="2537680" y="4271104"/>
              <a:ext cx="351271" cy="19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5409A47E-49EB-1B86-E8A3-C13CCD8BDACC}"/>
                </a:ext>
              </a:extLst>
            </p:cNvPr>
            <p:cNvSpPr txBox="1"/>
            <p:nvPr/>
          </p:nvSpPr>
          <p:spPr>
            <a:xfrm>
              <a:off x="7646862" y="1757288"/>
              <a:ext cx="1674069" cy="3576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Growth similar to WT strain</a:t>
              </a:r>
            </a:p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overexpressing GST alone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742EA1BC-71B0-25FF-4166-3BB2146FB482}"/>
                </a:ext>
              </a:extLst>
            </p:cNvPr>
            <p:cNvSpPr txBox="1"/>
            <p:nvPr/>
          </p:nvSpPr>
          <p:spPr>
            <a:xfrm>
              <a:off x="7534004" y="2186832"/>
              <a:ext cx="1674069" cy="3576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Growth similar to WT strain</a:t>
              </a:r>
            </a:p>
            <a:p>
              <a:pPr algn="r"/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overexpressing RWDBD</a:t>
              </a:r>
            </a:p>
          </p:txBody>
        </p:sp>
        <p:sp>
          <p:nvSpPr>
            <p:cNvPr id="284" name="Freeform: Shape 76">
              <a:extLst>
                <a:ext uri="{FF2B5EF4-FFF2-40B4-BE49-F238E27FC236}">
                  <a16:creationId xmlns:a16="http://schemas.microsoft.com/office/drawing/2014/main" id="{2C563F1E-9E8C-3758-8F98-8F0AFB8FF379}"/>
                </a:ext>
              </a:extLst>
            </p:cNvPr>
            <p:cNvSpPr/>
            <p:nvPr/>
          </p:nvSpPr>
          <p:spPr>
            <a:xfrm rot="19866820">
              <a:off x="8689312" y="2600081"/>
              <a:ext cx="734094" cy="1007232"/>
            </a:xfrm>
            <a:custGeom>
              <a:avLst/>
              <a:gdLst>
                <a:gd name="connsiteX0" fmla="*/ 787400 w 787400"/>
                <a:gd name="connsiteY0" fmla="*/ 0 h 698500"/>
                <a:gd name="connsiteX1" fmla="*/ 558800 w 787400"/>
                <a:gd name="connsiteY1" fmla="*/ 381000 h 698500"/>
                <a:gd name="connsiteX2" fmla="*/ 215900 w 787400"/>
                <a:gd name="connsiteY2" fmla="*/ 635000 h 698500"/>
                <a:gd name="connsiteX3" fmla="*/ 0 w 787400"/>
                <a:gd name="connsiteY3" fmla="*/ 698500 h 698500"/>
                <a:gd name="connsiteX0" fmla="*/ 787400 w 787400"/>
                <a:gd name="connsiteY0" fmla="*/ 0 h 698500"/>
                <a:gd name="connsiteX1" fmla="*/ 711200 w 787400"/>
                <a:gd name="connsiteY1" fmla="*/ 571500 h 698500"/>
                <a:gd name="connsiteX2" fmla="*/ 215900 w 787400"/>
                <a:gd name="connsiteY2" fmla="*/ 635000 h 698500"/>
                <a:gd name="connsiteX3" fmla="*/ 0 w 787400"/>
                <a:gd name="connsiteY3" fmla="*/ 698500 h 698500"/>
                <a:gd name="connsiteX0" fmla="*/ 787400 w 787400"/>
                <a:gd name="connsiteY0" fmla="*/ 0 h 698500"/>
                <a:gd name="connsiteX1" fmla="*/ 711200 w 787400"/>
                <a:gd name="connsiteY1" fmla="*/ 571500 h 698500"/>
                <a:gd name="connsiteX2" fmla="*/ 0 w 787400"/>
                <a:gd name="connsiteY2" fmla="*/ 698500 h 698500"/>
                <a:gd name="connsiteX0" fmla="*/ 787400 w 787400"/>
                <a:gd name="connsiteY0" fmla="*/ 0 h 698500"/>
                <a:gd name="connsiteX1" fmla="*/ 647700 w 787400"/>
                <a:gd name="connsiteY1" fmla="*/ 571500 h 698500"/>
                <a:gd name="connsiteX2" fmla="*/ 0 w 787400"/>
                <a:gd name="connsiteY2" fmla="*/ 698500 h 698500"/>
                <a:gd name="connsiteX0" fmla="*/ 914400 w 914400"/>
                <a:gd name="connsiteY0" fmla="*/ 0 h 711200"/>
                <a:gd name="connsiteX1" fmla="*/ 647700 w 914400"/>
                <a:gd name="connsiteY1" fmla="*/ 584200 h 711200"/>
                <a:gd name="connsiteX2" fmla="*/ 0 w 914400"/>
                <a:gd name="connsiteY2" fmla="*/ 711200 h 711200"/>
                <a:gd name="connsiteX0" fmla="*/ 914400 w 914400"/>
                <a:gd name="connsiteY0" fmla="*/ 0 h 711200"/>
                <a:gd name="connsiteX1" fmla="*/ 647700 w 914400"/>
                <a:gd name="connsiteY1" fmla="*/ 584200 h 711200"/>
                <a:gd name="connsiteX2" fmla="*/ 0 w 914400"/>
                <a:gd name="connsiteY2" fmla="*/ 711200 h 711200"/>
                <a:gd name="connsiteX0" fmla="*/ 914400 w 914400"/>
                <a:gd name="connsiteY0" fmla="*/ 0 h 711200"/>
                <a:gd name="connsiteX1" fmla="*/ 647700 w 914400"/>
                <a:gd name="connsiteY1" fmla="*/ 584200 h 711200"/>
                <a:gd name="connsiteX2" fmla="*/ 0 w 914400"/>
                <a:gd name="connsiteY2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711200">
                  <a:moveTo>
                    <a:pt x="914400" y="0"/>
                  </a:moveTo>
                  <a:cubicBezTo>
                    <a:pt x="860425" y="264583"/>
                    <a:pt x="800100" y="465667"/>
                    <a:pt x="647700" y="584200"/>
                  </a:cubicBezTo>
                  <a:cubicBezTo>
                    <a:pt x="495300" y="702733"/>
                    <a:pt x="249767" y="710142"/>
                    <a:pt x="0" y="711200"/>
                  </a:cubicBezTo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286" name="Straight Arrow Connector 285">
              <a:extLst>
                <a:ext uri="{FF2B5EF4-FFF2-40B4-BE49-F238E27FC236}">
                  <a16:creationId xmlns:a16="http://schemas.microsoft.com/office/drawing/2014/main" id="{32A799DD-5949-9541-56E8-16131EDC84D2}"/>
                </a:ext>
              </a:extLst>
            </p:cNvPr>
            <p:cNvCxnSpPr/>
            <p:nvPr/>
          </p:nvCxnSpPr>
          <p:spPr>
            <a:xfrm flipH="1">
              <a:off x="7369194" y="1896833"/>
              <a:ext cx="268909" cy="0"/>
            </a:xfrm>
            <a:prstGeom prst="straightConnector1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EFA78C32-2C10-2B14-B3D1-78407D2715BF}"/>
                </a:ext>
              </a:extLst>
            </p:cNvPr>
            <p:cNvGrpSpPr/>
            <p:nvPr/>
          </p:nvGrpSpPr>
          <p:grpSpPr>
            <a:xfrm>
              <a:off x="3477200" y="4789326"/>
              <a:ext cx="5181953" cy="201596"/>
              <a:chOff x="3550449" y="4835913"/>
              <a:chExt cx="5181953" cy="201596"/>
            </a:xfrm>
          </p:grpSpPr>
          <p:sp>
            <p:nvSpPr>
              <p:cNvPr id="296" name="Rectangle 295">
                <a:extLst>
                  <a:ext uri="{FF2B5EF4-FFF2-40B4-BE49-F238E27FC236}">
                    <a16:creationId xmlns:a16="http://schemas.microsoft.com/office/drawing/2014/main" id="{1D88D6F1-60AA-73F8-AA9F-5C00069A84D7}"/>
                  </a:ext>
                </a:extLst>
              </p:cNvPr>
              <p:cNvSpPr/>
              <p:nvPr/>
            </p:nvSpPr>
            <p:spPr>
              <a:xfrm>
                <a:off x="3550449" y="4835913"/>
                <a:ext cx="234118" cy="18874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dirty="0"/>
              </a:p>
            </p:txBody>
          </p:sp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C80E0019-E867-B6BB-A037-5B64CD56B893}"/>
                  </a:ext>
                </a:extLst>
              </p:cNvPr>
              <p:cNvSpPr txBox="1"/>
              <p:nvPr/>
            </p:nvSpPr>
            <p:spPr>
              <a:xfrm>
                <a:off x="3774708" y="4838832"/>
                <a:ext cx="4957694" cy="1986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2400" dirty="0"/>
                  <a:t>Growth significantly different to that of strains overexpressing GST-RWDBD (t-test, P &lt;0.05)</a:t>
                </a:r>
              </a:p>
            </p:txBody>
          </p:sp>
        </p:grp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0830D868-AF97-1A7A-FC43-EBC6CA24ED63}"/>
                </a:ext>
              </a:extLst>
            </p:cNvPr>
            <p:cNvSpPr/>
            <p:nvPr/>
          </p:nvSpPr>
          <p:spPr>
            <a:xfrm>
              <a:off x="2195400" y="1783445"/>
              <a:ext cx="360760" cy="2352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03087AF4-9815-61BB-AEA7-C38136526BB1}"/>
                </a:ext>
              </a:extLst>
            </p:cNvPr>
            <p:cNvSpPr txBox="1"/>
            <p:nvPr/>
          </p:nvSpPr>
          <p:spPr>
            <a:xfrm>
              <a:off x="2442660" y="1742945"/>
              <a:ext cx="153285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532E9D7E-1892-6527-3F8D-BA9969E28685}"/>
                </a:ext>
              </a:extLst>
            </p:cNvPr>
            <p:cNvSpPr txBox="1"/>
            <p:nvPr/>
          </p:nvSpPr>
          <p:spPr>
            <a:xfrm>
              <a:off x="2442660" y="3547270"/>
              <a:ext cx="153285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923BD01B-E6E5-9641-FFEB-F20CA3ADB19A}"/>
                </a:ext>
              </a:extLst>
            </p:cNvPr>
            <p:cNvSpPr txBox="1"/>
            <p:nvPr/>
          </p:nvSpPr>
          <p:spPr>
            <a:xfrm>
              <a:off x="2293581" y="3186405"/>
              <a:ext cx="263660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E74C7EBD-72FF-9E8C-C871-A5B0D49EF8B7}"/>
                </a:ext>
              </a:extLst>
            </p:cNvPr>
            <p:cNvSpPr txBox="1"/>
            <p:nvPr/>
          </p:nvSpPr>
          <p:spPr>
            <a:xfrm>
              <a:off x="2293581" y="2103810"/>
              <a:ext cx="263660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CD20FC60-EAB4-3AF5-DEF4-9EFCB73E849D}"/>
                </a:ext>
              </a:extLst>
            </p:cNvPr>
            <p:cNvSpPr txBox="1"/>
            <p:nvPr/>
          </p:nvSpPr>
          <p:spPr>
            <a:xfrm>
              <a:off x="2293581" y="2464675"/>
              <a:ext cx="263660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4915AE66-DEA2-5EB8-1ED6-F4D0E65E7554}"/>
                </a:ext>
              </a:extLst>
            </p:cNvPr>
            <p:cNvSpPr txBox="1"/>
            <p:nvPr/>
          </p:nvSpPr>
          <p:spPr>
            <a:xfrm>
              <a:off x="2293581" y="2825540"/>
              <a:ext cx="263660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F06648D6-F059-7951-C37D-65042F62352E}"/>
                </a:ext>
              </a:extLst>
            </p:cNvPr>
            <p:cNvSpPr txBox="1"/>
            <p:nvPr/>
          </p:nvSpPr>
          <p:spPr>
            <a:xfrm>
              <a:off x="2293581" y="3908134"/>
              <a:ext cx="263660" cy="198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A4D380E-1BFF-66FD-C2B3-59BEB504F80D}"/>
              </a:ext>
            </a:extLst>
          </p:cNvPr>
          <p:cNvGrpSpPr>
            <a:grpSpLocks noChangeAspect="1"/>
          </p:cNvGrpSpPr>
          <p:nvPr/>
        </p:nvGrpSpPr>
        <p:grpSpPr>
          <a:xfrm>
            <a:off x="1581585" y="19816824"/>
            <a:ext cx="12082048" cy="5557264"/>
            <a:chOff x="549675" y="3074574"/>
            <a:chExt cx="4389544" cy="2949413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2237FED-3881-A29C-BBA0-31926FBEC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675" y="3074574"/>
              <a:ext cx="4389544" cy="2949413"/>
            </a:xfrm>
            <a:prstGeom prst="rect">
              <a:avLst/>
            </a:prstGeom>
            <a:grpFill/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64D2B03-4363-AD45-EF14-63D19F72A57B}"/>
                </a:ext>
              </a:extLst>
            </p:cNvPr>
            <p:cNvGrpSpPr/>
            <p:nvPr/>
          </p:nvGrpSpPr>
          <p:grpSpPr>
            <a:xfrm>
              <a:off x="919640" y="3084101"/>
              <a:ext cx="4013260" cy="2682354"/>
              <a:chOff x="7944344" y="2994629"/>
              <a:chExt cx="4013260" cy="2682354"/>
            </a:xfrm>
            <a:grpFill/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C3578B8-73E3-49AD-2247-FB684F4D3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94836" y="5670327"/>
                <a:ext cx="3962768" cy="6656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B638C2FD-2E3C-1F69-15F9-AF3848E1DF1B}"/>
                  </a:ext>
                </a:extLst>
              </p:cNvPr>
              <p:cNvGrpSpPr/>
              <p:nvPr/>
            </p:nvGrpSpPr>
            <p:grpSpPr>
              <a:xfrm>
                <a:off x="7944344" y="2994629"/>
                <a:ext cx="71086" cy="2682354"/>
                <a:chOff x="7944344" y="2994629"/>
                <a:chExt cx="71086" cy="2682354"/>
              </a:xfrm>
              <a:grpFill/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B077388F-1DB5-3A7E-CD45-E846E94A06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008978" y="2994629"/>
                  <a:ext cx="6452" cy="268235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E2CC6F56-7009-226B-D5CD-06A153BFCB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3224797"/>
                  <a:ext cx="59778" cy="1284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5DC3CDF2-BDB5-35E4-28B9-E375B9571C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5330635"/>
                  <a:ext cx="59150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8A6B36F9-2FDC-438D-0680-E2C1DC03C1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3926743"/>
                  <a:ext cx="59361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7227766-63EB-5DAA-C6BA-ABB247525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4282740"/>
                  <a:ext cx="59778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E6439C2B-CEEB-80EA-08AD-1BF38BB95D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4628689"/>
                  <a:ext cx="59778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3F4AE15A-43C8-32DF-E8B0-D7E57CF7BA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4344" y="4979662"/>
                  <a:ext cx="59150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103A67F-0C39-FF14-89A6-9DD8FEA83A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56069" y="3586772"/>
                  <a:ext cx="59361" cy="0"/>
                </a:xfrm>
                <a:prstGeom prst="lin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35728FE-68B9-44CA-BAD5-92802B5ABCC9}"/>
              </a:ext>
            </a:extLst>
          </p:cNvPr>
          <p:cNvGrpSpPr>
            <a:grpSpLocks noChangeAspect="1"/>
          </p:cNvGrpSpPr>
          <p:nvPr/>
        </p:nvGrpSpPr>
        <p:grpSpPr>
          <a:xfrm>
            <a:off x="13319069" y="20885851"/>
            <a:ext cx="16532459" cy="7507876"/>
            <a:chOff x="5442723" y="1487560"/>
            <a:chExt cx="6447722" cy="3168343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95A2439A-104E-B362-FC10-0B5315AC8645}"/>
                </a:ext>
              </a:extLst>
            </p:cNvPr>
            <p:cNvGrpSpPr/>
            <p:nvPr/>
          </p:nvGrpSpPr>
          <p:grpSpPr>
            <a:xfrm>
              <a:off x="5442723" y="1507870"/>
              <a:ext cx="6447722" cy="3148033"/>
              <a:chOff x="5589614" y="3438529"/>
              <a:chExt cx="6447722" cy="3148033"/>
            </a:xfrm>
          </p:grpSpPr>
          <p:sp>
            <p:nvSpPr>
              <p:cNvPr id="176" name="Right Bracket 175">
                <a:extLst>
                  <a:ext uri="{FF2B5EF4-FFF2-40B4-BE49-F238E27FC236}">
                    <a16:creationId xmlns:a16="http://schemas.microsoft.com/office/drawing/2014/main" id="{AAFA7EF6-354A-834F-1957-2CA621E1FE3D}"/>
                  </a:ext>
                </a:extLst>
              </p:cNvPr>
              <p:cNvSpPr/>
              <p:nvPr/>
            </p:nvSpPr>
            <p:spPr>
              <a:xfrm rot="5400000">
                <a:off x="9925506" y="3909720"/>
                <a:ext cx="45719" cy="4078196"/>
              </a:xfrm>
              <a:prstGeom prst="righ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 dirty="0"/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C56194E6-03E6-99F5-991B-8B2C6F96EF79}"/>
                  </a:ext>
                </a:extLst>
              </p:cNvPr>
              <p:cNvGrpSpPr/>
              <p:nvPr/>
            </p:nvGrpSpPr>
            <p:grpSpPr>
              <a:xfrm>
                <a:off x="5654695" y="3539183"/>
                <a:ext cx="6382641" cy="3018862"/>
                <a:chOff x="5654695" y="3539183"/>
                <a:chExt cx="6382641" cy="3018862"/>
              </a:xfrm>
            </p:grpSpPr>
            <p:pic>
              <p:nvPicPr>
                <p:cNvPr id="186" name="Picture 185">
                  <a:extLst>
                    <a:ext uri="{FF2B5EF4-FFF2-40B4-BE49-F238E27FC236}">
                      <a16:creationId xmlns:a16="http://schemas.microsoft.com/office/drawing/2014/main" id="{E71D2AF6-7FD0-3B41-45D0-76CACD4F67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5121"/>
                <a:stretch/>
              </p:blipFill>
              <p:spPr>
                <a:xfrm>
                  <a:off x="5654695" y="3539183"/>
                  <a:ext cx="6382641" cy="3018862"/>
                </a:xfrm>
                <a:prstGeom prst="rect">
                  <a:avLst/>
                </a:prstGeom>
              </p:spPr>
            </p:pic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259836DE-0392-1AED-0AB0-BDB9D9CF875C}"/>
                    </a:ext>
                  </a:extLst>
                </p:cNvPr>
                <p:cNvSpPr txBox="1"/>
                <p:nvPr/>
              </p:nvSpPr>
              <p:spPr>
                <a:xfrm rot="16200000">
                  <a:off x="6131865" y="4291971"/>
                  <a:ext cx="181139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dirty="0"/>
                    <a:t>calculated wrong</a:t>
                  </a:r>
                </a:p>
              </p:txBody>
            </p:sp>
          </p:grp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F4108935-86D8-D68C-DFD4-F4D63BE3F339}"/>
                  </a:ext>
                </a:extLst>
              </p:cNvPr>
              <p:cNvSpPr/>
              <p:nvPr/>
            </p:nvSpPr>
            <p:spPr>
              <a:xfrm>
                <a:off x="5589614" y="3438529"/>
                <a:ext cx="1733651" cy="31480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6DE6C4D9-2484-33D8-7070-FA256B7FDD7C}"/>
                  </a:ext>
                </a:extLst>
              </p:cNvPr>
              <p:cNvGrpSpPr/>
              <p:nvPr/>
            </p:nvGrpSpPr>
            <p:grpSpPr>
              <a:xfrm>
                <a:off x="7309217" y="3607806"/>
                <a:ext cx="58473" cy="1730991"/>
                <a:chOff x="5844813" y="3607806"/>
                <a:chExt cx="441142" cy="1730991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1D89E19C-0F2D-1281-7E11-BBB7FD72B8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3607806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20588E74-AE90-2C89-0A14-21BB1FE119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5338797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BED8F2D4-066E-CFD7-2535-336C0BE602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3954004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B0A6F600-956B-540A-9C94-56A4B86035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4300202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20DCA93E-738F-48FE-1CE5-C2166573BA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4646400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A5F0429-0F28-1AC8-054F-DD152D66E8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44813" y="4992598"/>
                  <a:ext cx="44114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2FA0E785-CA6F-1566-9E5A-EEA9B564F7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1976" y="3570941"/>
                <a:ext cx="0" cy="21115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80072361-1548-75CE-EC44-04196D26D766}"/>
                  </a:ext>
                </a:extLst>
              </p:cNvPr>
              <p:cNvSpPr txBox="1"/>
              <p:nvPr/>
            </p:nvSpPr>
            <p:spPr>
              <a:xfrm>
                <a:off x="6890136" y="3459893"/>
                <a:ext cx="4331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1.2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0940E41-7710-989F-55B6-89084C26C231}"/>
                  </a:ext>
                </a:extLst>
              </p:cNvPr>
              <p:cNvSpPr txBox="1"/>
              <p:nvPr/>
            </p:nvSpPr>
            <p:spPr>
              <a:xfrm>
                <a:off x="7107015" y="5179318"/>
                <a:ext cx="216253" cy="168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8B68C9B9-851A-75ED-F7B9-5813574274B1}"/>
                  </a:ext>
                </a:extLst>
              </p:cNvPr>
              <p:cNvSpPr txBox="1"/>
              <p:nvPr/>
            </p:nvSpPr>
            <p:spPr>
              <a:xfrm>
                <a:off x="7192311" y="3803778"/>
                <a:ext cx="130957" cy="168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2ECDCD4C-8133-BD5D-D95A-AAE6C4F8E25B}"/>
                  </a:ext>
                </a:extLst>
              </p:cNvPr>
              <p:cNvSpPr txBox="1"/>
              <p:nvPr/>
            </p:nvSpPr>
            <p:spPr>
              <a:xfrm>
                <a:off x="7107015" y="4147663"/>
                <a:ext cx="216253" cy="168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F1EE9553-6D36-6F9D-D0F6-6322C4C51BB7}"/>
                  </a:ext>
                </a:extLst>
              </p:cNvPr>
              <p:cNvSpPr txBox="1"/>
              <p:nvPr/>
            </p:nvSpPr>
            <p:spPr>
              <a:xfrm>
                <a:off x="7107015" y="4491548"/>
                <a:ext cx="216253" cy="168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E093AFC9-AE20-0EED-8E79-6E4F638F2EA0}"/>
                  </a:ext>
                </a:extLst>
              </p:cNvPr>
              <p:cNvSpPr txBox="1"/>
              <p:nvPr/>
            </p:nvSpPr>
            <p:spPr>
              <a:xfrm>
                <a:off x="7107015" y="4835433"/>
                <a:ext cx="216253" cy="168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8E145906-5607-666F-5EB1-0933634EEFF3}"/>
                  </a:ext>
                </a:extLst>
              </p:cNvPr>
              <p:cNvSpPr txBox="1"/>
              <p:nvPr/>
            </p:nvSpPr>
            <p:spPr>
              <a:xfrm>
                <a:off x="7369712" y="5709591"/>
                <a:ext cx="534206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RWDBD</a:t>
                </a:r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69D8F9B5-F442-5792-5873-CC2BBBFC09E4}"/>
                  </a:ext>
                </a:extLst>
              </p:cNvPr>
              <p:cNvSpPr txBox="1"/>
              <p:nvPr/>
            </p:nvSpPr>
            <p:spPr>
              <a:xfrm>
                <a:off x="8015854" y="5715478"/>
                <a:ext cx="534206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RWDBD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AF859B1-6533-A2A9-6C75-0AB07112AB94}"/>
                  </a:ext>
                </a:extLst>
              </p:cNvPr>
              <p:cNvSpPr txBox="1"/>
              <p:nvPr/>
            </p:nvSpPr>
            <p:spPr>
              <a:xfrm>
                <a:off x="8705520" y="5715478"/>
                <a:ext cx="231436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E1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9AA66A27-FA3D-6B32-3DAD-E505947ABA3D}"/>
                  </a:ext>
                </a:extLst>
              </p:cNvPr>
              <p:cNvSpPr txBox="1"/>
              <p:nvPr/>
            </p:nvSpPr>
            <p:spPr>
              <a:xfrm>
                <a:off x="9112048" y="5717369"/>
                <a:ext cx="522962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K2247A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A5CC94F6-CDD5-46DF-1B7C-8134D199B584}"/>
                  </a:ext>
                </a:extLst>
              </p:cNvPr>
              <p:cNvSpPr txBox="1"/>
              <p:nvPr/>
            </p:nvSpPr>
            <p:spPr>
              <a:xfrm>
                <a:off x="9731369" y="5715478"/>
                <a:ext cx="516269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V2261A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F2457A20-0651-94CD-1BA4-DDC31F36336E}"/>
                  </a:ext>
                </a:extLst>
              </p:cNvPr>
              <p:cNvSpPr txBox="1"/>
              <p:nvPr/>
            </p:nvSpPr>
            <p:spPr>
              <a:xfrm>
                <a:off x="10329232" y="5705769"/>
                <a:ext cx="522218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Q2294A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3D8B0BEB-CB5D-57A2-22E2-4F1D5E16DFBA}"/>
                  </a:ext>
                </a:extLst>
              </p:cNvPr>
              <p:cNvSpPr txBox="1"/>
              <p:nvPr/>
            </p:nvSpPr>
            <p:spPr>
              <a:xfrm>
                <a:off x="10853588" y="5701223"/>
                <a:ext cx="516269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E2263A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C88C5F37-7A2E-61B6-FFDC-83D31C9BE9B4}"/>
                  </a:ext>
                </a:extLst>
              </p:cNvPr>
              <p:cNvSpPr txBox="1"/>
              <p:nvPr/>
            </p:nvSpPr>
            <p:spPr>
              <a:xfrm>
                <a:off x="11414377" y="5699385"/>
                <a:ext cx="516269" cy="189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NZ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R2264A</a:t>
                </a:r>
              </a:p>
            </p:txBody>
          </p: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5D9A761E-930D-C305-3EFF-EA7C522F6A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57035" y="5682444"/>
                <a:ext cx="45301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Right Bracket 176">
                <a:extLst>
                  <a:ext uri="{FF2B5EF4-FFF2-40B4-BE49-F238E27FC236}">
                    <a16:creationId xmlns:a16="http://schemas.microsoft.com/office/drawing/2014/main" id="{2BC597D3-1AC6-30E6-164F-DF3104AE4059}"/>
                  </a:ext>
                </a:extLst>
              </p:cNvPr>
              <p:cNvSpPr/>
              <p:nvPr/>
            </p:nvSpPr>
            <p:spPr>
              <a:xfrm rot="5400000">
                <a:off x="7576099" y="5674554"/>
                <a:ext cx="45719" cy="491916"/>
              </a:xfrm>
              <a:prstGeom prst="rightBracket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 dirty="0"/>
              </a:p>
            </p:txBody>
          </p:sp>
        </p:grp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EFF10D1B-5F48-075C-A2D3-12FCC3CAF0B6}"/>
                </a:ext>
              </a:extLst>
            </p:cNvPr>
            <p:cNvSpPr/>
            <p:nvPr/>
          </p:nvSpPr>
          <p:spPr>
            <a:xfrm>
              <a:off x="6743245" y="1487560"/>
              <a:ext cx="5006496" cy="410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CD426D7-9AF1-CFF0-239E-1F191D1896E4}"/>
              </a:ext>
            </a:extLst>
          </p:cNvPr>
          <p:cNvSpPr txBox="1"/>
          <p:nvPr/>
        </p:nvSpPr>
        <p:spPr>
          <a:xfrm>
            <a:off x="6260794" y="767550"/>
            <a:ext cx="1951892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b="1" dirty="0"/>
              <a:t>A genetic approach to identify amino acids in Gcn1 required for Gcn2 activation</a:t>
            </a:r>
            <a:endParaRPr lang="en-NZ" sz="6600" dirty="0"/>
          </a:p>
          <a:p>
            <a:pPr algn="ctr"/>
            <a:r>
              <a:rPr lang="en-NZ" sz="4800" dirty="0"/>
              <a:t>Susanne Gottfried</a:t>
            </a:r>
            <a:r>
              <a:rPr lang="en-NZ" sz="4800" baseline="30000" dirty="0"/>
              <a:t>1</a:t>
            </a:r>
            <a:r>
              <a:rPr lang="en-NZ" sz="4800" dirty="0"/>
              <a:t>, </a:t>
            </a:r>
            <a:r>
              <a:rPr lang="en-NZ" sz="4800" u="sng" dirty="0"/>
              <a:t>Anja H Schiemann</a:t>
            </a:r>
            <a:r>
              <a:rPr lang="en-NZ" sz="4800" u="sng" baseline="30000" dirty="0"/>
              <a:t>2</a:t>
            </a:r>
            <a:r>
              <a:rPr lang="en-NZ" sz="4800" u="sng" dirty="0"/>
              <a:t> </a:t>
            </a:r>
            <a:r>
              <a:rPr lang="en-NZ" sz="4800" dirty="0"/>
              <a:t>and Evelyn Sattlegger</a:t>
            </a:r>
            <a:r>
              <a:rPr lang="en-NZ" sz="4800" baseline="30000" dirty="0"/>
              <a:t>1,2,3</a:t>
            </a:r>
          </a:p>
          <a:p>
            <a:pPr marL="90170" indent="-90170" algn="ctr"/>
            <a:r>
              <a:rPr lang="en-NZ" sz="3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N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School of Natural Sciences, Massey University, Auckland, New Zealand;  </a:t>
            </a:r>
            <a:endParaRPr lang="en-N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-90170" algn="ctr"/>
            <a:r>
              <a:rPr lang="en-NZ" sz="3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NZ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School of Natural Sciences, Massey University, Palmerston North, New Zealand;  </a:t>
            </a:r>
            <a:endParaRPr lang="en-N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-90170" algn="ctr"/>
            <a:r>
              <a:rPr lang="en-NZ" sz="3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NZ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Maurice Wilkins Centre for Molecular </a:t>
            </a:r>
            <a:r>
              <a:rPr lang="en-NZ" sz="3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BioDiscovery</a:t>
            </a:r>
            <a:r>
              <a:rPr lang="en-NZ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Massey University, Palmerston North, New Zealand</a:t>
            </a:r>
            <a:endParaRPr lang="en-N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NZ" sz="4800" dirty="0"/>
          </a:p>
        </p:txBody>
      </p:sp>
      <p:pic>
        <p:nvPicPr>
          <p:cNvPr id="5" name="Picture 4" descr="images.jpg">
            <a:extLst>
              <a:ext uri="{FF2B5EF4-FFF2-40B4-BE49-F238E27FC236}">
                <a16:creationId xmlns:a16="http://schemas.microsoft.com/office/drawing/2014/main" id="{5A6956D6-B0E8-2359-C45B-ADD1D2927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16" y="2016613"/>
            <a:ext cx="6584373" cy="2132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9FB8BA-5750-28F3-05AB-FC46D592F3B5}"/>
              </a:ext>
            </a:extLst>
          </p:cNvPr>
          <p:cNvSpPr txBox="1"/>
          <p:nvPr/>
        </p:nvSpPr>
        <p:spPr>
          <a:xfrm>
            <a:off x="1513218" y="6376658"/>
            <a:ext cx="1303808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General Amino Acid Control (GAAC) stress signalling pathway allows cells to sense and overcome starvation.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Gcn1 and Gcn2 are major players in GAAC.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Gcn1 –Gcn2 complex formation is facilitated by the N-terminal RWD domain in Gcn2 and the RWD-binding domain (RWDBD) in Gcn1.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Arg2559 in RWDBD is important for this interaction.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Gcn2 phosphorylates eIF2</a:t>
            </a:r>
            <a:r>
              <a:rPr lang="el-GR" sz="3000" dirty="0"/>
              <a:t>α</a:t>
            </a:r>
            <a:r>
              <a:rPr lang="en-NZ" sz="3000" dirty="0"/>
              <a:t> (eukaryotic translation initiation factor).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NZ" sz="3000" dirty="0"/>
              <a:t>This leads to reduced global protein synthesis  and increased translation of the transcription factor Gcn4 in yeast and allows cells to overcome starvation. </a:t>
            </a:r>
          </a:p>
          <a:p>
            <a:endParaRPr lang="en-NZ" sz="3000" dirty="0"/>
          </a:p>
          <a:p>
            <a:r>
              <a:rPr lang="en-NZ" sz="3600" b="1" dirty="0"/>
              <a:t>Which other amino acids in RWDBD are important for Gcn1-Gcn2 interaction?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NZ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FD5F30-497B-F303-9422-C142F91D7380}"/>
              </a:ext>
            </a:extLst>
          </p:cNvPr>
          <p:cNvSpPr txBox="1"/>
          <p:nvPr/>
        </p:nvSpPr>
        <p:spPr>
          <a:xfrm>
            <a:off x="1384844" y="5484204"/>
            <a:ext cx="7276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/>
              <a:t>Background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151F16-A240-5B78-037F-2D03663370D2}"/>
              </a:ext>
            </a:extLst>
          </p:cNvPr>
          <p:cNvSpPr txBox="1"/>
          <p:nvPr/>
        </p:nvSpPr>
        <p:spPr>
          <a:xfrm>
            <a:off x="15329388" y="10073535"/>
            <a:ext cx="1530301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600" b="1" dirty="0"/>
              <a:t>Figure 1</a:t>
            </a:r>
            <a:r>
              <a:rPr lang="en-NZ" sz="2600" dirty="0"/>
              <a:t>: Schematic diagram of yeast Gcn1</a:t>
            </a:r>
          </a:p>
          <a:p>
            <a:pPr algn="just"/>
            <a:r>
              <a:rPr lang="en-NZ" sz="2600" dirty="0"/>
              <a:t>Shown are the ribosome binding and Gcn2 binding sites. Amino acid Arg2259 is required for Gcn2 binding </a:t>
            </a:r>
            <a:r>
              <a:rPr lang="en-NZ" sz="2600" i="1" dirty="0"/>
              <a:t>in vitro</a:t>
            </a:r>
            <a:r>
              <a:rPr lang="en-NZ" sz="2600" dirty="0"/>
              <a:t> and </a:t>
            </a:r>
            <a:r>
              <a:rPr lang="en-NZ" sz="2600" i="1" dirty="0"/>
              <a:t>in vivo</a:t>
            </a:r>
            <a:r>
              <a:rPr lang="en-NZ" sz="2600" dirty="0"/>
              <a:t>. Overexpression of RWDBD (RWD binding domain) alone inhibits Gcn2 activation through disrupting endogenous Gcn1-Gcn2 interaction</a:t>
            </a:r>
          </a:p>
          <a:p>
            <a:endParaRPr lang="en-NZ" sz="2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E61EE4-136F-75C6-2221-EEB420A380B6}"/>
              </a:ext>
            </a:extLst>
          </p:cNvPr>
          <p:cNvSpPr txBox="1"/>
          <p:nvPr/>
        </p:nvSpPr>
        <p:spPr>
          <a:xfrm>
            <a:off x="16506078" y="7793771"/>
            <a:ext cx="187808" cy="575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AD520D-3F1C-1BA3-2BAA-185D2A25B86A}"/>
              </a:ext>
            </a:extLst>
          </p:cNvPr>
          <p:cNvGrpSpPr/>
          <p:nvPr/>
        </p:nvGrpSpPr>
        <p:grpSpPr>
          <a:xfrm>
            <a:off x="15632033" y="6938026"/>
            <a:ext cx="12198015" cy="2692794"/>
            <a:chOff x="1821030" y="11160259"/>
            <a:chExt cx="7070601" cy="111589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92217B-C9FA-33B8-5686-90600B9CFCFD}"/>
                </a:ext>
              </a:extLst>
            </p:cNvPr>
            <p:cNvSpPr/>
            <p:nvPr/>
          </p:nvSpPr>
          <p:spPr>
            <a:xfrm>
              <a:off x="5209681" y="11369842"/>
              <a:ext cx="1503945" cy="66173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5469330-E63F-2500-8591-CEFFF8D91FF8}"/>
                </a:ext>
              </a:extLst>
            </p:cNvPr>
            <p:cNvSpPr/>
            <p:nvPr/>
          </p:nvSpPr>
          <p:spPr>
            <a:xfrm>
              <a:off x="6709371" y="11369841"/>
              <a:ext cx="1592423" cy="661737"/>
            </a:xfrm>
            <a:prstGeom prst="rect">
              <a:avLst/>
            </a:prstGeom>
            <a:pattFill prst="pct40">
              <a:fgClr>
                <a:schemeClr val="accent6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D3CBF6-B6B8-A41B-EC16-EF5763B9EAE5}"/>
                </a:ext>
              </a:extLst>
            </p:cNvPr>
            <p:cNvSpPr/>
            <p:nvPr/>
          </p:nvSpPr>
          <p:spPr>
            <a:xfrm>
              <a:off x="8309566" y="11367048"/>
              <a:ext cx="293018" cy="66173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768255F-6581-F06C-AC61-65DA17370682}"/>
                </a:ext>
              </a:extLst>
            </p:cNvPr>
            <p:cNvSpPr/>
            <p:nvPr/>
          </p:nvSpPr>
          <p:spPr>
            <a:xfrm>
              <a:off x="4082967" y="11369841"/>
              <a:ext cx="1130969" cy="661737"/>
            </a:xfrm>
            <a:prstGeom prst="rect">
              <a:avLst/>
            </a:prstGeom>
            <a:pattFill prst="dkUpDiag">
              <a:fgClr>
                <a:schemeClr val="accent6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60E4AD4-16D5-A35F-ED78-8E7E45EF3056}"/>
                </a:ext>
              </a:extLst>
            </p:cNvPr>
            <p:cNvSpPr/>
            <p:nvPr/>
          </p:nvSpPr>
          <p:spPr>
            <a:xfrm>
              <a:off x="1821030" y="11369841"/>
              <a:ext cx="2261937" cy="66173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3DFDC7A-D8B4-AF5B-85B3-27266D606925}"/>
                </a:ext>
              </a:extLst>
            </p:cNvPr>
            <p:cNvSpPr txBox="1"/>
            <p:nvPr/>
          </p:nvSpPr>
          <p:spPr>
            <a:xfrm>
              <a:off x="2617543" y="11516043"/>
              <a:ext cx="604155" cy="242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3200" dirty="0"/>
                <a:t>Gcn1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E33C742-4D48-C877-3122-EBFE9CA32B8D}"/>
                </a:ext>
              </a:extLst>
            </p:cNvPr>
            <p:cNvSpPr txBox="1"/>
            <p:nvPr/>
          </p:nvSpPr>
          <p:spPr>
            <a:xfrm>
              <a:off x="4146157" y="11516043"/>
              <a:ext cx="971889" cy="242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3200" dirty="0"/>
                <a:t>eEF3-like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3E3046D-5858-744B-5F57-B2B82C31C9B0}"/>
                </a:ext>
              </a:extLst>
            </p:cNvPr>
            <p:cNvSpPr txBox="1"/>
            <p:nvPr/>
          </p:nvSpPr>
          <p:spPr>
            <a:xfrm>
              <a:off x="6964066" y="11516043"/>
              <a:ext cx="868750" cy="242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3200" dirty="0"/>
                <a:t>RWDBD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9535A7-1338-74E9-157E-2760CBDF65B6}"/>
                </a:ext>
              </a:extLst>
            </p:cNvPr>
            <p:cNvSpPr txBox="1"/>
            <p:nvPr/>
          </p:nvSpPr>
          <p:spPr>
            <a:xfrm>
              <a:off x="8040287" y="12069707"/>
              <a:ext cx="467565" cy="1913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2602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8CE0C75-03AF-600C-452C-97AD75775553}"/>
                </a:ext>
              </a:extLst>
            </p:cNvPr>
            <p:cNvSpPr txBox="1"/>
            <p:nvPr/>
          </p:nvSpPr>
          <p:spPr>
            <a:xfrm>
              <a:off x="3796692" y="12079850"/>
              <a:ext cx="467565" cy="1913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1330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56E2784-585A-B59F-DF01-31D25B312456}"/>
                </a:ext>
              </a:extLst>
            </p:cNvPr>
            <p:cNvSpPr txBox="1"/>
            <p:nvPr/>
          </p:nvSpPr>
          <p:spPr>
            <a:xfrm>
              <a:off x="5009255" y="12071968"/>
              <a:ext cx="467565" cy="1913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1641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C3EB2BA-C045-DFC1-A7CA-2401E354E16E}"/>
                </a:ext>
              </a:extLst>
            </p:cNvPr>
            <p:cNvSpPr txBox="1"/>
            <p:nvPr/>
          </p:nvSpPr>
          <p:spPr>
            <a:xfrm>
              <a:off x="6505126" y="12084836"/>
              <a:ext cx="467565" cy="1913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2207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46E4BC5-04D6-7BF6-EC72-31FC08834043}"/>
                </a:ext>
              </a:extLst>
            </p:cNvPr>
            <p:cNvSpPr txBox="1"/>
            <p:nvPr/>
          </p:nvSpPr>
          <p:spPr>
            <a:xfrm>
              <a:off x="8424066" y="12062921"/>
              <a:ext cx="467565" cy="1913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2672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34FEB38-724E-C49F-71D7-580139F9F680}"/>
                </a:ext>
              </a:extLst>
            </p:cNvPr>
            <p:cNvSpPr txBox="1"/>
            <p:nvPr/>
          </p:nvSpPr>
          <p:spPr>
            <a:xfrm>
              <a:off x="7026418" y="11160259"/>
              <a:ext cx="77777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NZ" dirty="0"/>
                <a:t>R2259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9CDCDB-1322-22FC-A7BB-8867D6844A63}"/>
              </a:ext>
            </a:extLst>
          </p:cNvPr>
          <p:cNvCxnSpPr/>
          <p:nvPr/>
        </p:nvCxnSpPr>
        <p:spPr>
          <a:xfrm>
            <a:off x="21478045" y="9040639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07E6035-2271-D1AA-BACC-0DC7A474A737}"/>
              </a:ext>
            </a:extLst>
          </p:cNvPr>
          <p:cNvCxnSpPr/>
          <p:nvPr/>
        </p:nvCxnSpPr>
        <p:spPr>
          <a:xfrm>
            <a:off x="27335641" y="9033382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FC28113-CBE9-6CE6-A08B-A3C674CB149D}"/>
              </a:ext>
            </a:extLst>
          </p:cNvPr>
          <p:cNvCxnSpPr/>
          <p:nvPr/>
        </p:nvCxnSpPr>
        <p:spPr>
          <a:xfrm>
            <a:off x="26812477" y="9060871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E19FD48-FD46-6ABF-269D-8E41AAB276EB}"/>
              </a:ext>
            </a:extLst>
          </p:cNvPr>
          <p:cNvCxnSpPr/>
          <p:nvPr/>
        </p:nvCxnSpPr>
        <p:spPr>
          <a:xfrm>
            <a:off x="19534267" y="9012743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CD8826D-7823-9E11-CA3A-68650D7D1ACF}"/>
              </a:ext>
            </a:extLst>
          </p:cNvPr>
          <p:cNvCxnSpPr/>
          <p:nvPr/>
        </p:nvCxnSpPr>
        <p:spPr>
          <a:xfrm>
            <a:off x="24065271" y="9040639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2FFACA3-689E-B22B-21B3-93DDBD949ABE}"/>
              </a:ext>
            </a:extLst>
          </p:cNvPr>
          <p:cNvCxnSpPr>
            <a:cxnSpLocks/>
          </p:cNvCxnSpPr>
          <p:nvPr/>
        </p:nvCxnSpPr>
        <p:spPr>
          <a:xfrm>
            <a:off x="24504664" y="6404138"/>
            <a:ext cx="0" cy="103963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54F9336-5639-6E2A-8FC4-E05DF4D63073}"/>
              </a:ext>
            </a:extLst>
          </p:cNvPr>
          <p:cNvCxnSpPr/>
          <p:nvPr/>
        </p:nvCxnSpPr>
        <p:spPr>
          <a:xfrm>
            <a:off x="24944463" y="7211165"/>
            <a:ext cx="0" cy="23261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2EE4D3E-D86A-DE29-32C7-4BA92BBF50FE}"/>
              </a:ext>
            </a:extLst>
          </p:cNvPr>
          <p:cNvCxnSpPr/>
          <p:nvPr/>
        </p:nvCxnSpPr>
        <p:spPr>
          <a:xfrm>
            <a:off x="24504664" y="6552527"/>
            <a:ext cx="1932871" cy="0"/>
          </a:xfrm>
          <a:prstGeom prst="straightConnector1">
            <a:avLst/>
          </a:prstGeom>
          <a:ln w="698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E873B2B-8CBF-9A6A-7522-A038695CB56F}"/>
              </a:ext>
            </a:extLst>
          </p:cNvPr>
          <p:cNvCxnSpPr>
            <a:cxnSpLocks/>
          </p:cNvCxnSpPr>
          <p:nvPr/>
        </p:nvCxnSpPr>
        <p:spPr>
          <a:xfrm>
            <a:off x="26437535" y="6397398"/>
            <a:ext cx="0" cy="103963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9C80C39-7CC5-9C9C-4AD7-E12199C14060}"/>
              </a:ext>
            </a:extLst>
          </p:cNvPr>
          <p:cNvSpPr txBox="1"/>
          <p:nvPr/>
        </p:nvSpPr>
        <p:spPr>
          <a:xfrm>
            <a:off x="24317607" y="5761232"/>
            <a:ext cx="2383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/>
              <a:t>Gcn2 binding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9A381DC-AF89-252D-3EA6-A6BADA1ECF19}"/>
              </a:ext>
            </a:extLst>
          </p:cNvPr>
          <p:cNvCxnSpPr>
            <a:cxnSpLocks/>
          </p:cNvCxnSpPr>
          <p:nvPr/>
        </p:nvCxnSpPr>
        <p:spPr>
          <a:xfrm>
            <a:off x="15632033" y="6938023"/>
            <a:ext cx="8872631" cy="0"/>
          </a:xfrm>
          <a:prstGeom prst="straightConnector1">
            <a:avLst/>
          </a:prstGeom>
          <a:ln w="6985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CABDB28-C524-1647-897F-74F62D7000F6}"/>
              </a:ext>
            </a:extLst>
          </p:cNvPr>
          <p:cNvSpPr txBox="1"/>
          <p:nvPr/>
        </p:nvSpPr>
        <p:spPr>
          <a:xfrm>
            <a:off x="19500215" y="6445423"/>
            <a:ext cx="3185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/>
              <a:t>Ribosome binding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62E6586-EF6A-0162-AEE3-004D42C65B57}"/>
              </a:ext>
            </a:extLst>
          </p:cNvPr>
          <p:cNvGrpSpPr>
            <a:grpSpLocks noChangeAspect="1"/>
          </p:cNvGrpSpPr>
          <p:nvPr/>
        </p:nvGrpSpPr>
        <p:grpSpPr>
          <a:xfrm>
            <a:off x="1122544" y="12864951"/>
            <a:ext cx="12232293" cy="4186339"/>
            <a:chOff x="1171025" y="13957298"/>
            <a:chExt cx="14390929" cy="492510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579E8C8D-276B-E5C8-8C6D-BD08D3F577C5}"/>
                </a:ext>
              </a:extLst>
            </p:cNvPr>
            <p:cNvSpPr/>
            <p:nvPr/>
          </p:nvSpPr>
          <p:spPr>
            <a:xfrm>
              <a:off x="8624365" y="16968279"/>
              <a:ext cx="4183966" cy="1184554"/>
            </a:xfrm>
            <a:prstGeom prst="ellipse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7856EDE-E177-0257-BB53-BC7147CFBEEA}"/>
                </a:ext>
              </a:extLst>
            </p:cNvPr>
            <p:cNvSpPr/>
            <p:nvPr/>
          </p:nvSpPr>
          <p:spPr>
            <a:xfrm rot="19820168">
              <a:off x="4172939" y="14729643"/>
              <a:ext cx="2019868" cy="54310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19271CB-FEFD-055B-3B9E-0D994629EA7B}"/>
                </a:ext>
              </a:extLst>
            </p:cNvPr>
            <p:cNvSpPr txBox="1"/>
            <p:nvPr/>
          </p:nvSpPr>
          <p:spPr>
            <a:xfrm rot="19656154">
              <a:off x="4674560" y="14750411"/>
              <a:ext cx="10166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GCN2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D0D2ADB-0B14-A82F-5364-DFDAEA457D44}"/>
                </a:ext>
              </a:extLst>
            </p:cNvPr>
            <p:cNvSpPr/>
            <p:nvPr/>
          </p:nvSpPr>
          <p:spPr>
            <a:xfrm>
              <a:off x="1171025" y="17044203"/>
              <a:ext cx="4183966" cy="1184554"/>
            </a:xfrm>
            <a:prstGeom prst="ellipse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15CBB3-31CD-CEDE-6A4C-8F042198A9B3}"/>
                </a:ext>
              </a:extLst>
            </p:cNvPr>
            <p:cNvSpPr/>
            <p:nvPr/>
          </p:nvSpPr>
          <p:spPr>
            <a:xfrm>
              <a:off x="2577398" y="16901909"/>
              <a:ext cx="769045" cy="5130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7BF7954-CDC1-BCCC-8E2B-4CCE8C7A9E76}"/>
                </a:ext>
              </a:extLst>
            </p:cNvPr>
            <p:cNvSpPr/>
            <p:nvPr/>
          </p:nvSpPr>
          <p:spPr>
            <a:xfrm>
              <a:off x="3297720" y="16901909"/>
              <a:ext cx="769045" cy="52152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5FABE6D-CF59-A64F-FEE1-6865CDBE0AD3}"/>
                </a:ext>
              </a:extLst>
            </p:cNvPr>
            <p:cNvSpPr txBox="1"/>
            <p:nvPr/>
          </p:nvSpPr>
          <p:spPr>
            <a:xfrm>
              <a:off x="2538566" y="16857510"/>
              <a:ext cx="884857" cy="54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Gal4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D42CE6A-52C3-6177-FFC2-DC7F65C7B5E1}"/>
                </a:ext>
              </a:extLst>
            </p:cNvPr>
            <p:cNvSpPr txBox="1"/>
            <p:nvPr/>
          </p:nvSpPr>
          <p:spPr>
            <a:xfrm>
              <a:off x="3267883" y="16849028"/>
              <a:ext cx="786188" cy="54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GST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DA679C2-6AEF-4051-AE85-9A92549EFDF0}"/>
                </a:ext>
              </a:extLst>
            </p:cNvPr>
            <p:cNvSpPr/>
            <p:nvPr/>
          </p:nvSpPr>
          <p:spPr>
            <a:xfrm>
              <a:off x="2873457" y="15679756"/>
              <a:ext cx="384523" cy="3624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AA29BA2-3608-3546-4A93-31D601512374}"/>
                </a:ext>
              </a:extLst>
            </p:cNvPr>
            <p:cNvSpPr/>
            <p:nvPr/>
          </p:nvSpPr>
          <p:spPr>
            <a:xfrm>
              <a:off x="3477537" y="15561538"/>
              <a:ext cx="384523" cy="3624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25F2CE0-7F98-8F18-8EAD-E848A8EEE1EB}"/>
                </a:ext>
              </a:extLst>
            </p:cNvPr>
            <p:cNvSpPr/>
            <p:nvPr/>
          </p:nvSpPr>
          <p:spPr>
            <a:xfrm>
              <a:off x="3582630" y="16146613"/>
              <a:ext cx="384523" cy="3624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2F09B0A-1DF0-6851-1F28-84DF853A3A88}"/>
                </a:ext>
              </a:extLst>
            </p:cNvPr>
            <p:cNvSpPr/>
            <p:nvPr/>
          </p:nvSpPr>
          <p:spPr>
            <a:xfrm>
              <a:off x="2815364" y="16312757"/>
              <a:ext cx="384523" cy="36241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BF7E036-3D8C-90F4-5674-D59700AFDF64}"/>
                </a:ext>
              </a:extLst>
            </p:cNvPr>
            <p:cNvSpPr/>
            <p:nvPr/>
          </p:nvSpPr>
          <p:spPr>
            <a:xfrm rot="1457388">
              <a:off x="2199182" y="13957298"/>
              <a:ext cx="1220090" cy="58849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EE99D5D-07FE-079B-986E-A737E3DAB842}"/>
                </a:ext>
              </a:extLst>
            </p:cNvPr>
            <p:cNvSpPr txBox="1"/>
            <p:nvPr/>
          </p:nvSpPr>
          <p:spPr>
            <a:xfrm rot="1457388">
              <a:off x="2247208" y="13957298"/>
              <a:ext cx="10166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GCN1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5C71002-4E82-0F7F-D208-86DB225B131D}"/>
                </a:ext>
              </a:extLst>
            </p:cNvPr>
            <p:cNvSpPr/>
            <p:nvPr/>
          </p:nvSpPr>
          <p:spPr>
            <a:xfrm rot="1457388">
              <a:off x="3296440" y="14503210"/>
              <a:ext cx="1354295" cy="588493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EC33D73-53FC-F549-200A-39FB2B57FF30}"/>
                </a:ext>
              </a:extLst>
            </p:cNvPr>
            <p:cNvSpPr txBox="1"/>
            <p:nvPr/>
          </p:nvSpPr>
          <p:spPr>
            <a:xfrm rot="1457388">
              <a:off x="3306545" y="14528709"/>
              <a:ext cx="13340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RWDBD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C5381E5E-423C-9680-059E-CDEF7DB23644}"/>
                </a:ext>
              </a:extLst>
            </p:cNvPr>
            <p:cNvSpPr/>
            <p:nvPr/>
          </p:nvSpPr>
          <p:spPr>
            <a:xfrm>
              <a:off x="6511967" y="15104035"/>
              <a:ext cx="1138725" cy="80245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8D9EEC5-570C-B4AA-BAA2-89CC34A5D250}"/>
                </a:ext>
              </a:extLst>
            </p:cNvPr>
            <p:cNvSpPr txBox="1"/>
            <p:nvPr/>
          </p:nvSpPr>
          <p:spPr>
            <a:xfrm>
              <a:off x="6531598" y="15160617"/>
              <a:ext cx="10038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eIF2α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13AF238-A172-98B4-0A6A-D747D7916AC8}"/>
                </a:ext>
              </a:extLst>
            </p:cNvPr>
            <p:cNvSpPr/>
            <p:nvPr/>
          </p:nvSpPr>
          <p:spPr>
            <a:xfrm>
              <a:off x="5118943" y="15872722"/>
              <a:ext cx="1138725" cy="80245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A194CE4-3304-F341-4D0E-674FCEEEB617}"/>
                </a:ext>
              </a:extLst>
            </p:cNvPr>
            <p:cNvSpPr txBox="1"/>
            <p:nvPr/>
          </p:nvSpPr>
          <p:spPr>
            <a:xfrm>
              <a:off x="5138574" y="15929304"/>
              <a:ext cx="10038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eIF2α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13481AE3-63BE-EEAF-BA6D-06BFBB461092}"/>
                </a:ext>
              </a:extLst>
            </p:cNvPr>
            <p:cNvSpPr/>
            <p:nvPr/>
          </p:nvSpPr>
          <p:spPr>
            <a:xfrm>
              <a:off x="5467189" y="16855407"/>
              <a:ext cx="372979" cy="38384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60470DB-CAF7-7BF0-20A5-35C1AF32F1E7}"/>
                </a:ext>
              </a:extLst>
            </p:cNvPr>
            <p:cNvSpPr txBox="1"/>
            <p:nvPr/>
          </p:nvSpPr>
          <p:spPr>
            <a:xfrm>
              <a:off x="5450149" y="16754290"/>
              <a:ext cx="43601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P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3C57DFD-4429-5CD3-70DB-4C035C1B79CB}"/>
                </a:ext>
              </a:extLst>
            </p:cNvPr>
            <p:cNvCxnSpPr>
              <a:cxnSpLocks/>
              <a:stCxn id="74" idx="4"/>
            </p:cNvCxnSpPr>
            <p:nvPr/>
          </p:nvCxnSpPr>
          <p:spPr>
            <a:xfrm flipH="1">
              <a:off x="5688305" y="16675174"/>
              <a:ext cx="1" cy="170519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Arrow: Curved Right 78">
              <a:extLst>
                <a:ext uri="{FF2B5EF4-FFF2-40B4-BE49-F238E27FC236}">
                  <a16:creationId xmlns:a16="http://schemas.microsoft.com/office/drawing/2014/main" id="{DA960ACD-475D-74FE-5D77-B4AB1FC866C1}"/>
                </a:ext>
              </a:extLst>
            </p:cNvPr>
            <p:cNvSpPr/>
            <p:nvPr/>
          </p:nvSpPr>
          <p:spPr>
            <a:xfrm rot="3474977">
              <a:off x="5564682" y="14509379"/>
              <a:ext cx="694944" cy="1471583"/>
            </a:xfrm>
            <a:prstGeom prst="curved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>
                <a:solidFill>
                  <a:schemeClr val="tx1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B445ADC-3146-AA2A-5FA8-D72AA1D150F2}"/>
                </a:ext>
              </a:extLst>
            </p:cNvPr>
            <p:cNvSpPr txBox="1"/>
            <p:nvPr/>
          </p:nvSpPr>
          <p:spPr>
            <a:xfrm>
              <a:off x="1686497" y="18339267"/>
              <a:ext cx="3447247" cy="54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Gcn2 can be activated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27E9F25-7BCF-E4EC-CC5F-C0962CA355C1}"/>
                </a:ext>
              </a:extLst>
            </p:cNvPr>
            <p:cNvSpPr/>
            <p:nvPr/>
          </p:nvSpPr>
          <p:spPr>
            <a:xfrm rot="19820168">
              <a:off x="12643947" y="15561813"/>
              <a:ext cx="2019868" cy="54310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8B115EC-7B62-9E59-1A13-9BA056E15F1D}"/>
                </a:ext>
              </a:extLst>
            </p:cNvPr>
            <p:cNvSpPr txBox="1"/>
            <p:nvPr/>
          </p:nvSpPr>
          <p:spPr>
            <a:xfrm rot="19656154">
              <a:off x="13145568" y="15582580"/>
              <a:ext cx="10166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GCN2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8A7BE7E-88A2-DE52-5E0B-3E4395361128}"/>
                </a:ext>
              </a:extLst>
            </p:cNvPr>
            <p:cNvSpPr/>
            <p:nvPr/>
          </p:nvSpPr>
          <p:spPr>
            <a:xfrm>
              <a:off x="9641196" y="16805543"/>
              <a:ext cx="769045" cy="5130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8752E25-EE68-CBF3-8E72-32C920C270A3}"/>
                </a:ext>
              </a:extLst>
            </p:cNvPr>
            <p:cNvSpPr/>
            <p:nvPr/>
          </p:nvSpPr>
          <p:spPr>
            <a:xfrm>
              <a:off x="10391895" y="16803074"/>
              <a:ext cx="1819605" cy="521528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C223188-FA80-8BE5-D3C0-20B196057332}"/>
                </a:ext>
              </a:extLst>
            </p:cNvPr>
            <p:cNvSpPr txBox="1"/>
            <p:nvPr/>
          </p:nvSpPr>
          <p:spPr>
            <a:xfrm>
              <a:off x="9570149" y="16761672"/>
              <a:ext cx="884857" cy="54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Gal4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0DDBB918-BADB-D4ED-C2F9-19C847EC9A45}"/>
                </a:ext>
              </a:extLst>
            </p:cNvPr>
            <p:cNvSpPr/>
            <p:nvPr/>
          </p:nvSpPr>
          <p:spPr>
            <a:xfrm rot="1457388">
              <a:off x="9644043" y="13964978"/>
              <a:ext cx="1220090" cy="58849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71BEE95-A8FB-13CF-8149-01ECD9EDA165}"/>
                </a:ext>
              </a:extLst>
            </p:cNvPr>
            <p:cNvSpPr txBox="1"/>
            <p:nvPr/>
          </p:nvSpPr>
          <p:spPr>
            <a:xfrm rot="1457388">
              <a:off x="9700793" y="14015042"/>
              <a:ext cx="10166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GCN1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F28EDB-4CF6-C21C-3767-79DBBE8EB8B3}"/>
                </a:ext>
              </a:extLst>
            </p:cNvPr>
            <p:cNvSpPr/>
            <p:nvPr/>
          </p:nvSpPr>
          <p:spPr>
            <a:xfrm rot="1457388">
              <a:off x="10738203" y="14518583"/>
              <a:ext cx="1354295" cy="588493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48F93DC-FE88-D370-B4E8-F652BD4871A0}"/>
                </a:ext>
              </a:extLst>
            </p:cNvPr>
            <p:cNvSpPr txBox="1"/>
            <p:nvPr/>
          </p:nvSpPr>
          <p:spPr>
            <a:xfrm rot="1457388">
              <a:off x="10673216" y="14484012"/>
              <a:ext cx="13340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RWDBD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306842EA-EF3E-A651-1484-EED6966A489D}"/>
                </a:ext>
              </a:extLst>
            </p:cNvPr>
            <p:cNvSpPr/>
            <p:nvPr/>
          </p:nvSpPr>
          <p:spPr>
            <a:xfrm>
              <a:off x="14423230" y="15977183"/>
              <a:ext cx="1138724" cy="80245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A7F8B3C-107F-52CE-2CE8-1A42D31148C8}"/>
                </a:ext>
              </a:extLst>
            </p:cNvPr>
            <p:cNvSpPr txBox="1"/>
            <p:nvPr/>
          </p:nvSpPr>
          <p:spPr>
            <a:xfrm>
              <a:off x="14442860" y="16033765"/>
              <a:ext cx="10038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eIF2α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9E34E2C9-3FC2-55CE-BDFA-3A05F9E7069C}"/>
                </a:ext>
              </a:extLst>
            </p:cNvPr>
            <p:cNvSpPr/>
            <p:nvPr/>
          </p:nvSpPr>
          <p:spPr>
            <a:xfrm>
              <a:off x="13022589" y="16917363"/>
              <a:ext cx="1138724" cy="80245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AE72D99-962C-7C48-36FA-B4BB500C1B22}"/>
                </a:ext>
              </a:extLst>
            </p:cNvPr>
            <p:cNvSpPr txBox="1"/>
            <p:nvPr/>
          </p:nvSpPr>
          <p:spPr>
            <a:xfrm>
              <a:off x="13042221" y="16973944"/>
              <a:ext cx="10038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800" dirty="0"/>
                <a:t>eIF2α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3944054-582A-7D90-BA80-0CC3EF3EAB4A}"/>
                </a:ext>
              </a:extLst>
            </p:cNvPr>
            <p:cNvSpPr txBox="1"/>
            <p:nvPr/>
          </p:nvSpPr>
          <p:spPr>
            <a:xfrm>
              <a:off x="10379612" y="16759363"/>
              <a:ext cx="1903688" cy="50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200" dirty="0"/>
                <a:t>GST-RWDBD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EB5DF7A-F8F0-5949-639D-2930F3D80BE9}"/>
                </a:ext>
              </a:extLst>
            </p:cNvPr>
            <p:cNvSpPr/>
            <p:nvPr/>
          </p:nvSpPr>
          <p:spPr>
            <a:xfrm rot="788919">
              <a:off x="11642083" y="15767940"/>
              <a:ext cx="1656576" cy="521528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B01E898-EDB9-D20F-FA97-57B19074B462}"/>
                </a:ext>
              </a:extLst>
            </p:cNvPr>
            <p:cNvSpPr/>
            <p:nvPr/>
          </p:nvSpPr>
          <p:spPr>
            <a:xfrm rot="1107902">
              <a:off x="9061771" y="14938583"/>
              <a:ext cx="1505402" cy="521528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EF4BDAB-CFE6-45FD-C7ED-7FA68255A671}"/>
                </a:ext>
              </a:extLst>
            </p:cNvPr>
            <p:cNvSpPr/>
            <p:nvPr/>
          </p:nvSpPr>
          <p:spPr>
            <a:xfrm rot="7522738">
              <a:off x="10259647" y="15666079"/>
              <a:ext cx="1505402" cy="521528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43945CB-862F-3CF6-0ABF-0D6801B7DF76}"/>
                </a:ext>
              </a:extLst>
            </p:cNvPr>
            <p:cNvSpPr/>
            <p:nvPr/>
          </p:nvSpPr>
          <p:spPr>
            <a:xfrm>
              <a:off x="8746463" y="15876557"/>
              <a:ext cx="1505402" cy="521528"/>
            </a:xfrm>
            <a:prstGeom prst="rect">
              <a:avLst/>
            </a:prstGeom>
            <a:pattFill prst="pct90">
              <a:fgClr>
                <a:schemeClr val="accent6">
                  <a:lumMod val="20000"/>
                  <a:lumOff val="8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dirty="0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986C9672-4923-3C85-E6B9-B2CD02B9AF8D}"/>
                </a:ext>
              </a:extLst>
            </p:cNvPr>
            <p:cNvSpPr txBox="1"/>
            <p:nvPr/>
          </p:nvSpPr>
          <p:spPr>
            <a:xfrm rot="793629">
              <a:off x="11543390" y="15729012"/>
              <a:ext cx="1903688" cy="50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200" dirty="0"/>
                <a:t>GST-RWDBD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C617539-6708-AE43-B502-0FF49345A9AD}"/>
                </a:ext>
              </a:extLst>
            </p:cNvPr>
            <p:cNvSpPr txBox="1"/>
            <p:nvPr/>
          </p:nvSpPr>
          <p:spPr>
            <a:xfrm>
              <a:off x="13590798" y="15736986"/>
              <a:ext cx="75052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0" b="1" dirty="0"/>
                <a:t>X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434D0A4-DF09-E103-B907-F62D5FB3BD30}"/>
                </a:ext>
              </a:extLst>
            </p:cNvPr>
            <p:cNvSpPr txBox="1"/>
            <p:nvPr/>
          </p:nvSpPr>
          <p:spPr>
            <a:xfrm>
              <a:off x="8622968" y="18172527"/>
              <a:ext cx="4029987" cy="54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dirty="0"/>
                <a:t>Gcn2 can not be activated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224E48A2-05C7-3A95-6B6B-AADAACE10027}"/>
              </a:ext>
            </a:extLst>
          </p:cNvPr>
          <p:cNvSpPr txBox="1"/>
          <p:nvPr/>
        </p:nvSpPr>
        <p:spPr>
          <a:xfrm>
            <a:off x="3517389" y="20160682"/>
            <a:ext cx="73638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/>
              <a:t>AV1: R2559W, K2270A, R2289A, R2297A, K2301A</a:t>
            </a:r>
          </a:p>
          <a:p>
            <a:r>
              <a:rPr lang="en-NZ" sz="2800" dirty="0"/>
              <a:t>AV2: R2259W, R2289A, R2297A, K2301A</a:t>
            </a:r>
          </a:p>
          <a:p>
            <a:r>
              <a:rPr lang="en-NZ" sz="2800" dirty="0"/>
              <a:t>AV3: R2259A, K2270A, R2297A, K2301A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DDED3596-483E-4EF1-D21D-186840CB490C}"/>
              </a:ext>
            </a:extLst>
          </p:cNvPr>
          <p:cNvSpPr txBox="1"/>
          <p:nvPr/>
        </p:nvSpPr>
        <p:spPr>
          <a:xfrm rot="16200000">
            <a:off x="15192768" y="24063198"/>
            <a:ext cx="41062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>
                <a:latin typeface="Arial" panose="020B0604020202020204" pitchFamily="34" charset="0"/>
                <a:cs typeface="Arial" panose="020B0604020202020204" pitchFamily="34" charset="0"/>
              </a:rPr>
              <a:t>relative eIF2</a:t>
            </a:r>
            <a:r>
              <a:rPr lang="el-GR" sz="3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NZ" sz="3000" dirty="0">
                <a:latin typeface="Arial" panose="020B0604020202020204" pitchFamily="34" charset="0"/>
                <a:cs typeface="Arial" panose="020B0604020202020204" pitchFamily="34" charset="0"/>
              </a:rPr>
              <a:t>-P levels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4737A719-1D00-A77A-B2F6-3877C7661CB5}"/>
              </a:ext>
            </a:extLst>
          </p:cNvPr>
          <p:cNvSpPr/>
          <p:nvPr/>
        </p:nvSpPr>
        <p:spPr>
          <a:xfrm>
            <a:off x="14213683" y="12832303"/>
            <a:ext cx="542768" cy="568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936E799-F3CB-DD87-441F-0989739D6106}"/>
              </a:ext>
            </a:extLst>
          </p:cNvPr>
          <p:cNvSpPr txBox="1"/>
          <p:nvPr/>
        </p:nvSpPr>
        <p:spPr>
          <a:xfrm>
            <a:off x="1617845" y="17225569"/>
            <a:ext cx="119524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600" b="1" dirty="0"/>
              <a:t>Figure 2:</a:t>
            </a:r>
            <a:r>
              <a:rPr lang="en-NZ" sz="2600" dirty="0"/>
              <a:t> Experimental system</a:t>
            </a:r>
          </a:p>
          <a:p>
            <a:pPr algn="just"/>
            <a:r>
              <a:rPr lang="en-NZ" sz="2600" b="1" dirty="0"/>
              <a:t>A.</a:t>
            </a:r>
            <a:r>
              <a:rPr lang="en-NZ" sz="2600" dirty="0"/>
              <a:t> GST is overexpressed from a galactose inducible promoter in yeast. Gcn1 and Gcn2 can interact. Gcn2 phosphorylates eIF2</a:t>
            </a:r>
            <a:r>
              <a:rPr lang="el-GR" sz="2600" dirty="0"/>
              <a:t>α</a:t>
            </a:r>
            <a:r>
              <a:rPr lang="en-NZ" sz="2600" dirty="0"/>
              <a:t>, therefore cells can grow under amino acid starvation conditions. </a:t>
            </a:r>
            <a:r>
              <a:rPr lang="en-NZ" sz="2600" b="1" dirty="0"/>
              <a:t>B.</a:t>
            </a:r>
            <a:r>
              <a:rPr lang="en-NZ" sz="2600" dirty="0"/>
              <a:t> Overexpressed GST-RWDBD binds to endogenous Gcn2 and prevents Gcn1-Gcn2 interaction, eIF2</a:t>
            </a:r>
            <a:r>
              <a:rPr lang="el-GR" sz="2600" dirty="0"/>
              <a:t>α</a:t>
            </a:r>
            <a:r>
              <a:rPr lang="en-NZ" sz="2600" dirty="0"/>
              <a:t> can not be phosphorylated and cells can’t grow under amino acid starvation conditions (induced </a:t>
            </a:r>
            <a:r>
              <a:rPr lang="en-NZ" sz="26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NZ" sz="2600" b="0" i="0" dirty="0">
                <a:solidFill>
                  <a:srgbClr val="202124"/>
                </a:solidFill>
                <a:effectLst/>
                <a:cs typeface="Arial" panose="020B0604020202020204" pitchFamily="34" charset="0"/>
              </a:rPr>
              <a:t>3-Amino-1,2,4-triazole, 3AT</a:t>
            </a:r>
            <a:r>
              <a:rPr lang="en-NZ" sz="2600" dirty="0"/>
              <a:t>). </a:t>
            </a:r>
          </a:p>
          <a:p>
            <a:endParaRPr lang="en-NZ" dirty="0"/>
          </a:p>
        </p:txBody>
      </p:sp>
      <p:sp>
        <p:nvSpPr>
          <p:cNvPr id="300" name="TextBox 299">
            <a:extLst>
              <a:ext uri="{FF2B5EF4-FFF2-40B4-BE49-F238E27FC236}">
                <a16:creationId xmlns:a16="http://schemas.microsoft.com/office/drawing/2014/main" id="{A06745EA-75FA-72FA-9CBC-446169CF30D0}"/>
              </a:ext>
            </a:extLst>
          </p:cNvPr>
          <p:cNvSpPr txBox="1"/>
          <p:nvPr/>
        </p:nvSpPr>
        <p:spPr>
          <a:xfrm>
            <a:off x="15098618" y="20277585"/>
            <a:ext cx="15264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600" b="1" dirty="0"/>
              <a:t>Figure 3: </a:t>
            </a:r>
            <a:r>
              <a:rPr lang="en-NZ" sz="2600" dirty="0"/>
              <a:t>Growth of each strain expressing GST-RWDBD containing the indicated amino acid substitutions under amino acid starvation conditions (Galactose + 3AT) was quantified and compared to growth on Galactose only. Averages were determined from at least 4 independent experiments.</a:t>
            </a:r>
          </a:p>
          <a:p>
            <a:endParaRPr lang="en-NZ" dirty="0"/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1DC1DCC1-D241-ED56-2F4C-AE0821D6C014}"/>
              </a:ext>
            </a:extLst>
          </p:cNvPr>
          <p:cNvSpPr txBox="1"/>
          <p:nvPr/>
        </p:nvSpPr>
        <p:spPr>
          <a:xfrm>
            <a:off x="1034589" y="13482879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400" b="1" dirty="0"/>
              <a:t>A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8B1B3E3A-5358-76E0-50A4-27E54C8507F3}"/>
              </a:ext>
            </a:extLst>
          </p:cNvPr>
          <p:cNvSpPr txBox="1"/>
          <p:nvPr/>
        </p:nvSpPr>
        <p:spPr>
          <a:xfrm>
            <a:off x="7122199" y="1344495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400" b="1" dirty="0"/>
              <a:t>B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89C27AEE-F9C4-20D9-2458-54F60B2301A9}"/>
              </a:ext>
            </a:extLst>
          </p:cNvPr>
          <p:cNvSpPr txBox="1"/>
          <p:nvPr/>
        </p:nvSpPr>
        <p:spPr>
          <a:xfrm>
            <a:off x="1617845" y="25509647"/>
            <a:ext cx="1142287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600" b="1" dirty="0"/>
              <a:t>Figure 4 A and B: </a:t>
            </a:r>
            <a:r>
              <a:rPr lang="en-NZ" sz="2600" dirty="0"/>
              <a:t>Relative level of eIF2</a:t>
            </a:r>
            <a:r>
              <a:rPr lang="en-NZ" sz="2600" dirty="0">
                <a:effectLst/>
                <a:ea typeface="Calibri" panose="020F0502020204030204" pitchFamily="34" charset="0"/>
              </a:rPr>
              <a:t>α-phosphorylation in strains grown under amino acid starvation conditions (3AT). </a:t>
            </a:r>
            <a:r>
              <a:rPr lang="en-NZ" sz="2600" dirty="0"/>
              <a:t>Relative level of eIF2</a:t>
            </a:r>
            <a:r>
              <a:rPr lang="en-NZ" sz="2600" dirty="0">
                <a:effectLst/>
                <a:ea typeface="Calibri" panose="020F0502020204030204" pitchFamily="34" charset="0"/>
              </a:rPr>
              <a:t>α-phosphorylation was determined by Western blotting. The </a:t>
            </a:r>
            <a:r>
              <a:rPr lang="en-NZ" sz="2600" dirty="0"/>
              <a:t>eIF2</a:t>
            </a:r>
            <a:r>
              <a:rPr lang="en-NZ" sz="2600" dirty="0">
                <a:effectLst/>
                <a:ea typeface="Calibri" panose="020F0502020204030204" pitchFamily="34" charset="0"/>
              </a:rPr>
              <a:t>α-P signal was divided by the Pgk1 (loading control) signal.</a:t>
            </a:r>
            <a:endParaRPr lang="en-NZ" sz="2600" dirty="0"/>
          </a:p>
          <a:p>
            <a:endParaRPr lang="en-NZ" sz="2600" dirty="0"/>
          </a:p>
          <a:p>
            <a:endParaRPr lang="en-NZ" dirty="0"/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476C24C4-CBA6-9AE2-CE52-683D3E6F9B2D}"/>
              </a:ext>
            </a:extLst>
          </p:cNvPr>
          <p:cNvSpPr txBox="1"/>
          <p:nvPr/>
        </p:nvSpPr>
        <p:spPr>
          <a:xfrm rot="16200000">
            <a:off x="-183976" y="22425160"/>
            <a:ext cx="4106219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NZ" sz="3000" dirty="0">
                <a:latin typeface="Arial" panose="020B0604020202020204" pitchFamily="34" charset="0"/>
                <a:cs typeface="Arial" panose="020B0604020202020204" pitchFamily="34" charset="0"/>
              </a:rPr>
              <a:t>relative eIF2</a:t>
            </a:r>
            <a:r>
              <a:rPr lang="el-GR" sz="3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NZ" sz="3000" dirty="0">
                <a:latin typeface="Arial" panose="020B0604020202020204" pitchFamily="34" charset="0"/>
                <a:cs typeface="Arial" panose="020B0604020202020204" pitchFamily="34" charset="0"/>
              </a:rPr>
              <a:t>-P levels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2B29577C-1BE0-EA94-696D-0F413061E9BE}"/>
              </a:ext>
            </a:extLst>
          </p:cNvPr>
          <p:cNvSpPr txBox="1"/>
          <p:nvPr/>
        </p:nvSpPr>
        <p:spPr>
          <a:xfrm>
            <a:off x="1069792" y="20888074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400" b="1" dirty="0"/>
              <a:t>A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495B5813-B9B9-11BF-00F9-488659DD3308}"/>
              </a:ext>
            </a:extLst>
          </p:cNvPr>
          <p:cNvSpPr txBox="1"/>
          <p:nvPr/>
        </p:nvSpPr>
        <p:spPr>
          <a:xfrm>
            <a:off x="15571597" y="21932718"/>
            <a:ext cx="9140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400" b="1" dirty="0"/>
              <a:t>4 B</a:t>
            </a:r>
          </a:p>
        </p:txBody>
      </p:sp>
      <p:sp>
        <p:nvSpPr>
          <p:cNvPr id="307" name="Right Bracket 306">
            <a:extLst>
              <a:ext uri="{FF2B5EF4-FFF2-40B4-BE49-F238E27FC236}">
                <a16:creationId xmlns:a16="http://schemas.microsoft.com/office/drawing/2014/main" id="{8B04BF69-491F-BC96-D67A-5DB236B5E25F}"/>
              </a:ext>
            </a:extLst>
          </p:cNvPr>
          <p:cNvSpPr/>
          <p:nvPr/>
        </p:nvSpPr>
        <p:spPr>
          <a:xfrm rot="5400000">
            <a:off x="18922299" y="26692867"/>
            <a:ext cx="108338" cy="1229565"/>
          </a:xfrm>
          <a:prstGeom prst="rightBracke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308" name="Right Bracket 307">
            <a:extLst>
              <a:ext uri="{FF2B5EF4-FFF2-40B4-BE49-F238E27FC236}">
                <a16:creationId xmlns:a16="http://schemas.microsoft.com/office/drawing/2014/main" id="{BF58B134-1470-C4BD-CCB6-C2D8F6FC5889}"/>
              </a:ext>
            </a:extLst>
          </p:cNvPr>
          <p:cNvSpPr/>
          <p:nvPr/>
        </p:nvSpPr>
        <p:spPr>
          <a:xfrm rot="5400000">
            <a:off x="17589039" y="26653913"/>
            <a:ext cx="108338" cy="1229565"/>
          </a:xfrm>
          <a:prstGeom prst="rightBracke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3A0FF0B-42E2-8E9B-60EF-91A67783C749}"/>
              </a:ext>
            </a:extLst>
          </p:cNvPr>
          <p:cNvSpPr/>
          <p:nvPr/>
        </p:nvSpPr>
        <p:spPr>
          <a:xfrm>
            <a:off x="16892802" y="26701338"/>
            <a:ext cx="12473004" cy="1220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starve</a:t>
            </a:r>
          </a:p>
        </p:txBody>
      </p:sp>
      <p:sp>
        <p:nvSpPr>
          <p:cNvPr id="309" name="Right Bracket 308">
            <a:extLst>
              <a:ext uri="{FF2B5EF4-FFF2-40B4-BE49-F238E27FC236}">
                <a16:creationId xmlns:a16="http://schemas.microsoft.com/office/drawing/2014/main" id="{A65279A4-9DE3-BF1D-9F4D-CCA5133D8FEA}"/>
              </a:ext>
            </a:extLst>
          </p:cNvPr>
          <p:cNvSpPr/>
          <p:nvPr/>
        </p:nvSpPr>
        <p:spPr>
          <a:xfrm rot="16200000" flipH="1">
            <a:off x="24884141" y="22576745"/>
            <a:ext cx="45719" cy="8469454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310" name="Right Bracket 309">
            <a:extLst>
              <a:ext uri="{FF2B5EF4-FFF2-40B4-BE49-F238E27FC236}">
                <a16:creationId xmlns:a16="http://schemas.microsoft.com/office/drawing/2014/main" id="{22151C7D-53CB-A2EE-AFAE-4B561CB42154}"/>
              </a:ext>
            </a:extLst>
          </p:cNvPr>
          <p:cNvSpPr/>
          <p:nvPr/>
        </p:nvSpPr>
        <p:spPr>
          <a:xfrm rot="16200000" flipH="1">
            <a:off x="19027521" y="26451657"/>
            <a:ext cx="45719" cy="788449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5297C8B-B793-FD61-CF1D-11989C99203E}"/>
              </a:ext>
            </a:extLst>
          </p:cNvPr>
          <p:cNvSpPr txBox="1"/>
          <p:nvPr/>
        </p:nvSpPr>
        <p:spPr>
          <a:xfrm flipH="1">
            <a:off x="18361685" y="26812681"/>
            <a:ext cx="11194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unstarved</a:t>
            </a:r>
            <a:r>
              <a:rPr lang="en-N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en-NZ" sz="2400" dirty="0"/>
              <a:t>                                                              starved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819558-39E7-375B-ADCA-32FA6F4427B4}"/>
              </a:ext>
            </a:extLst>
          </p:cNvPr>
          <p:cNvSpPr/>
          <p:nvPr/>
        </p:nvSpPr>
        <p:spPr>
          <a:xfrm>
            <a:off x="1262274" y="27551515"/>
            <a:ext cx="22729145" cy="4237458"/>
          </a:xfrm>
          <a:prstGeom prst="round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301D6C-52B3-CF3C-BD87-587EFD40DC13}"/>
              </a:ext>
            </a:extLst>
          </p:cNvPr>
          <p:cNvSpPr txBox="1"/>
          <p:nvPr/>
        </p:nvSpPr>
        <p:spPr>
          <a:xfrm>
            <a:off x="8612306" y="28043723"/>
            <a:ext cx="1331653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b="1" dirty="0"/>
              <a:t>Conclusions:</a:t>
            </a:r>
          </a:p>
          <a:p>
            <a:r>
              <a:rPr lang="en-N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Amino acids R2259, K2270, R2289, R2297, and K2301 are required for full Gcn2 activation </a:t>
            </a:r>
            <a:endParaRPr lang="en-NZ" sz="2800" b="1" dirty="0"/>
          </a:p>
          <a:p>
            <a:r>
              <a:rPr lang="en-N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Amino acids R2227, K2247, R2264, and R2328 are not relevant for Gcn2 activation 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9947B16-3C2D-30D7-0E38-EB9C5A0D2B21}"/>
              </a:ext>
            </a:extLst>
          </p:cNvPr>
          <p:cNvSpPr txBox="1"/>
          <p:nvPr/>
        </p:nvSpPr>
        <p:spPr>
          <a:xfrm>
            <a:off x="25006743" y="27966358"/>
            <a:ext cx="5206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b="1" dirty="0"/>
              <a:t>Acknowledgements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4CC25E65-590C-79AD-8FDF-A73B9E2018D5}"/>
              </a:ext>
            </a:extLst>
          </p:cNvPr>
          <p:cNvSpPr txBox="1"/>
          <p:nvPr/>
        </p:nvSpPr>
        <p:spPr>
          <a:xfrm>
            <a:off x="21596894" y="21936558"/>
            <a:ext cx="71153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sz="2800" dirty="0"/>
              <a:t>E1: K2247A, V2261A, E2263A, R2264A, Q2294A</a:t>
            </a: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167F622-620D-6427-E790-F54DE4EEAFC6}"/>
              </a:ext>
            </a:extLst>
          </p:cNvPr>
          <p:cNvGrpSpPr>
            <a:grpSpLocks noChangeAspect="1"/>
          </p:cNvGrpSpPr>
          <p:nvPr/>
        </p:nvGrpSpPr>
        <p:grpSpPr>
          <a:xfrm>
            <a:off x="1656674" y="27820547"/>
            <a:ext cx="5076891" cy="3735286"/>
            <a:chOff x="7378205" y="3715501"/>
            <a:chExt cx="3670398" cy="2700467"/>
          </a:xfrm>
        </p:grpSpPr>
        <p:pic>
          <p:nvPicPr>
            <p:cNvPr id="228" name="Picture 227">
              <a:extLst>
                <a:ext uri="{FF2B5EF4-FFF2-40B4-BE49-F238E27FC236}">
                  <a16:creationId xmlns:a16="http://schemas.microsoft.com/office/drawing/2014/main" id="{070CA3F1-4A56-4FD9-93D6-1A19341AFB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3022" r="4000"/>
            <a:stretch/>
          </p:blipFill>
          <p:spPr>
            <a:xfrm>
              <a:off x="7378205" y="3748831"/>
              <a:ext cx="3670398" cy="2667137"/>
            </a:xfrm>
            <a:prstGeom prst="rect">
              <a:avLst/>
            </a:prstGeom>
          </p:spPr>
        </p:pic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F8D85656-E41C-3C44-A3FF-9B0CC628B301}"/>
                </a:ext>
              </a:extLst>
            </p:cNvPr>
            <p:cNvSpPr txBox="1"/>
            <p:nvPr/>
          </p:nvSpPr>
          <p:spPr>
            <a:xfrm>
              <a:off x="7823079" y="4075118"/>
              <a:ext cx="708325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FF00FF"/>
                  </a:solidFill>
                </a:rPr>
                <a:t>R2259</a:t>
              </a: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64929763-4600-2916-1293-6806EC67B7C4}"/>
                </a:ext>
              </a:extLst>
            </p:cNvPr>
            <p:cNvSpPr txBox="1"/>
            <p:nvPr/>
          </p:nvSpPr>
          <p:spPr>
            <a:xfrm>
              <a:off x="8997805" y="3715501"/>
              <a:ext cx="704849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FF0000"/>
                  </a:solidFill>
                </a:rPr>
                <a:t>K2301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6766A59B-A926-4B3F-2C66-B8C41EC444B5}"/>
                </a:ext>
              </a:extLst>
            </p:cNvPr>
            <p:cNvSpPr txBox="1"/>
            <p:nvPr/>
          </p:nvSpPr>
          <p:spPr>
            <a:xfrm>
              <a:off x="9903888" y="3942811"/>
              <a:ext cx="708325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FF0000"/>
                  </a:solidFill>
                </a:rPr>
                <a:t>R2297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D6D3AEE1-7DCF-E8D3-099A-AB0B08FDA057}"/>
                </a:ext>
              </a:extLst>
            </p:cNvPr>
            <p:cNvSpPr txBox="1"/>
            <p:nvPr/>
          </p:nvSpPr>
          <p:spPr>
            <a:xfrm>
              <a:off x="7945447" y="5461751"/>
              <a:ext cx="704849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FF7C80"/>
                  </a:solidFill>
                </a:rPr>
                <a:t>K2270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B8C31DB5-F5B9-250C-556C-A5F30DA69194}"/>
                </a:ext>
              </a:extLst>
            </p:cNvPr>
            <p:cNvSpPr txBox="1"/>
            <p:nvPr/>
          </p:nvSpPr>
          <p:spPr>
            <a:xfrm>
              <a:off x="9763546" y="5587094"/>
              <a:ext cx="708325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FF7C80"/>
                  </a:solidFill>
                </a:rPr>
                <a:t>R2289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D6A5BBB2-CB42-4667-4DB1-FEFFB2CE8A9C}"/>
                </a:ext>
              </a:extLst>
            </p:cNvPr>
            <p:cNvSpPr txBox="1"/>
            <p:nvPr/>
          </p:nvSpPr>
          <p:spPr>
            <a:xfrm>
              <a:off x="8972766" y="4974308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400" b="1" dirty="0">
                  <a:solidFill>
                    <a:schemeClr val="bg1"/>
                  </a:solidFill>
                </a:rPr>
                <a:t>F2291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5D1F8326-1A17-A5EE-1D0B-F7A0BDCCD267}"/>
                </a:ext>
              </a:extLst>
            </p:cNvPr>
            <p:cNvSpPr txBox="1"/>
            <p:nvPr/>
          </p:nvSpPr>
          <p:spPr>
            <a:xfrm>
              <a:off x="8590206" y="4075551"/>
              <a:ext cx="736139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rgbClr val="00CC00"/>
                  </a:solidFill>
                </a:rPr>
                <a:t>Q2294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BE65B1FC-F278-488A-66D9-6EB1A6E412ED}"/>
                </a:ext>
              </a:extLst>
            </p:cNvPr>
            <p:cNvSpPr txBox="1"/>
            <p:nvPr/>
          </p:nvSpPr>
          <p:spPr>
            <a:xfrm>
              <a:off x="8825363" y="4925614"/>
              <a:ext cx="685147" cy="33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2400" b="1" dirty="0">
                  <a:solidFill>
                    <a:schemeClr val="accent4">
                      <a:lumMod val="75000"/>
                    </a:schemeClr>
                  </a:solidFill>
                </a:rPr>
                <a:t>F2291</a:t>
              </a: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2B3FCCC0-D935-DB34-52A0-727B8A123424}"/>
              </a:ext>
            </a:extLst>
          </p:cNvPr>
          <p:cNvSpPr txBox="1"/>
          <p:nvPr/>
        </p:nvSpPr>
        <p:spPr>
          <a:xfrm rot="16200000">
            <a:off x="12327069" y="14992886"/>
            <a:ext cx="416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/>
              <a:t>Relative growth on 3AT medium</a:t>
            </a:r>
          </a:p>
        </p:txBody>
      </p: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BD192CE2-D65B-3527-3C1E-91922A4111FE}"/>
              </a:ext>
            </a:extLst>
          </p:cNvPr>
          <p:cNvSpPr/>
          <p:nvPr/>
        </p:nvSpPr>
        <p:spPr>
          <a:xfrm>
            <a:off x="948440" y="19986555"/>
            <a:ext cx="12839986" cy="736425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2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CF934D21-9612-2AB8-A775-A9551DE9CF1E}"/>
              </a:ext>
            </a:extLst>
          </p:cNvPr>
          <p:cNvSpPr/>
          <p:nvPr/>
        </p:nvSpPr>
        <p:spPr>
          <a:xfrm>
            <a:off x="14295080" y="21681158"/>
            <a:ext cx="17059603" cy="5677830"/>
          </a:xfrm>
          <a:prstGeom prst="roundRect">
            <a:avLst/>
          </a:prstGeom>
          <a:solidFill>
            <a:schemeClr val="tx2">
              <a:lumMod val="20000"/>
              <a:lumOff val="80000"/>
              <a:alpha val="24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10" name="Picture 28">
            <a:extLst>
              <a:ext uri="{FF2B5EF4-FFF2-40B4-BE49-F238E27FC236}">
                <a16:creationId xmlns:a16="http://schemas.microsoft.com/office/drawing/2014/main" id="{B3810B30-7ECF-0996-568C-F798A8A32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9319" y="28877376"/>
            <a:ext cx="1343865" cy="1480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2D0AC97-B721-2D11-DD73-E92706762704}"/>
              </a:ext>
            </a:extLst>
          </p:cNvPr>
          <p:cNvSpPr txBox="1"/>
          <p:nvPr/>
        </p:nvSpPr>
        <p:spPr>
          <a:xfrm>
            <a:off x="25245479" y="30911209"/>
            <a:ext cx="5646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Bryce and Ann (née Percival) Carmine</a:t>
            </a:r>
            <a:endParaRPr lang="en-NZ" sz="2800" i="1" dirty="0">
              <a:solidFill>
                <a:srgbClr val="C00000"/>
              </a:solidFill>
            </a:endParaRPr>
          </a:p>
        </p:txBody>
      </p:sp>
      <p:pic>
        <p:nvPicPr>
          <p:cNvPr id="212" name="Picture 24" descr="Massey University">
            <a:hlinkClick r:id="rId8"/>
            <a:extLst>
              <a:ext uri="{FF2B5EF4-FFF2-40B4-BE49-F238E27FC236}">
                <a16:creationId xmlns:a16="http://schemas.microsoft.com/office/drawing/2014/main" id="{A9A8C8A8-11B3-8206-54BF-7177F1872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916" y="29371138"/>
            <a:ext cx="3438551" cy="77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" name="Rectangle 31">
            <a:extLst>
              <a:ext uri="{FF2B5EF4-FFF2-40B4-BE49-F238E27FC236}">
                <a16:creationId xmlns:a16="http://schemas.microsoft.com/office/drawing/2014/main" id="{1AA83ACA-1DD5-CA3A-3035-97537FB99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84880" y="29993931"/>
            <a:ext cx="29605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rgbClr val="003366"/>
                </a:solidFill>
                <a:latin typeface="Arial Narrow" pitchFamily="34" charset="0"/>
              </a:rPr>
              <a:t>Doctoral Scholarship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C46F2068-9A42-54B5-0DB5-658C1358E8FC}"/>
              </a:ext>
            </a:extLst>
          </p:cNvPr>
          <p:cNvSpPr txBox="1"/>
          <p:nvPr/>
        </p:nvSpPr>
        <p:spPr>
          <a:xfrm>
            <a:off x="7088497" y="30635677"/>
            <a:ext cx="114228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600" b="1" dirty="0"/>
              <a:t>Figure 5</a:t>
            </a:r>
            <a:r>
              <a:rPr lang="en-NZ" sz="2600" dirty="0"/>
              <a:t>: Location of amino acids in Gcn1, side view of potential Gcn2 interaction sites.</a:t>
            </a:r>
          </a:p>
          <a:p>
            <a:endParaRPr lang="en-NZ" dirty="0"/>
          </a:p>
        </p:txBody>
      </p: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A8E413AF-C5F9-839D-3779-1A24157A9543}"/>
              </a:ext>
            </a:extLst>
          </p:cNvPr>
          <p:cNvSpPr/>
          <p:nvPr/>
        </p:nvSpPr>
        <p:spPr>
          <a:xfrm>
            <a:off x="24657064" y="27667019"/>
            <a:ext cx="6697619" cy="4131975"/>
          </a:xfrm>
          <a:prstGeom prst="roundRect">
            <a:avLst/>
          </a:prstGeom>
          <a:solidFill>
            <a:schemeClr val="tx2">
              <a:lumMod val="20000"/>
              <a:lumOff val="80000"/>
              <a:alpha val="24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0CB7053-1155-87D4-596B-75EB735AC780}"/>
              </a:ext>
            </a:extLst>
          </p:cNvPr>
          <p:cNvSpPr/>
          <p:nvPr/>
        </p:nvSpPr>
        <p:spPr>
          <a:xfrm>
            <a:off x="894038" y="12504833"/>
            <a:ext cx="12839986" cy="718398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8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81710A89-2ECB-1CB2-F1A0-1F493A865AF4}"/>
              </a:ext>
            </a:extLst>
          </p:cNvPr>
          <p:cNvSpPr/>
          <p:nvPr/>
        </p:nvSpPr>
        <p:spPr>
          <a:xfrm>
            <a:off x="811931" y="5514506"/>
            <a:ext cx="30467148" cy="6738366"/>
          </a:xfrm>
          <a:prstGeom prst="roundRect">
            <a:avLst/>
          </a:prstGeom>
          <a:solidFill>
            <a:schemeClr val="tx2">
              <a:lumMod val="20000"/>
              <a:lumOff val="80000"/>
              <a:alpha val="26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41" name="Rectangle: Rounded Corners 240">
            <a:extLst>
              <a:ext uri="{FF2B5EF4-FFF2-40B4-BE49-F238E27FC236}">
                <a16:creationId xmlns:a16="http://schemas.microsoft.com/office/drawing/2014/main" id="{3A6634B2-B3D2-C54D-80EE-AA64CEC40C1B}"/>
              </a:ext>
            </a:extLst>
          </p:cNvPr>
          <p:cNvSpPr/>
          <p:nvPr/>
        </p:nvSpPr>
        <p:spPr>
          <a:xfrm>
            <a:off x="13947517" y="12494692"/>
            <a:ext cx="17407167" cy="8996769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2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102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640</Words>
  <Application>Microsoft Office PowerPoint</Application>
  <PresentationFormat>Custom</PresentationFormat>
  <Paragraphs>129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Anja Schiemann</dc:creator>
  <cp:lastModifiedBy>Anja Schiemann</cp:lastModifiedBy>
  <cp:revision>37</cp:revision>
  <dcterms:created xsi:type="dcterms:W3CDTF">2022-08-27T03:14:21Z</dcterms:created>
  <dcterms:modified xsi:type="dcterms:W3CDTF">2022-08-31T05:01:07Z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d9e4d68-54d0-40a5-8c9a-85a36c87352c_Enabled">
    <vt:lpwstr>true</vt:lpwstr>
  </property>
  <property fmtid="{D5CDD505-2E9C-101B-9397-08002B2CF9AE}" pid="3" name="MSIP_Label_bd9e4d68-54d0-40a5-8c9a-85a36c87352c_SetDate">
    <vt:lpwstr>2022-08-27T03:14:21Z</vt:lpwstr>
  </property>
  <property fmtid="{D5CDD505-2E9C-101B-9397-08002B2CF9AE}" pid="4" name="MSIP_Label_bd9e4d68-54d0-40a5-8c9a-85a36c87352c_Method">
    <vt:lpwstr>Standard</vt:lpwstr>
  </property>
  <property fmtid="{D5CDD505-2E9C-101B-9397-08002B2CF9AE}" pid="5" name="MSIP_Label_bd9e4d68-54d0-40a5-8c9a-85a36c87352c_Name">
    <vt:lpwstr>Unclassified</vt:lpwstr>
  </property>
  <property fmtid="{D5CDD505-2E9C-101B-9397-08002B2CF9AE}" pid="6" name="MSIP_Label_bd9e4d68-54d0-40a5-8c9a-85a36c87352c_SiteId">
    <vt:lpwstr>388728e1-bbd0-4378-98dc-f8682e644300</vt:lpwstr>
  </property>
  <property fmtid="{D5CDD505-2E9C-101B-9397-08002B2CF9AE}" pid="7" name="MSIP_Label_bd9e4d68-54d0-40a5-8c9a-85a36c87352c_ActionId">
    <vt:lpwstr>5bd3a3ed-4a04-4185-9a9b-4ad007ce90c7</vt:lpwstr>
  </property>
  <property fmtid="{D5CDD505-2E9C-101B-9397-08002B2CF9AE}" pid="8" name="MSIP_Label_bd9e4d68-54d0-40a5-8c9a-85a36c87352c_ContentBits">
    <vt:lpwstr>0</vt:lpwstr>
  </property>
</Properties>
</file>