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 id="2147483930" r:id="rId2"/>
    <p:sldMasterId id="2147483661" r:id="rId3"/>
    <p:sldMasterId id="2147483679" r:id="rId4"/>
    <p:sldMasterId id="2147483703" r:id="rId5"/>
    <p:sldMasterId id="2147483689" r:id="rId6"/>
    <p:sldMasterId id="2147483669" r:id="rId7"/>
    <p:sldMasterId id="2147483926" r:id="rId8"/>
    <p:sldMasterId id="2147483928" r:id="rId9"/>
    <p:sldMasterId id="2147483701" r:id="rId10"/>
    <p:sldMasterId id="2147483889" r:id="rId11"/>
  </p:sldMasterIdLst>
  <p:notesMasterIdLst>
    <p:notesMasterId r:id="rId30"/>
  </p:notesMasterIdLst>
  <p:handoutMasterIdLst>
    <p:handoutMasterId r:id="rId31"/>
  </p:handoutMasterIdLst>
  <p:sldIdLst>
    <p:sldId id="256" r:id="rId12"/>
    <p:sldId id="258" r:id="rId13"/>
    <p:sldId id="259" r:id="rId14"/>
    <p:sldId id="273" r:id="rId15"/>
    <p:sldId id="261" r:id="rId16"/>
    <p:sldId id="270" r:id="rId17"/>
    <p:sldId id="268" r:id="rId18"/>
    <p:sldId id="263" r:id="rId19"/>
    <p:sldId id="271" r:id="rId20"/>
    <p:sldId id="264" r:id="rId21"/>
    <p:sldId id="265" r:id="rId22"/>
    <p:sldId id="275" r:id="rId23"/>
    <p:sldId id="277" r:id="rId24"/>
    <p:sldId id="278" r:id="rId25"/>
    <p:sldId id="274" r:id="rId26"/>
    <p:sldId id="262" r:id="rId27"/>
    <p:sldId id="272" r:id="rId28"/>
    <p:sldId id="266" r:id="rId29"/>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BFF1DE43-4CE9-4DF3-A842-BD20DB4B5530}" type="datetimeFigureOut">
              <a:rPr lang="en-NZ" smtClean="0"/>
              <a:t>22/11/2016</a:t>
            </a:fld>
            <a:endParaRPr lang="en-NZ"/>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7DE5757F-BE85-410E-8B6B-EE6306F45FB4}" type="slidenum">
              <a:rPr lang="en-NZ" smtClean="0"/>
              <a:t>‹#›</a:t>
            </a:fld>
            <a:endParaRPr lang="en-NZ"/>
          </a:p>
        </p:txBody>
      </p:sp>
    </p:spTree>
    <p:extLst>
      <p:ext uri="{BB962C8B-B14F-4D97-AF65-F5344CB8AC3E}">
        <p14:creationId xmlns:p14="http://schemas.microsoft.com/office/powerpoint/2010/main" val="1927628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idx="1"/>
          </p:nvPr>
        </p:nvSpPr>
        <p:spPr>
          <a:xfrm>
            <a:off x="3854939" y="0"/>
            <a:ext cx="2949099" cy="496967"/>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mn-cs"/>
              </a:defRPr>
            </a:lvl1pPr>
          </a:lstStyle>
          <a:p>
            <a:pPr>
              <a:defRPr/>
            </a:pPr>
            <a:fld id="{7CF95401-C8FE-804B-83E2-5318579333E7}" type="datetimeFigureOut">
              <a:rPr lang="en-GB"/>
              <a:pPr>
                <a:defRPr/>
              </a:pPr>
              <a:t>22/11/2016</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mn-cs"/>
              </a:defRPr>
            </a:lvl1pPr>
          </a:lstStyle>
          <a:p>
            <a:pPr>
              <a:defRPr/>
            </a:pPr>
            <a:fld id="{502AEA54-8D33-0647-AC74-F38758DA81CD}" type="slidenum">
              <a:rPr lang="en-GB"/>
              <a:pPr>
                <a:defRPr/>
              </a:pPr>
              <a:t>‹#›</a:t>
            </a:fld>
            <a:endParaRPr lang="en-GB"/>
          </a:p>
        </p:txBody>
      </p:sp>
    </p:spTree>
    <p:extLst>
      <p:ext uri="{BB962C8B-B14F-4D97-AF65-F5344CB8AC3E}">
        <p14:creationId xmlns:p14="http://schemas.microsoft.com/office/powerpoint/2010/main" val="34224181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5" name="Text Placeholder 4"/>
          <p:cNvSpPr>
            <a:spLocks noGrp="1"/>
          </p:cNvSpPr>
          <p:nvPr>
            <p:ph type="body" sz="quarter" idx="10" hasCustomPrompt="1"/>
          </p:nvPr>
        </p:nvSpPr>
        <p:spPr>
          <a:xfrm>
            <a:off x="1066800" y="990600"/>
            <a:ext cx="6858000" cy="838200"/>
          </a:xfrm>
          <a:prstGeom prst="rect">
            <a:avLst/>
          </a:prstGeom>
        </p:spPr>
        <p:txBody>
          <a:bodyPr vert="horz"/>
          <a:lstStyle>
            <a:lvl1pPr marL="0" indent="0" algn="ctr">
              <a:buNone/>
              <a:defRPr>
                <a:solidFill>
                  <a:srgbClr val="FFFFFF"/>
                </a:solidFill>
              </a:defRPr>
            </a:lvl1pPr>
          </a:lstStyle>
          <a:p>
            <a:pPr lvl="0"/>
            <a:r>
              <a:rPr lang="en-US" dirty="0" smtClean="0"/>
              <a:t>Click to add Title</a:t>
            </a:r>
            <a:endParaRPr lang="en-US" dirty="0"/>
          </a:p>
        </p:txBody>
      </p:sp>
    </p:spTree>
    <p:extLst>
      <p:ext uri="{BB962C8B-B14F-4D97-AF65-F5344CB8AC3E}">
        <p14:creationId xmlns:p14="http://schemas.microsoft.com/office/powerpoint/2010/main" val="723772461"/>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403504"/>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4" name="Picture 3" descr="New-NZ)Rev).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839075" y="60944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95837"/>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
        <p:nvSpPr>
          <p:cNvPr id="6"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Tree>
    <p:extLst>
      <p:ext uri="{BB962C8B-B14F-4D97-AF65-F5344CB8AC3E}">
        <p14:creationId xmlns:p14="http://schemas.microsoft.com/office/powerpoint/2010/main" val="3398318004"/>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11"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415304679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7"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198858522"/>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9"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2839611382"/>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Content Placeholder 5"/>
          <p:cNvSpPr>
            <a:spLocks noGrp="1"/>
          </p:cNvSpPr>
          <p:nvPr>
            <p:ph sz="quarter" idx="4" hasCustomPrompt="1"/>
          </p:nvPr>
        </p:nvSpPr>
        <p:spPr>
          <a:xfrm>
            <a:off x="457200" y="1600200"/>
            <a:ext cx="8382000" cy="4419601"/>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Tree>
    <p:extLst>
      <p:ext uri="{BB962C8B-B14F-4D97-AF65-F5344CB8AC3E}">
        <p14:creationId xmlns:p14="http://schemas.microsoft.com/office/powerpoint/2010/main" val="3073803258"/>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2"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164226161"/>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245523106"/>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99149005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0.xml"/><Relationship Id="rId1" Type="http://schemas.openxmlformats.org/officeDocument/2006/relationships/slideLayout" Target="../slideLayouts/slideLayout10.xml"/><Relationship Id="rId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9.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1" name="Picture 4" descr="New-NZ)Rev).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6674854"/>
      </p:ext>
    </p:extLst>
  </p:cSld>
  <p:clrMap bg1="lt1" tx1="dk1" bg2="lt2" tx2="dk2" accent1="accent1" accent2="accent2" accent3="accent3" accent4="accent4" accent5="accent5" accent6="accent6" hlink="hlink" folHlink="folHlink"/>
  <p:sldLayoutIdLst>
    <p:sldLayoutId id="2147483925" r:id="rId1"/>
  </p:sldLayoutIdLst>
  <p:transition/>
  <p:timing>
    <p:tnLst>
      <p:par>
        <p:cTn id="1" dur="indefinite" restart="never" nodeType="tmRoot"/>
      </p:par>
    </p:tnLst>
  </p:timing>
  <p:txStyles>
    <p:titleStyle>
      <a:lvl1pPr algn="l" rtl="0" eaLnBrk="1" fontAlgn="base" hangingPunct="1">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0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0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0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000">
          <a:solidFill>
            <a:schemeClr val="bg1"/>
          </a:solidFill>
          <a:latin typeface="Arial" charset="0"/>
          <a:ea typeface="ＭＳ Ｐゴシック" charset="0"/>
          <a:cs typeface="Arial" charset="0"/>
        </a:defRPr>
      </a:lvl5pPr>
      <a:lvl6pPr marL="457200" algn="ctr" rtl="0" eaLnBrk="1" fontAlgn="base" hangingPunct="1">
        <a:spcBef>
          <a:spcPct val="0"/>
        </a:spcBef>
        <a:spcAft>
          <a:spcPct val="0"/>
        </a:spcAft>
        <a:defRPr sz="2000">
          <a:solidFill>
            <a:schemeClr val="bg1"/>
          </a:solidFill>
          <a:latin typeface="Arial" charset="0"/>
          <a:ea typeface="ＭＳ Ｐゴシック" charset="0"/>
          <a:cs typeface="Arial" charset="0"/>
        </a:defRPr>
      </a:lvl6pPr>
      <a:lvl7pPr marL="914400" algn="ctr" rtl="0" eaLnBrk="1" fontAlgn="base" hangingPunct="1">
        <a:spcBef>
          <a:spcPct val="0"/>
        </a:spcBef>
        <a:spcAft>
          <a:spcPct val="0"/>
        </a:spcAft>
        <a:defRPr sz="2000">
          <a:solidFill>
            <a:schemeClr val="bg1"/>
          </a:solidFill>
          <a:latin typeface="Arial" charset="0"/>
          <a:ea typeface="ＭＳ Ｐゴシック" charset="0"/>
          <a:cs typeface="Arial" charset="0"/>
        </a:defRPr>
      </a:lvl7pPr>
      <a:lvl8pPr marL="1371600" algn="ctr" rtl="0" eaLnBrk="1" fontAlgn="base" hangingPunct="1">
        <a:spcBef>
          <a:spcPct val="0"/>
        </a:spcBef>
        <a:spcAft>
          <a:spcPct val="0"/>
        </a:spcAft>
        <a:defRPr sz="2000">
          <a:solidFill>
            <a:schemeClr val="bg1"/>
          </a:solidFill>
          <a:latin typeface="Arial" charset="0"/>
          <a:ea typeface="ＭＳ Ｐゴシック" charset="0"/>
          <a:cs typeface="Arial" charset="0"/>
        </a:defRPr>
      </a:lvl8pPr>
      <a:lvl9pPr marL="1828800" algn="ctr" rtl="0" eaLnBrk="1" fontAlgn="base" hangingPunct="1">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CMYK_WB_RIGH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New-NZ)Rev).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8"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CMYK_WB_LEF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2863" y="-23813"/>
            <a:ext cx="202406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5" name="Picture 7"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5724416"/>
      </p:ext>
    </p:extLst>
  </p:cSld>
  <p:clrMap bg1="lt1" tx1="dk1" bg2="lt2" tx2="dk2" accent1="accent1" accent2="accent2" accent3="accent3" accent4="accent4" accent5="accent5" accent6="accent6" hlink="hlink" folHlink="folHlink"/>
  <p:sldLayoutIdLst>
    <p:sldLayoutId id="2147483931"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2053" name="Picture 5"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98"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Slash.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4"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Slash.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7"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9"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5"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Picture 7" descr="Slash.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1"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7" descr="Slash.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038940"/>
      </p:ext>
    </p:extLst>
  </p:cSld>
  <p:clrMap bg1="lt1" tx1="dk1" bg2="lt2" tx2="dk2" accent1="accent1" accent2="accent2" accent3="accent3" accent4="accent4" accent5="accent5" accent6="accent6" hlink="hlink" folHlink="folHlink"/>
  <p:sldLayoutIdLst>
    <p:sldLayoutId id="2147483927"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CMYK_WB_RIGH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863880"/>
      </p:ext>
    </p:extLst>
  </p:cSld>
  <p:clrMap bg1="lt1" tx1="dk1" bg2="lt2" tx2="dk2" accent1="accent1" accent2="accent2" accent3="accent3" accent4="accent4" accent5="accent5" accent6="accent6" hlink="hlink" folHlink="folHlink"/>
  <p:sldLayoutIdLst>
    <p:sldLayoutId id="2147483929"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endParaRPr lang="en-US" dirty="0" smtClean="0"/>
          </a:p>
          <a:p>
            <a:endParaRPr lang="en-US" dirty="0" smtClean="0"/>
          </a:p>
          <a:p>
            <a:endParaRPr lang="en-US" dirty="0"/>
          </a:p>
          <a:p>
            <a:endParaRPr lang="en-US" dirty="0"/>
          </a:p>
          <a:p>
            <a:endParaRPr lang="en-US" dirty="0" smtClean="0"/>
          </a:p>
          <a:p>
            <a:endParaRPr lang="en-US" dirty="0"/>
          </a:p>
          <a:p>
            <a:pPr marL="0" indent="0" algn="ctr">
              <a:buNone/>
            </a:pPr>
            <a:r>
              <a:rPr lang="en-US" dirty="0" smtClean="0">
                <a:solidFill>
                  <a:srgbClr val="FFFF00"/>
                </a:solidFill>
              </a:rPr>
              <a:t>NZARE Conference, Wellington, 21-23 Nov 2016</a:t>
            </a:r>
            <a:r>
              <a:rPr lang="en-US" dirty="0" smtClean="0"/>
              <a:t>	</a:t>
            </a:r>
          </a:p>
          <a:p>
            <a:pPr marL="0" indent="0" algn="ctr">
              <a:buNone/>
            </a:pPr>
            <a:r>
              <a:rPr lang="en-US" sz="2000" dirty="0" err="1" smtClean="0"/>
              <a:t>Dr</a:t>
            </a:r>
            <a:r>
              <a:rPr lang="en-US" sz="2000" dirty="0" smtClean="0"/>
              <a:t> Jenny Poskitt</a:t>
            </a:r>
          </a:p>
          <a:p>
            <a:pPr marL="0" indent="0" algn="ctr">
              <a:buNone/>
            </a:pPr>
            <a:r>
              <a:rPr lang="en-US" sz="2000" dirty="0" smtClean="0"/>
              <a:t>Massey University</a:t>
            </a:r>
            <a:endParaRPr lang="en-US" sz="2000" dirty="0"/>
          </a:p>
        </p:txBody>
      </p:sp>
      <p:sp>
        <p:nvSpPr>
          <p:cNvPr id="3" name="Text Placeholder 2"/>
          <p:cNvSpPr>
            <a:spLocks noGrp="1"/>
          </p:cNvSpPr>
          <p:nvPr>
            <p:ph type="body" sz="quarter" idx="10"/>
          </p:nvPr>
        </p:nvSpPr>
        <p:spPr/>
        <p:txBody>
          <a:bodyPr/>
          <a:lstStyle/>
          <a:p>
            <a:r>
              <a:rPr lang="en-US" sz="2800" dirty="0" smtClean="0"/>
              <a:t>Learning from moderation of OTJs: The political balancing act</a:t>
            </a:r>
            <a:endParaRPr lang="en-US" sz="2800" dirty="0"/>
          </a:p>
        </p:txBody>
      </p:sp>
      <p:pic>
        <p:nvPicPr>
          <p:cNvPr id="1026" name="Picture 2" descr="C:\Users\jposkitt\AppData\Local\Microsoft\Windows\Temporary Internet Files\Content.IE5\RH9RVFFT\clown[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060848"/>
            <a:ext cx="216024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902687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467544" y="1916832"/>
            <a:ext cx="8229599" cy="4038600"/>
          </a:xfrm>
        </p:spPr>
        <p:txBody>
          <a:bodyPr/>
          <a:lstStyle/>
          <a:p>
            <a:r>
              <a:rPr lang="en-NZ" dirty="0" smtClean="0"/>
              <a:t>“</a:t>
            </a:r>
            <a:r>
              <a:rPr lang="en-NZ" sz="2000" dirty="0" smtClean="0"/>
              <a:t>Social moderation involves teachers gathering together to </a:t>
            </a:r>
            <a:r>
              <a:rPr lang="en-NZ" sz="2000" dirty="0" smtClean="0">
                <a:solidFill>
                  <a:srgbClr val="FFC000"/>
                </a:solidFill>
              </a:rPr>
              <a:t>discuss their judgments of the quality</a:t>
            </a:r>
            <a:r>
              <a:rPr lang="en-NZ" sz="2000" dirty="0" smtClean="0"/>
              <a:t> of student work and to </a:t>
            </a:r>
            <a:r>
              <a:rPr lang="en-NZ" sz="2000" dirty="0" smtClean="0">
                <a:solidFill>
                  <a:srgbClr val="FFC000"/>
                </a:solidFill>
              </a:rPr>
              <a:t>reach agreement</a:t>
            </a:r>
            <a:r>
              <a:rPr lang="en-NZ" sz="2000" dirty="0" smtClean="0"/>
              <a:t> regarding the standard reached” </a:t>
            </a:r>
            <a:r>
              <a:rPr lang="en-NZ" sz="1600" dirty="0"/>
              <a:t>(Adie, </a:t>
            </a:r>
            <a:r>
              <a:rPr lang="en-NZ" sz="1600" dirty="0" err="1"/>
              <a:t>Klenowski</a:t>
            </a:r>
            <a:r>
              <a:rPr lang="en-NZ" sz="1600" dirty="0"/>
              <a:t>, Wyatt-Smith, </a:t>
            </a:r>
            <a:r>
              <a:rPr lang="en-NZ" sz="1600" dirty="0" smtClean="0"/>
              <a:t>2012, p.223)</a:t>
            </a:r>
          </a:p>
          <a:p>
            <a:endParaRPr lang="en-NZ" sz="1600" dirty="0" smtClean="0"/>
          </a:p>
          <a:p>
            <a:r>
              <a:rPr lang="en-NZ" sz="2000" dirty="0" smtClean="0"/>
              <a:t>Purpose is to produce </a:t>
            </a:r>
            <a:r>
              <a:rPr lang="en-NZ" sz="2000" dirty="0" smtClean="0">
                <a:solidFill>
                  <a:srgbClr val="FFC000"/>
                </a:solidFill>
              </a:rPr>
              <a:t>valid and reliable judgments</a:t>
            </a:r>
          </a:p>
          <a:p>
            <a:endParaRPr lang="en-NZ" sz="2000" dirty="0" smtClean="0"/>
          </a:p>
          <a:p>
            <a:r>
              <a:rPr lang="en-NZ" sz="2000" dirty="0" smtClean="0"/>
              <a:t>Based on premise of socio-cultural theories of learning where </a:t>
            </a:r>
            <a:r>
              <a:rPr lang="en-NZ" sz="2000" dirty="0" smtClean="0">
                <a:solidFill>
                  <a:srgbClr val="FFC000"/>
                </a:solidFill>
              </a:rPr>
              <a:t>participation with others shapes understandings</a:t>
            </a:r>
            <a:r>
              <a:rPr lang="en-NZ" sz="2000" dirty="0" smtClean="0"/>
              <a:t>; an intersection between the community, interpersonal and personal (</a:t>
            </a:r>
            <a:r>
              <a:rPr lang="en-NZ" sz="2000" dirty="0" err="1" smtClean="0"/>
              <a:t>Rogoff’s</a:t>
            </a:r>
            <a:r>
              <a:rPr lang="en-NZ" sz="2000" dirty="0" smtClean="0"/>
              <a:t> 1995 planes of analysis)</a:t>
            </a:r>
          </a:p>
          <a:p>
            <a:endParaRPr lang="en-NZ" dirty="0"/>
          </a:p>
        </p:txBody>
      </p:sp>
      <p:sp>
        <p:nvSpPr>
          <p:cNvPr id="3" name="Title 2"/>
          <p:cNvSpPr>
            <a:spLocks noGrp="1"/>
          </p:cNvSpPr>
          <p:nvPr>
            <p:ph type="title"/>
          </p:nvPr>
        </p:nvSpPr>
        <p:spPr/>
        <p:txBody>
          <a:bodyPr/>
          <a:lstStyle/>
          <a:p>
            <a:r>
              <a:rPr lang="en-NZ" dirty="0" smtClean="0">
                <a:solidFill>
                  <a:schemeClr val="tx1"/>
                </a:solidFill>
              </a:rPr>
              <a:t>Social Moderation</a:t>
            </a:r>
            <a:endParaRPr lang="en-NZ" dirty="0">
              <a:solidFill>
                <a:schemeClr val="tx1"/>
              </a:solidFill>
            </a:endParaRPr>
          </a:p>
        </p:txBody>
      </p:sp>
    </p:spTree>
    <p:extLst>
      <p:ext uri="{BB962C8B-B14F-4D97-AF65-F5344CB8AC3E}">
        <p14:creationId xmlns:p14="http://schemas.microsoft.com/office/powerpoint/2010/main" val="85496101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solidFill>
                  <a:srgbClr val="FFC000"/>
                </a:solidFill>
              </a:rPr>
              <a:t>Research design</a:t>
            </a:r>
            <a:r>
              <a:rPr lang="en-NZ" dirty="0" smtClean="0"/>
              <a:t>: </a:t>
            </a:r>
            <a:r>
              <a:rPr lang="en-NZ" sz="1800" dirty="0" smtClean="0"/>
              <a:t>cluster 5 schools, two year study, literacy-focused PD; case study design; 15 teachers + 5 ‘lead teachers’ opted in as ‘research teachers’ ; ‘research students’ (within ‘research teacher’ classrooms)</a:t>
            </a:r>
            <a:r>
              <a:rPr lang="en-NZ" dirty="0" smtClean="0"/>
              <a:t> </a:t>
            </a:r>
          </a:p>
          <a:p>
            <a:endParaRPr lang="en-NZ" dirty="0" smtClean="0"/>
          </a:p>
          <a:p>
            <a:r>
              <a:rPr lang="en-NZ" sz="2000" dirty="0" smtClean="0">
                <a:solidFill>
                  <a:srgbClr val="FFC000"/>
                </a:solidFill>
              </a:rPr>
              <a:t>Data collection</a:t>
            </a:r>
            <a:r>
              <a:rPr lang="en-NZ" sz="2000" dirty="0" smtClean="0"/>
              <a:t>: </a:t>
            </a:r>
            <a:r>
              <a:rPr lang="en-NZ" sz="1800" dirty="0" smtClean="0"/>
              <a:t>observations (meetings, classroom teaching), interviews, e-</a:t>
            </a:r>
            <a:r>
              <a:rPr lang="en-NZ" sz="1800" dirty="0" err="1" smtClean="0"/>
              <a:t>asTTle</a:t>
            </a:r>
            <a:r>
              <a:rPr lang="en-NZ" sz="1800" dirty="0" smtClean="0"/>
              <a:t> student achievement data) </a:t>
            </a:r>
          </a:p>
          <a:p>
            <a:endParaRPr lang="en-NZ" dirty="0" smtClean="0"/>
          </a:p>
          <a:p>
            <a:r>
              <a:rPr lang="en-NZ" sz="2000" dirty="0" smtClean="0">
                <a:solidFill>
                  <a:srgbClr val="FFC000"/>
                </a:solidFill>
              </a:rPr>
              <a:t>Moderation meetings </a:t>
            </a:r>
            <a:r>
              <a:rPr lang="en-NZ" sz="1800" dirty="0" smtClean="0"/>
              <a:t>(across cluster ‘research’ + lead teachers’ moderating e-</a:t>
            </a:r>
            <a:r>
              <a:rPr lang="en-NZ" sz="1800" dirty="0" err="1" smtClean="0"/>
              <a:t>asTTle</a:t>
            </a:r>
            <a:r>
              <a:rPr lang="en-NZ" sz="1800" dirty="0" smtClean="0"/>
              <a:t> writing samples of ‘research students’)</a:t>
            </a:r>
          </a:p>
          <a:p>
            <a:endParaRPr lang="en-NZ" dirty="0" smtClean="0"/>
          </a:p>
          <a:p>
            <a:r>
              <a:rPr lang="en-NZ" sz="2000" dirty="0" smtClean="0">
                <a:solidFill>
                  <a:srgbClr val="FFC000"/>
                </a:solidFill>
              </a:rPr>
              <a:t>Third </a:t>
            </a:r>
            <a:r>
              <a:rPr lang="en-NZ" sz="2000" dirty="0" smtClean="0"/>
              <a:t>day-long meeting </a:t>
            </a:r>
            <a:r>
              <a:rPr lang="en-NZ" sz="1800" dirty="0" smtClean="0"/>
              <a:t>(end of </a:t>
            </a:r>
            <a:r>
              <a:rPr lang="en-NZ" sz="1800" dirty="0"/>
              <a:t> </a:t>
            </a:r>
            <a:r>
              <a:rPr lang="en-NZ" sz="1800" dirty="0" smtClean="0"/>
              <a:t>2 year study)</a:t>
            </a:r>
            <a:endParaRPr lang="en-NZ" sz="1800" dirty="0"/>
          </a:p>
        </p:txBody>
      </p:sp>
      <p:sp>
        <p:nvSpPr>
          <p:cNvPr id="3" name="Title 2"/>
          <p:cNvSpPr>
            <a:spLocks noGrp="1"/>
          </p:cNvSpPr>
          <p:nvPr>
            <p:ph type="title"/>
          </p:nvPr>
        </p:nvSpPr>
        <p:spPr/>
        <p:txBody>
          <a:bodyPr/>
          <a:lstStyle/>
          <a:p>
            <a:r>
              <a:rPr lang="en-NZ" dirty="0" smtClean="0">
                <a:solidFill>
                  <a:schemeClr val="tx1"/>
                </a:solidFill>
              </a:rPr>
              <a:t>Case study of teacher moderation discussions</a:t>
            </a:r>
            <a:endParaRPr lang="en-NZ" dirty="0">
              <a:solidFill>
                <a:schemeClr val="tx1"/>
              </a:solidFill>
            </a:endParaRPr>
          </a:p>
        </p:txBody>
      </p:sp>
    </p:spTree>
    <p:extLst>
      <p:ext uri="{BB962C8B-B14F-4D97-AF65-F5344CB8AC3E}">
        <p14:creationId xmlns:p14="http://schemas.microsoft.com/office/powerpoint/2010/main" val="16409946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1800" dirty="0">
                <a:solidFill>
                  <a:srgbClr val="FFC000"/>
                </a:solidFill>
              </a:rPr>
              <a:t>Initially tentative and hesitant with views (testing individual vs group </a:t>
            </a:r>
            <a:r>
              <a:rPr lang="en-NZ" sz="1800" dirty="0" smtClean="0">
                <a:solidFill>
                  <a:srgbClr val="FFC000"/>
                </a:solidFill>
              </a:rPr>
              <a:t>understandings; brief reference to criteria; political negotiating…)</a:t>
            </a:r>
            <a:endParaRPr lang="en-NZ" sz="1800" dirty="0">
              <a:solidFill>
                <a:srgbClr val="FFC000"/>
              </a:solidFill>
            </a:endParaRPr>
          </a:p>
          <a:p>
            <a:pPr marL="0" indent="0">
              <a:buNone/>
            </a:pPr>
            <a:r>
              <a:rPr lang="en-NZ" sz="1800" i="1" dirty="0" smtClean="0"/>
              <a:t>M2</a:t>
            </a:r>
            <a:r>
              <a:rPr lang="en-NZ" sz="1800" i="1" dirty="0"/>
              <a:t>: It’s clearly elaboration but would you say it was complex?</a:t>
            </a:r>
          </a:p>
          <a:p>
            <a:pPr marL="0" indent="0">
              <a:buNone/>
            </a:pPr>
            <a:r>
              <a:rPr lang="en-NZ" sz="1800" i="1" dirty="0" smtClean="0"/>
              <a:t>M1: </a:t>
            </a:r>
            <a:r>
              <a:rPr lang="en-NZ" sz="1800" i="1" dirty="0"/>
              <a:t>Nah, no… </a:t>
            </a:r>
          </a:p>
          <a:p>
            <a:pPr marL="0" indent="0">
              <a:buNone/>
            </a:pPr>
            <a:r>
              <a:rPr lang="en-NZ" sz="1800" i="1" dirty="0" smtClean="0"/>
              <a:t>M2</a:t>
            </a:r>
            <a:r>
              <a:rPr lang="en-NZ" sz="1800" i="1" dirty="0"/>
              <a:t>: Yeah </a:t>
            </a:r>
            <a:r>
              <a:rPr lang="en-NZ" sz="1800" i="1" dirty="0" smtClean="0"/>
              <a:t>it’s </a:t>
            </a:r>
            <a:r>
              <a:rPr lang="en-NZ" sz="1800" i="1" dirty="0"/>
              <a:t>really simple yet I wouldn’t say it was unelaborated because he </a:t>
            </a:r>
            <a:r>
              <a:rPr lang="en-NZ" sz="1800" i="1" dirty="0" smtClean="0"/>
              <a:t>   goes </a:t>
            </a:r>
            <a:r>
              <a:rPr lang="en-NZ" sz="1800" i="1" dirty="0"/>
              <a:t>on a bit about sitting on the Dad’s </a:t>
            </a:r>
            <a:r>
              <a:rPr lang="en-NZ" sz="1800" i="1" dirty="0" smtClean="0"/>
              <a:t>knee </a:t>
            </a:r>
            <a:r>
              <a:rPr lang="en-NZ" sz="1800" i="1" dirty="0"/>
              <a:t>but </a:t>
            </a:r>
            <a:r>
              <a:rPr lang="en-NZ" sz="1800" i="1" dirty="0" smtClean="0"/>
              <a:t>it’s </a:t>
            </a:r>
            <a:r>
              <a:rPr lang="en-NZ" sz="1800" i="1" dirty="0"/>
              <a:t>just boring as hell…</a:t>
            </a:r>
          </a:p>
          <a:p>
            <a:pPr marL="0" indent="0">
              <a:buNone/>
            </a:pPr>
            <a:r>
              <a:rPr lang="en-NZ" sz="1800" i="1" dirty="0" smtClean="0"/>
              <a:t>F1: </a:t>
            </a:r>
            <a:r>
              <a:rPr lang="en-NZ" sz="1800" i="1" dirty="0"/>
              <a:t>Okay, so is it a 3 or a 4</a:t>
            </a:r>
            <a:r>
              <a:rPr lang="en-NZ" sz="1800" i="1" dirty="0" smtClean="0"/>
              <a:t>? 	</a:t>
            </a:r>
            <a:r>
              <a:rPr lang="en-NZ" sz="1800" dirty="0" smtClean="0">
                <a:solidFill>
                  <a:srgbClr val="92D050"/>
                </a:solidFill>
              </a:rPr>
              <a:t>(</a:t>
            </a:r>
            <a:r>
              <a:rPr lang="en-NZ" sz="1800" dirty="0">
                <a:solidFill>
                  <a:srgbClr val="92D050"/>
                </a:solidFill>
              </a:rPr>
              <a:t>NB – ‘hedging bets’ strategies</a:t>
            </a:r>
            <a:r>
              <a:rPr lang="en-NZ" sz="1800" dirty="0" smtClean="0">
                <a:solidFill>
                  <a:srgbClr val="92D050"/>
                </a:solidFill>
              </a:rPr>
              <a:t>)</a:t>
            </a:r>
            <a:endParaRPr lang="en-NZ" sz="1800" i="1" dirty="0"/>
          </a:p>
          <a:p>
            <a:pPr marL="0" indent="0">
              <a:buNone/>
            </a:pPr>
            <a:r>
              <a:rPr lang="en-NZ" sz="1800" i="1" dirty="0" smtClean="0"/>
              <a:t>M1: </a:t>
            </a:r>
            <a:r>
              <a:rPr lang="en-NZ" sz="1800" i="1" dirty="0"/>
              <a:t>I would have thought a 3.  What do you think?</a:t>
            </a:r>
          </a:p>
          <a:p>
            <a:pPr marL="0" indent="0">
              <a:buNone/>
            </a:pPr>
            <a:r>
              <a:rPr lang="en-NZ" sz="1800" i="1" dirty="0" smtClean="0"/>
              <a:t>F1: </a:t>
            </a:r>
            <a:r>
              <a:rPr lang="en-NZ" sz="1800" i="1" dirty="0"/>
              <a:t>Yes I would say so too </a:t>
            </a:r>
            <a:r>
              <a:rPr lang="en-NZ" sz="1800" i="1" dirty="0" smtClean="0"/>
              <a:t>[a 3] </a:t>
            </a:r>
            <a:r>
              <a:rPr lang="en-NZ" sz="1800" i="1" dirty="0"/>
              <a:t>since the text has lots of ideas but has some elaboration.  But if you think about the other samples we have scored he wouldn’t be above them.  So it seems like 3 is right do you think?  </a:t>
            </a:r>
          </a:p>
          <a:p>
            <a:pPr marL="0" indent="0">
              <a:buNone/>
            </a:pPr>
            <a:r>
              <a:rPr lang="en-NZ" sz="1800" i="1" dirty="0" smtClean="0"/>
              <a:t>M1: </a:t>
            </a:r>
            <a:r>
              <a:rPr lang="en-NZ" sz="1800" i="1" dirty="0"/>
              <a:t>Yes, let’s go </a:t>
            </a:r>
            <a:r>
              <a:rPr lang="en-NZ" sz="1800" i="1" dirty="0" smtClean="0"/>
              <a:t>3. </a:t>
            </a:r>
          </a:p>
          <a:p>
            <a:endParaRPr lang="en-NZ" sz="1800" i="1" dirty="0">
              <a:solidFill>
                <a:schemeClr val="tx1"/>
              </a:solidFill>
            </a:endParaRPr>
          </a:p>
          <a:p>
            <a:pPr marL="0" indent="0">
              <a:buNone/>
            </a:pPr>
            <a:r>
              <a:rPr lang="en-NZ" sz="2000" dirty="0" smtClean="0">
                <a:solidFill>
                  <a:schemeClr val="tx1"/>
                </a:solidFill>
              </a:rPr>
              <a:t>Knowledge (citing descriptors) → persuasive strategy</a:t>
            </a:r>
          </a:p>
          <a:p>
            <a:pPr marL="0" indent="0">
              <a:buNone/>
            </a:pPr>
            <a:endParaRPr lang="en-NZ" dirty="0"/>
          </a:p>
        </p:txBody>
      </p:sp>
      <p:sp>
        <p:nvSpPr>
          <p:cNvPr id="3" name="Title 2"/>
          <p:cNvSpPr>
            <a:spLocks noGrp="1"/>
          </p:cNvSpPr>
          <p:nvPr>
            <p:ph type="title"/>
          </p:nvPr>
        </p:nvSpPr>
        <p:spPr/>
        <p:txBody>
          <a:bodyPr/>
          <a:lstStyle/>
          <a:p>
            <a:r>
              <a:rPr lang="en-NZ" dirty="0" smtClean="0">
                <a:solidFill>
                  <a:schemeClr val="tx1"/>
                </a:solidFill>
              </a:rPr>
              <a:t>Moderation excerpt 1</a:t>
            </a:r>
            <a:endParaRPr lang="en-NZ" dirty="0">
              <a:solidFill>
                <a:schemeClr val="tx1"/>
              </a:solidFill>
            </a:endParaRPr>
          </a:p>
        </p:txBody>
      </p:sp>
    </p:spTree>
    <p:extLst>
      <p:ext uri="{BB962C8B-B14F-4D97-AF65-F5344CB8AC3E}">
        <p14:creationId xmlns:p14="http://schemas.microsoft.com/office/powerpoint/2010/main" val="94238328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467544" y="1916832"/>
            <a:ext cx="8229599" cy="4038600"/>
          </a:xfrm>
        </p:spPr>
        <p:txBody>
          <a:bodyPr/>
          <a:lstStyle/>
          <a:p>
            <a:pPr marL="0" indent="0">
              <a:buNone/>
            </a:pPr>
            <a:r>
              <a:rPr lang="en-NZ" sz="2000" dirty="0" smtClean="0">
                <a:solidFill>
                  <a:srgbClr val="FFC000"/>
                </a:solidFill>
              </a:rPr>
              <a:t>With </a:t>
            </a:r>
            <a:r>
              <a:rPr lang="en-NZ" sz="2000" dirty="0">
                <a:solidFill>
                  <a:srgbClr val="FFC000"/>
                </a:solidFill>
              </a:rPr>
              <a:t>growing group </a:t>
            </a:r>
            <a:r>
              <a:rPr lang="en-NZ" sz="2000" dirty="0" smtClean="0">
                <a:solidFill>
                  <a:srgbClr val="FFC000"/>
                </a:solidFill>
              </a:rPr>
              <a:t>familiarity/experience teachers offered</a:t>
            </a:r>
            <a:endParaRPr lang="en-NZ" sz="2000" dirty="0">
              <a:solidFill>
                <a:srgbClr val="FFC000"/>
              </a:solidFill>
            </a:endParaRPr>
          </a:p>
          <a:p>
            <a:pPr marL="0" indent="0">
              <a:buNone/>
            </a:pPr>
            <a:r>
              <a:rPr lang="en-NZ" sz="2000" dirty="0" smtClean="0">
                <a:solidFill>
                  <a:srgbClr val="FFC000"/>
                </a:solidFill>
              </a:rPr>
              <a:t>alternative perspectives &amp; brief explanations for ratings…</a:t>
            </a:r>
          </a:p>
          <a:p>
            <a:pPr marL="0" indent="0">
              <a:buNone/>
            </a:pPr>
            <a:r>
              <a:rPr lang="en-NZ" sz="1600" i="1" dirty="0" smtClean="0"/>
              <a:t>M1</a:t>
            </a:r>
            <a:r>
              <a:rPr lang="en-NZ" sz="1600" i="1" dirty="0"/>
              <a:t>: This is a cool story. But punctuation problems eh?  Two apostrophes</a:t>
            </a:r>
          </a:p>
          <a:p>
            <a:pPr marL="0" indent="0">
              <a:buNone/>
            </a:pPr>
            <a:r>
              <a:rPr lang="en-NZ" sz="1600" i="1" dirty="0" smtClean="0"/>
              <a:t>M2</a:t>
            </a:r>
            <a:r>
              <a:rPr lang="en-NZ" sz="1600" i="1" dirty="0"/>
              <a:t>: That’s a capital </a:t>
            </a:r>
            <a:r>
              <a:rPr lang="en-NZ" sz="1600" i="1" dirty="0" smtClean="0"/>
              <a:t>letter (pointing to an example on the writing sample)</a:t>
            </a:r>
            <a:endParaRPr lang="en-NZ" sz="1600" i="1" dirty="0"/>
          </a:p>
          <a:p>
            <a:pPr marL="0" indent="0">
              <a:buNone/>
            </a:pPr>
            <a:r>
              <a:rPr lang="en-NZ" sz="1600" i="1" dirty="0" smtClean="0"/>
              <a:t>M1</a:t>
            </a:r>
            <a:r>
              <a:rPr lang="en-NZ" sz="1600" i="1" dirty="0"/>
              <a:t>: That’s a 1 </a:t>
            </a:r>
            <a:r>
              <a:rPr lang="en-NZ" sz="1600" dirty="0" smtClean="0"/>
              <a:t>[no </a:t>
            </a:r>
            <a:r>
              <a:rPr lang="en-NZ" sz="1600" dirty="0"/>
              <a:t>verbalised </a:t>
            </a:r>
            <a:r>
              <a:rPr lang="en-NZ" sz="1600" dirty="0" smtClean="0"/>
              <a:t>reasons]</a:t>
            </a:r>
            <a:endParaRPr lang="en-NZ" sz="1600" i="1" dirty="0"/>
          </a:p>
          <a:p>
            <a:pPr marL="0" indent="0">
              <a:buNone/>
            </a:pPr>
            <a:r>
              <a:rPr lang="en-NZ" sz="1600" i="1" dirty="0" smtClean="0"/>
              <a:t>M2</a:t>
            </a:r>
            <a:r>
              <a:rPr lang="en-NZ" sz="1600" i="1" dirty="0"/>
              <a:t>: Hang on – look at the sentence beginnings – could be a 2?</a:t>
            </a:r>
          </a:p>
          <a:p>
            <a:pPr marL="0" indent="0">
              <a:buNone/>
            </a:pPr>
            <a:r>
              <a:rPr lang="en-NZ" sz="1600" i="1" dirty="0" smtClean="0"/>
              <a:t>M1</a:t>
            </a:r>
            <a:r>
              <a:rPr lang="en-NZ" sz="1600" i="1" dirty="0"/>
              <a:t>: Oh yeah… okay.  She could have two commas in that sentence.  A shame </a:t>
            </a:r>
            <a:r>
              <a:rPr lang="en-NZ" sz="1600" i="1" dirty="0" smtClean="0"/>
              <a:t> - it </a:t>
            </a:r>
            <a:r>
              <a:rPr lang="en-NZ" sz="1600" i="1" dirty="0"/>
              <a:t>is such a cool story. </a:t>
            </a:r>
            <a:r>
              <a:rPr lang="en-NZ" sz="1600" i="1" dirty="0" smtClean="0"/>
              <a:t> </a:t>
            </a:r>
            <a:r>
              <a:rPr lang="en-NZ" sz="1600" dirty="0" smtClean="0"/>
              <a:t>[</a:t>
            </a:r>
            <a:r>
              <a:rPr lang="en-NZ" sz="1600" dirty="0"/>
              <a:t>Male 1 seems to be influenced [in scoring] </a:t>
            </a:r>
            <a:r>
              <a:rPr lang="en-NZ" sz="1600" dirty="0" smtClean="0"/>
              <a:t>by story content] </a:t>
            </a:r>
            <a:endParaRPr lang="en-NZ" sz="1600" dirty="0"/>
          </a:p>
          <a:p>
            <a:pPr marL="0" indent="0">
              <a:buNone/>
            </a:pPr>
            <a:r>
              <a:rPr lang="en-NZ" sz="1600" i="1" dirty="0" smtClean="0"/>
              <a:t>F1: </a:t>
            </a:r>
            <a:r>
              <a:rPr lang="en-NZ" sz="1600" i="1" dirty="0"/>
              <a:t>Punctuation – yeah looks like a 2 because experimenting – don’t understand them eh, but has focused on getting ideas down.</a:t>
            </a:r>
          </a:p>
          <a:p>
            <a:pPr marL="0" indent="0">
              <a:buNone/>
            </a:pPr>
            <a:r>
              <a:rPr lang="en-NZ" sz="1600" i="1" dirty="0" smtClean="0"/>
              <a:t>M1</a:t>
            </a:r>
            <a:r>
              <a:rPr lang="en-NZ" sz="1600" i="1" dirty="0"/>
              <a:t>: Has used </a:t>
            </a:r>
            <a:r>
              <a:rPr lang="en-NZ" sz="1600" i="1" dirty="0" smtClean="0"/>
              <a:t>capitals.  </a:t>
            </a:r>
            <a:endParaRPr lang="en-NZ" sz="1600" i="1" dirty="0"/>
          </a:p>
          <a:p>
            <a:pPr marL="0" indent="0">
              <a:buNone/>
            </a:pPr>
            <a:r>
              <a:rPr lang="en-NZ" sz="1600" i="1" dirty="0" smtClean="0"/>
              <a:t>M2</a:t>
            </a:r>
            <a:r>
              <a:rPr lang="en-NZ" sz="1600" i="1" dirty="0"/>
              <a:t>: Got capitals and some full stops.</a:t>
            </a:r>
          </a:p>
          <a:p>
            <a:pPr marL="0" indent="0">
              <a:buNone/>
            </a:pPr>
            <a:r>
              <a:rPr lang="en-NZ" sz="1600" i="1" dirty="0" smtClean="0"/>
              <a:t>M1</a:t>
            </a:r>
            <a:r>
              <a:rPr lang="en-NZ" sz="1600" i="1" dirty="0"/>
              <a:t>: But the capitals are not in the right places.</a:t>
            </a:r>
          </a:p>
          <a:p>
            <a:pPr marL="0" indent="0">
              <a:buNone/>
            </a:pPr>
            <a:r>
              <a:rPr lang="en-NZ" sz="1600" i="1" dirty="0" smtClean="0"/>
              <a:t>M2</a:t>
            </a:r>
            <a:r>
              <a:rPr lang="en-NZ" sz="1600" i="1" dirty="0"/>
              <a:t>: She started a sentence </a:t>
            </a:r>
            <a:r>
              <a:rPr lang="en-NZ" sz="1600" i="1" dirty="0" smtClean="0"/>
              <a:t>with  </a:t>
            </a:r>
            <a:r>
              <a:rPr lang="en-NZ" sz="1600" i="1" dirty="0"/>
              <a:t>And.  I don’t think it is a 1 I think it is a 2 since there is one correct </a:t>
            </a:r>
            <a:r>
              <a:rPr lang="en-NZ" sz="1600" i="1" dirty="0" smtClean="0"/>
              <a:t>use…</a:t>
            </a:r>
            <a:endParaRPr lang="en-NZ" sz="1600" i="1" dirty="0"/>
          </a:p>
          <a:p>
            <a:pPr marL="0" indent="0">
              <a:buNone/>
            </a:pPr>
            <a:r>
              <a:rPr lang="en-NZ" sz="2000" dirty="0" smtClean="0">
                <a:solidFill>
                  <a:schemeClr val="tx1"/>
                </a:solidFill>
              </a:rPr>
              <a:t>Refining understandings/interpretations of standard explanations</a:t>
            </a:r>
            <a:endParaRPr lang="en-NZ" sz="2000" dirty="0">
              <a:solidFill>
                <a:schemeClr val="tx1"/>
              </a:solidFill>
            </a:endParaRPr>
          </a:p>
        </p:txBody>
      </p:sp>
      <p:sp>
        <p:nvSpPr>
          <p:cNvPr id="3" name="Title 2"/>
          <p:cNvSpPr>
            <a:spLocks noGrp="1"/>
          </p:cNvSpPr>
          <p:nvPr>
            <p:ph type="title"/>
          </p:nvPr>
        </p:nvSpPr>
        <p:spPr/>
        <p:txBody>
          <a:bodyPr/>
          <a:lstStyle/>
          <a:p>
            <a:r>
              <a:rPr lang="en-NZ" dirty="0" smtClean="0">
                <a:solidFill>
                  <a:schemeClr val="tx1"/>
                </a:solidFill>
              </a:rPr>
              <a:t>Extract 2</a:t>
            </a:r>
            <a:endParaRPr lang="en-NZ" dirty="0">
              <a:solidFill>
                <a:schemeClr val="tx1"/>
              </a:solidFill>
            </a:endParaRPr>
          </a:p>
        </p:txBody>
      </p:sp>
    </p:spTree>
    <p:extLst>
      <p:ext uri="{BB962C8B-B14F-4D97-AF65-F5344CB8AC3E}">
        <p14:creationId xmlns:p14="http://schemas.microsoft.com/office/powerpoint/2010/main" val="4497794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solidFill>
                  <a:srgbClr val="FFC000"/>
                </a:solidFill>
              </a:rPr>
              <a:t>Group familiarity = increased incidents of  arguing and persuasion with reasoning; negotiating individual and collective interpretations</a:t>
            </a:r>
          </a:p>
          <a:p>
            <a:pPr marL="0" indent="0">
              <a:buNone/>
            </a:pPr>
            <a:r>
              <a:rPr lang="en-NZ" sz="1400" i="1" dirty="0" smtClean="0"/>
              <a:t>F1: </a:t>
            </a:r>
            <a:r>
              <a:rPr lang="en-NZ" sz="1400" i="1" dirty="0"/>
              <a:t>No describing of the gun – just the effect</a:t>
            </a:r>
          </a:p>
          <a:p>
            <a:pPr marL="0" indent="0">
              <a:buNone/>
            </a:pPr>
            <a:r>
              <a:rPr lang="en-NZ" sz="1400" i="1" dirty="0" smtClean="0"/>
              <a:t>M2: “It </a:t>
            </a:r>
            <a:r>
              <a:rPr lang="en-NZ" sz="1400" i="1" dirty="0"/>
              <a:t>was freezing cold </a:t>
            </a:r>
            <a:r>
              <a:rPr lang="en-NZ" sz="1400" i="1" dirty="0" smtClean="0"/>
              <a:t>“ – </a:t>
            </a:r>
            <a:r>
              <a:rPr lang="en-NZ" sz="1400" i="1" dirty="0"/>
              <a:t>she has some adjectives, like “at last”.  </a:t>
            </a:r>
          </a:p>
          <a:p>
            <a:pPr marL="0" indent="0">
              <a:buNone/>
            </a:pPr>
            <a:r>
              <a:rPr lang="en-NZ" sz="1400" i="1" dirty="0" smtClean="0"/>
              <a:t>F1: </a:t>
            </a:r>
            <a:r>
              <a:rPr lang="en-NZ" sz="1400" i="1" dirty="0"/>
              <a:t>The difference is it seems more deliberate.</a:t>
            </a:r>
          </a:p>
          <a:p>
            <a:pPr marL="0" indent="0">
              <a:buNone/>
            </a:pPr>
            <a:r>
              <a:rPr lang="en-NZ" sz="1400" i="1" dirty="0" smtClean="0"/>
              <a:t>M1</a:t>
            </a:r>
            <a:r>
              <a:rPr lang="en-NZ" sz="1400" i="1" dirty="0"/>
              <a:t>: (inaudible) um… I reckon the kid is about 5 or 6.</a:t>
            </a:r>
          </a:p>
          <a:p>
            <a:pPr marL="0" indent="0">
              <a:buNone/>
            </a:pPr>
            <a:r>
              <a:rPr lang="en-NZ" sz="1400" i="1" dirty="0" smtClean="0"/>
              <a:t>M2</a:t>
            </a:r>
            <a:r>
              <a:rPr lang="en-NZ" sz="1400" i="1" dirty="0"/>
              <a:t>: I don’t think it is as high as that.  Appropriate purpose</a:t>
            </a:r>
          </a:p>
          <a:p>
            <a:pPr marL="0" indent="0">
              <a:buNone/>
            </a:pPr>
            <a:r>
              <a:rPr lang="en-NZ" sz="1400" i="1" dirty="0" smtClean="0"/>
              <a:t>M1</a:t>
            </a:r>
            <a:r>
              <a:rPr lang="en-NZ" sz="1400" i="1" dirty="0"/>
              <a:t>: </a:t>
            </a:r>
            <a:r>
              <a:rPr lang="en-NZ" sz="1400" i="1" dirty="0" smtClean="0"/>
              <a:t>But </a:t>
            </a:r>
            <a:r>
              <a:rPr lang="en-NZ" sz="1400" i="1" dirty="0"/>
              <a:t>look at the language features</a:t>
            </a:r>
          </a:p>
          <a:p>
            <a:pPr marL="0" indent="0">
              <a:buNone/>
            </a:pPr>
            <a:r>
              <a:rPr lang="en-NZ" sz="1400" i="1" dirty="0" smtClean="0"/>
              <a:t>F1: </a:t>
            </a:r>
            <a:r>
              <a:rPr lang="en-NZ" sz="1400" i="1" dirty="0"/>
              <a:t>You can visualise the scene eh?</a:t>
            </a:r>
          </a:p>
          <a:p>
            <a:pPr marL="0" indent="0">
              <a:buNone/>
            </a:pPr>
            <a:r>
              <a:rPr lang="en-NZ" sz="1400" i="1" dirty="0" smtClean="0"/>
              <a:t>M1</a:t>
            </a:r>
            <a:r>
              <a:rPr lang="en-NZ" sz="1400" i="1" dirty="0"/>
              <a:t>: R5 then?</a:t>
            </a:r>
          </a:p>
          <a:p>
            <a:pPr marL="0" indent="0">
              <a:buNone/>
            </a:pPr>
            <a:r>
              <a:rPr lang="en-NZ" sz="1400" i="1" dirty="0" smtClean="0"/>
              <a:t>F1: Probably.</a:t>
            </a:r>
          </a:p>
          <a:p>
            <a:pPr marL="0" indent="0">
              <a:buNone/>
            </a:pPr>
            <a:r>
              <a:rPr lang="en-NZ" sz="1400" i="1" dirty="0" smtClean="0"/>
              <a:t>M2</a:t>
            </a:r>
            <a:r>
              <a:rPr lang="en-NZ" sz="1400" i="1" dirty="0"/>
              <a:t>: So precise vocab – is it academic?</a:t>
            </a:r>
          </a:p>
          <a:p>
            <a:pPr marL="0" indent="0">
              <a:buNone/>
            </a:pPr>
            <a:r>
              <a:rPr lang="en-NZ" sz="1400" i="1" dirty="0" smtClean="0"/>
              <a:t>F1: But </a:t>
            </a:r>
            <a:r>
              <a:rPr lang="en-NZ" sz="1400" i="1" dirty="0"/>
              <a:t>academic words are not needed in this context – they describe the ideas and the topic.  </a:t>
            </a:r>
            <a:r>
              <a:rPr lang="en-NZ" sz="1400" dirty="0" smtClean="0"/>
              <a:t>[Reached stage of familiarity where </a:t>
            </a:r>
            <a:r>
              <a:rPr lang="en-NZ" sz="1400" dirty="0"/>
              <a:t>it was comfortable to argue and disagree]</a:t>
            </a:r>
          </a:p>
          <a:p>
            <a:pPr marL="0" indent="0">
              <a:buNone/>
            </a:pPr>
            <a:r>
              <a:rPr lang="en-NZ" sz="1400" i="1" dirty="0" smtClean="0"/>
              <a:t>M1</a:t>
            </a:r>
            <a:r>
              <a:rPr lang="en-NZ" sz="1400" i="1" dirty="0"/>
              <a:t>: laughing…  Okay </a:t>
            </a:r>
          </a:p>
          <a:p>
            <a:pPr marL="0" indent="0">
              <a:buNone/>
            </a:pPr>
            <a:r>
              <a:rPr lang="en-NZ" sz="2000" dirty="0" smtClean="0">
                <a:solidFill>
                  <a:schemeClr val="tx1"/>
                </a:solidFill>
              </a:rPr>
              <a:t>Analytic scoring helps focus/reflect on different elements –  more considered judgment rather than leaping to global judgment </a:t>
            </a:r>
            <a:endParaRPr lang="en-NZ" sz="2000" dirty="0">
              <a:solidFill>
                <a:schemeClr val="tx1"/>
              </a:solidFill>
            </a:endParaRPr>
          </a:p>
        </p:txBody>
      </p:sp>
      <p:sp>
        <p:nvSpPr>
          <p:cNvPr id="3" name="Title 2"/>
          <p:cNvSpPr>
            <a:spLocks noGrp="1"/>
          </p:cNvSpPr>
          <p:nvPr>
            <p:ph type="title"/>
          </p:nvPr>
        </p:nvSpPr>
        <p:spPr/>
        <p:txBody>
          <a:bodyPr/>
          <a:lstStyle/>
          <a:p>
            <a:r>
              <a:rPr lang="en-NZ" dirty="0" smtClean="0">
                <a:solidFill>
                  <a:schemeClr val="tx1"/>
                </a:solidFill>
              </a:rPr>
              <a:t>Extract 3</a:t>
            </a:r>
            <a:endParaRPr lang="en-NZ" dirty="0">
              <a:solidFill>
                <a:schemeClr val="tx1"/>
              </a:solidFill>
            </a:endParaRPr>
          </a:p>
        </p:txBody>
      </p:sp>
    </p:spTree>
    <p:extLst>
      <p:ext uri="{BB962C8B-B14F-4D97-AF65-F5344CB8AC3E}">
        <p14:creationId xmlns:p14="http://schemas.microsoft.com/office/powerpoint/2010/main" val="232160843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solidFill>
                  <a:srgbClr val="FFC000"/>
                </a:solidFill>
              </a:rPr>
              <a:t>A </a:t>
            </a:r>
            <a:r>
              <a:rPr lang="en-NZ" sz="2000" dirty="0" smtClean="0">
                <a:solidFill>
                  <a:srgbClr val="FFC000"/>
                </a:solidFill>
              </a:rPr>
              <a:t>‘less familiar’ </a:t>
            </a:r>
            <a:r>
              <a:rPr lang="en-NZ" sz="2000" dirty="0" smtClean="0">
                <a:solidFill>
                  <a:srgbClr val="FFC000"/>
                </a:solidFill>
              </a:rPr>
              <a:t>reference point</a:t>
            </a:r>
            <a:r>
              <a:rPr lang="en-NZ" sz="2000" dirty="0" smtClean="0"/>
              <a:t> </a:t>
            </a:r>
            <a:r>
              <a:rPr lang="en-NZ" sz="1600" dirty="0" smtClean="0"/>
              <a:t>(e-</a:t>
            </a:r>
            <a:r>
              <a:rPr lang="en-NZ" sz="1600" dirty="0" err="1" smtClean="0"/>
              <a:t>asTTLe</a:t>
            </a:r>
            <a:r>
              <a:rPr lang="en-NZ" sz="1600" dirty="0" smtClean="0"/>
              <a:t> c.f. NZC)</a:t>
            </a:r>
            <a:r>
              <a:rPr lang="en-NZ" sz="2000" dirty="0" smtClean="0"/>
              <a:t> </a:t>
            </a:r>
            <a:r>
              <a:rPr lang="en-NZ" sz="2000" dirty="0" smtClean="0">
                <a:solidFill>
                  <a:srgbClr val="FFC000"/>
                </a:solidFill>
              </a:rPr>
              <a:t>enabled </a:t>
            </a:r>
            <a:r>
              <a:rPr lang="en-NZ" sz="2000" dirty="0" smtClean="0">
                <a:solidFill>
                  <a:srgbClr val="FFC000"/>
                </a:solidFill>
              </a:rPr>
              <a:t>teachers to</a:t>
            </a:r>
            <a:r>
              <a:rPr lang="en-NZ" sz="2000" dirty="0" smtClean="0"/>
              <a:t>:</a:t>
            </a:r>
          </a:p>
          <a:p>
            <a:pPr lvl="1"/>
            <a:r>
              <a:rPr lang="en-NZ" sz="1800" dirty="0" smtClean="0">
                <a:solidFill>
                  <a:srgbClr val="FFC000"/>
                </a:solidFill>
              </a:rPr>
              <a:t>look more closely</a:t>
            </a:r>
            <a:r>
              <a:rPr lang="en-NZ" sz="1800" dirty="0" smtClean="0"/>
              <a:t>, and in new ways at students’ writing </a:t>
            </a:r>
          </a:p>
          <a:p>
            <a:pPr lvl="1"/>
            <a:r>
              <a:rPr lang="en-NZ" sz="1800" dirty="0" smtClean="0">
                <a:solidFill>
                  <a:srgbClr val="FFC000"/>
                </a:solidFill>
              </a:rPr>
              <a:t>more freely express uncertainty </a:t>
            </a:r>
            <a:r>
              <a:rPr lang="en-NZ" sz="1800" dirty="0" smtClean="0"/>
              <a:t>and seek reassurance than with NZC (expected familiarity)</a:t>
            </a:r>
          </a:p>
          <a:p>
            <a:r>
              <a:rPr lang="en-NZ" sz="2000" dirty="0" smtClean="0">
                <a:solidFill>
                  <a:srgbClr val="FFC000"/>
                </a:solidFill>
              </a:rPr>
              <a:t>When familiar with reference point</a:t>
            </a:r>
            <a:r>
              <a:rPr lang="en-NZ" sz="2000" dirty="0" smtClean="0"/>
              <a:t>, teachers tended to:</a:t>
            </a:r>
          </a:p>
          <a:p>
            <a:pPr lvl="1"/>
            <a:r>
              <a:rPr lang="en-NZ" sz="1800" dirty="0" smtClean="0"/>
              <a:t>either </a:t>
            </a:r>
            <a:r>
              <a:rPr lang="en-NZ" sz="1800" dirty="0" smtClean="0">
                <a:solidFill>
                  <a:srgbClr val="FFC000"/>
                </a:solidFill>
              </a:rPr>
              <a:t>pragmatically</a:t>
            </a:r>
            <a:r>
              <a:rPr lang="en-NZ" sz="1800" dirty="0" smtClean="0"/>
              <a:t> start at matrix point students more likely to </a:t>
            </a:r>
            <a:r>
              <a:rPr lang="en-NZ" sz="1800" dirty="0" smtClean="0">
                <a:solidFill>
                  <a:srgbClr val="FFC000"/>
                </a:solidFill>
              </a:rPr>
              <a:t>score </a:t>
            </a:r>
            <a:r>
              <a:rPr lang="en-NZ" sz="1800" dirty="0" smtClean="0"/>
              <a:t>and synthesize quick judgment, </a:t>
            </a:r>
            <a:r>
              <a:rPr lang="en-NZ" sz="1800" dirty="0" smtClean="0">
                <a:solidFill>
                  <a:srgbClr val="FFC000"/>
                </a:solidFill>
              </a:rPr>
              <a:t>OR</a:t>
            </a:r>
          </a:p>
          <a:p>
            <a:pPr lvl="1"/>
            <a:r>
              <a:rPr lang="en-NZ" sz="1800" dirty="0"/>
              <a:t>u</a:t>
            </a:r>
            <a:r>
              <a:rPr lang="en-NZ" sz="1800" dirty="0" smtClean="0"/>
              <a:t>se more descriptor extracts to </a:t>
            </a:r>
            <a:r>
              <a:rPr lang="en-NZ" sz="1800" dirty="0" smtClean="0">
                <a:solidFill>
                  <a:srgbClr val="FFC000"/>
                </a:solidFill>
              </a:rPr>
              <a:t>argue persuasively</a:t>
            </a:r>
          </a:p>
          <a:p>
            <a:r>
              <a:rPr lang="en-NZ" sz="2000" dirty="0" smtClean="0">
                <a:solidFill>
                  <a:srgbClr val="FFC000"/>
                </a:solidFill>
              </a:rPr>
              <a:t>Groups scored more consistently</a:t>
            </a:r>
            <a:r>
              <a:rPr lang="en-NZ" sz="2000" dirty="0" smtClean="0"/>
              <a:t> and confidently </a:t>
            </a:r>
            <a:r>
              <a:rPr lang="en-NZ" sz="2000" dirty="0" smtClean="0">
                <a:solidFill>
                  <a:srgbClr val="FFC000"/>
                </a:solidFill>
              </a:rPr>
              <a:t>when they used process of CRM, SBM and NRM</a:t>
            </a:r>
            <a:r>
              <a:rPr lang="en-NZ" dirty="0" smtClean="0">
                <a:solidFill>
                  <a:srgbClr val="FFC000"/>
                </a:solidFill>
              </a:rPr>
              <a:t> </a:t>
            </a:r>
            <a:r>
              <a:rPr lang="en-NZ" sz="1800" dirty="0" smtClean="0"/>
              <a:t>(began by reading overall descriptors, referred to exemplars, read writing aloud, scanned appropriate and adjacent descriptors, compared emerging judgments with other writing samples they previously judged)</a:t>
            </a:r>
          </a:p>
          <a:p>
            <a:pPr marL="0" indent="0">
              <a:buNone/>
            </a:pPr>
            <a:endParaRPr lang="en-NZ" dirty="0"/>
          </a:p>
        </p:txBody>
      </p:sp>
      <p:sp>
        <p:nvSpPr>
          <p:cNvPr id="3" name="Title 2"/>
          <p:cNvSpPr>
            <a:spLocks noGrp="1"/>
          </p:cNvSpPr>
          <p:nvPr>
            <p:ph type="title"/>
          </p:nvPr>
        </p:nvSpPr>
        <p:spPr/>
        <p:txBody>
          <a:bodyPr/>
          <a:lstStyle/>
          <a:p>
            <a:r>
              <a:rPr lang="en-NZ" dirty="0">
                <a:solidFill>
                  <a:schemeClr val="tx1"/>
                </a:solidFill>
              </a:rPr>
              <a:t>O</a:t>
            </a:r>
            <a:r>
              <a:rPr lang="en-NZ" dirty="0" smtClean="0">
                <a:solidFill>
                  <a:schemeClr val="tx1"/>
                </a:solidFill>
              </a:rPr>
              <a:t>bservation </a:t>
            </a:r>
            <a:r>
              <a:rPr lang="en-NZ" dirty="0" smtClean="0">
                <a:solidFill>
                  <a:schemeClr val="tx1"/>
                </a:solidFill>
              </a:rPr>
              <a:t>summary</a:t>
            </a:r>
            <a:endParaRPr lang="en-NZ" dirty="0">
              <a:solidFill>
                <a:schemeClr val="tx1"/>
              </a:solidFill>
            </a:endParaRPr>
          </a:p>
        </p:txBody>
      </p:sp>
    </p:spTree>
    <p:extLst>
      <p:ext uri="{BB962C8B-B14F-4D97-AF65-F5344CB8AC3E}">
        <p14:creationId xmlns:p14="http://schemas.microsoft.com/office/powerpoint/2010/main" val="311374383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solidFill>
                  <a:srgbClr val="FFC000"/>
                </a:solidFill>
              </a:rPr>
              <a:t>1.Assessment factors </a:t>
            </a:r>
            <a:r>
              <a:rPr lang="en-NZ" sz="1800" dirty="0" smtClean="0"/>
              <a:t>(holistic/analytic; process e.g. clarity of indicators first; co-constructing understanding)</a:t>
            </a:r>
          </a:p>
          <a:p>
            <a:pPr marL="0" indent="0">
              <a:buNone/>
            </a:pPr>
            <a:endParaRPr lang="en-NZ" sz="1800" dirty="0" smtClean="0"/>
          </a:p>
          <a:p>
            <a:pPr marL="0" indent="0">
              <a:buNone/>
            </a:pPr>
            <a:r>
              <a:rPr lang="en-NZ" sz="2000" dirty="0" smtClean="0">
                <a:solidFill>
                  <a:srgbClr val="FFC000"/>
                </a:solidFill>
              </a:rPr>
              <a:t>2.Interpersonal/political manoeuvring </a:t>
            </a:r>
            <a:r>
              <a:rPr lang="en-NZ" sz="1800" dirty="0" smtClean="0"/>
              <a:t>(initial agreement with minimal reasoning -&gt; increased debate and greater reference to indicator descriptors) Changed tone from hesitant questioning to matter-of-fact statements)</a:t>
            </a:r>
          </a:p>
          <a:p>
            <a:pPr marL="0" indent="0">
              <a:buNone/>
            </a:pPr>
            <a:endParaRPr lang="en-NZ" sz="2000" dirty="0" smtClean="0">
              <a:solidFill>
                <a:srgbClr val="FFC000"/>
              </a:solidFill>
            </a:endParaRPr>
          </a:p>
          <a:p>
            <a:pPr marL="0" indent="0">
              <a:buNone/>
            </a:pPr>
            <a:r>
              <a:rPr lang="en-NZ" sz="2000" dirty="0" smtClean="0">
                <a:solidFill>
                  <a:srgbClr val="FFC000"/>
                </a:solidFill>
              </a:rPr>
              <a:t>3. Level of expertise </a:t>
            </a:r>
            <a:r>
              <a:rPr lang="en-NZ" sz="1800" dirty="0" smtClean="0"/>
              <a:t>(More influential with: access/explicit reference to descriptors; greater familiarity </a:t>
            </a:r>
            <a:r>
              <a:rPr lang="en-NZ" sz="1800" dirty="0" smtClean="0"/>
              <a:t>with assessment </a:t>
            </a:r>
            <a:r>
              <a:rPr lang="en-NZ" sz="1800" dirty="0" smtClean="0"/>
              <a:t>tool</a:t>
            </a:r>
            <a:r>
              <a:rPr lang="en-NZ" sz="1800" dirty="0" smtClean="0"/>
              <a:t>; more</a:t>
            </a:r>
            <a:r>
              <a:rPr lang="en-NZ" sz="1800" dirty="0" smtClean="0"/>
              <a:t> </a:t>
            </a:r>
            <a:r>
              <a:rPr lang="en-NZ" sz="1800" dirty="0" smtClean="0"/>
              <a:t>years of experience with student age group)</a:t>
            </a:r>
          </a:p>
          <a:p>
            <a:pPr marL="0" indent="0">
              <a:buNone/>
            </a:pPr>
            <a:endParaRPr lang="en-NZ" sz="2000" dirty="0" smtClean="0">
              <a:solidFill>
                <a:srgbClr val="FFC000"/>
              </a:solidFill>
            </a:endParaRPr>
          </a:p>
          <a:p>
            <a:pPr marL="0" indent="0">
              <a:buNone/>
            </a:pPr>
            <a:r>
              <a:rPr lang="en-NZ" sz="2000" dirty="0" smtClean="0">
                <a:solidFill>
                  <a:srgbClr val="FFC000"/>
                </a:solidFill>
              </a:rPr>
              <a:t>4. Tensions between thorough process/task completion </a:t>
            </a:r>
          </a:p>
          <a:p>
            <a:pPr marL="0" indent="0">
              <a:buNone/>
            </a:pPr>
            <a:endParaRPr lang="en-NZ" sz="2000" dirty="0" smtClean="0">
              <a:solidFill>
                <a:srgbClr val="FFC000"/>
              </a:solidFill>
            </a:endParaRPr>
          </a:p>
          <a:p>
            <a:pPr marL="0" indent="0">
              <a:buNone/>
            </a:pPr>
            <a:r>
              <a:rPr lang="en-NZ" sz="2000" dirty="0" smtClean="0">
                <a:solidFill>
                  <a:srgbClr val="FFC000"/>
                </a:solidFill>
              </a:rPr>
              <a:t>5. Resources </a:t>
            </a:r>
            <a:r>
              <a:rPr lang="en-NZ" sz="1800" dirty="0" smtClean="0"/>
              <a:t>(time pressures, access to descriptors, exemplars)</a:t>
            </a:r>
          </a:p>
          <a:p>
            <a:pPr marL="0" indent="0">
              <a:buNone/>
            </a:pPr>
            <a:endParaRPr lang="en-NZ" dirty="0"/>
          </a:p>
        </p:txBody>
      </p:sp>
      <p:sp>
        <p:nvSpPr>
          <p:cNvPr id="3" name="Title 2"/>
          <p:cNvSpPr>
            <a:spLocks noGrp="1"/>
          </p:cNvSpPr>
          <p:nvPr>
            <p:ph type="title"/>
          </p:nvPr>
        </p:nvSpPr>
        <p:spPr/>
        <p:txBody>
          <a:bodyPr>
            <a:normAutofit/>
          </a:bodyPr>
          <a:lstStyle/>
          <a:p>
            <a:r>
              <a:rPr lang="en-NZ" dirty="0" smtClean="0">
                <a:solidFill>
                  <a:schemeClr val="tx1"/>
                </a:solidFill>
              </a:rPr>
              <a:t>Politics: dynamic interplay between multiple factors</a:t>
            </a:r>
            <a:endParaRPr lang="en-NZ" dirty="0">
              <a:solidFill>
                <a:schemeClr val="tx1"/>
              </a:solidFill>
            </a:endParaRPr>
          </a:p>
        </p:txBody>
      </p:sp>
    </p:spTree>
    <p:extLst>
      <p:ext uri="{BB962C8B-B14F-4D97-AF65-F5344CB8AC3E}">
        <p14:creationId xmlns:p14="http://schemas.microsoft.com/office/powerpoint/2010/main" val="289004228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
            <p:extLst>
              <p:ext uri="{D42A27DB-BD31-4B8C-83A1-F6EECF244321}">
                <p14:modId xmlns:p14="http://schemas.microsoft.com/office/powerpoint/2010/main" val="4164975184"/>
              </p:ext>
            </p:extLst>
          </p:nvPr>
        </p:nvGraphicFramePr>
        <p:xfrm>
          <a:off x="457200" y="1981200"/>
          <a:ext cx="8229600" cy="4394200"/>
        </p:xfrm>
        <a:graphic>
          <a:graphicData uri="http://schemas.openxmlformats.org/drawingml/2006/table">
            <a:tbl>
              <a:tblPr firstRow="1" bandRow="1">
                <a:tableStyleId>{5C22544A-7EE6-4342-B048-85BDC9FD1C3A}</a:tableStyleId>
              </a:tblPr>
              <a:tblGrid>
                <a:gridCol w="2743200"/>
                <a:gridCol w="2743200"/>
                <a:gridCol w="2743200"/>
              </a:tblGrid>
              <a:tr h="370840">
                <a:tc gridSpan="3">
                  <a:txBody>
                    <a:bodyPr/>
                    <a:lstStyle/>
                    <a:p>
                      <a:r>
                        <a:rPr lang="en-NZ" dirty="0" smtClean="0"/>
                        <a:t>Social moderation</a:t>
                      </a:r>
                      <a:endParaRPr lang="en-NZ" dirty="0"/>
                    </a:p>
                  </a:txBody>
                  <a:tcPr/>
                </a:tc>
                <a:tc hMerge="1">
                  <a:txBody>
                    <a:bodyPr/>
                    <a:lstStyle/>
                    <a:p>
                      <a:endParaRPr lang="en-NZ" dirty="0"/>
                    </a:p>
                  </a:txBody>
                  <a:tcPr/>
                </a:tc>
                <a:tc hMerge="1">
                  <a:txBody>
                    <a:bodyPr/>
                    <a:lstStyle/>
                    <a:p>
                      <a:endParaRPr lang="en-NZ" dirty="0"/>
                    </a:p>
                  </a:txBody>
                  <a:tcPr/>
                </a:tc>
              </a:tr>
              <a:tr h="370840">
                <a:tc>
                  <a:txBody>
                    <a:bodyPr/>
                    <a:lstStyle/>
                    <a:p>
                      <a:r>
                        <a:rPr lang="en-NZ" dirty="0" smtClean="0">
                          <a:solidFill>
                            <a:srgbClr val="C00000"/>
                          </a:solidFill>
                        </a:rPr>
                        <a:t>Involves close collaboration</a:t>
                      </a:r>
                      <a:endParaRPr lang="en-NZ" dirty="0">
                        <a:solidFill>
                          <a:srgbClr val="C00000"/>
                        </a:solidFill>
                      </a:endParaRPr>
                    </a:p>
                  </a:txBody>
                  <a:tcPr/>
                </a:tc>
                <a:tc>
                  <a:txBody>
                    <a:bodyPr/>
                    <a:lstStyle/>
                    <a:p>
                      <a:r>
                        <a:rPr lang="en-NZ" dirty="0" smtClean="0">
                          <a:solidFill>
                            <a:srgbClr val="C00000"/>
                          </a:solidFill>
                        </a:rPr>
                        <a:t>Interpersonal</a:t>
                      </a:r>
                      <a:r>
                        <a:rPr lang="en-NZ" baseline="0" dirty="0" smtClean="0">
                          <a:solidFill>
                            <a:srgbClr val="C00000"/>
                          </a:solidFill>
                        </a:rPr>
                        <a:t>/social &amp; political skills</a:t>
                      </a:r>
                      <a:endParaRPr lang="en-NZ" dirty="0">
                        <a:solidFill>
                          <a:srgbClr val="C00000"/>
                        </a:solidFill>
                      </a:endParaRPr>
                    </a:p>
                  </a:txBody>
                  <a:tcPr/>
                </a:tc>
                <a:tc>
                  <a:txBody>
                    <a:bodyPr/>
                    <a:lstStyle/>
                    <a:p>
                      <a:r>
                        <a:rPr lang="en-NZ" dirty="0" smtClean="0">
                          <a:solidFill>
                            <a:srgbClr val="C00000"/>
                          </a:solidFill>
                        </a:rPr>
                        <a:t>Reflective, respectful,</a:t>
                      </a:r>
                      <a:r>
                        <a:rPr lang="en-NZ" baseline="0" dirty="0" smtClean="0">
                          <a:solidFill>
                            <a:srgbClr val="C00000"/>
                          </a:solidFill>
                        </a:rPr>
                        <a:t> individual vs group views</a:t>
                      </a:r>
                      <a:endParaRPr lang="en-NZ" dirty="0">
                        <a:solidFill>
                          <a:srgbClr val="C00000"/>
                        </a:solidFill>
                      </a:endParaRPr>
                    </a:p>
                  </a:txBody>
                  <a:tcPr/>
                </a:tc>
              </a:tr>
              <a:tr h="370840">
                <a:tc>
                  <a:txBody>
                    <a:bodyPr/>
                    <a:lstStyle/>
                    <a:p>
                      <a:r>
                        <a:rPr lang="en-NZ" dirty="0" smtClean="0">
                          <a:solidFill>
                            <a:schemeClr val="tx2"/>
                          </a:solidFill>
                        </a:rPr>
                        <a:t>To establish</a:t>
                      </a:r>
                      <a:r>
                        <a:rPr lang="en-NZ" baseline="0" dirty="0" smtClean="0">
                          <a:solidFill>
                            <a:schemeClr val="tx2"/>
                          </a:solidFill>
                        </a:rPr>
                        <a:t> a shared understanding</a:t>
                      </a:r>
                      <a:endParaRPr lang="en-NZ" dirty="0">
                        <a:solidFill>
                          <a:schemeClr val="tx2"/>
                        </a:solidFill>
                      </a:endParaRPr>
                    </a:p>
                  </a:txBody>
                  <a:tcPr/>
                </a:tc>
                <a:tc>
                  <a:txBody>
                    <a:bodyPr/>
                    <a:lstStyle/>
                    <a:p>
                      <a:r>
                        <a:rPr lang="en-NZ" dirty="0" smtClean="0">
                          <a:solidFill>
                            <a:schemeClr val="tx2"/>
                          </a:solidFill>
                        </a:rPr>
                        <a:t>Theoretical</a:t>
                      </a:r>
                      <a:r>
                        <a:rPr lang="en-NZ" baseline="0" dirty="0" smtClean="0">
                          <a:solidFill>
                            <a:schemeClr val="tx2"/>
                          </a:solidFill>
                        </a:rPr>
                        <a:t> &amp; content knowledge/NZC</a:t>
                      </a:r>
                      <a:endParaRPr lang="en-NZ" dirty="0">
                        <a:solidFill>
                          <a:schemeClr val="tx2"/>
                        </a:solidFill>
                      </a:endParaRPr>
                    </a:p>
                  </a:txBody>
                  <a:tcPr/>
                </a:tc>
                <a:tc>
                  <a:txBody>
                    <a:bodyPr/>
                    <a:lstStyle/>
                    <a:p>
                      <a:r>
                        <a:rPr lang="en-NZ" dirty="0" smtClean="0">
                          <a:solidFill>
                            <a:schemeClr val="tx2"/>
                          </a:solidFill>
                        </a:rPr>
                        <a:t>Deep content/curriculum</a:t>
                      </a:r>
                      <a:r>
                        <a:rPr lang="en-NZ" baseline="0" dirty="0" smtClean="0">
                          <a:solidFill>
                            <a:schemeClr val="tx2"/>
                          </a:solidFill>
                        </a:rPr>
                        <a:t> knowledge/progressions</a:t>
                      </a:r>
                      <a:endParaRPr lang="en-NZ" dirty="0">
                        <a:solidFill>
                          <a:schemeClr val="tx2"/>
                        </a:solidFill>
                      </a:endParaRPr>
                    </a:p>
                  </a:txBody>
                  <a:tcPr/>
                </a:tc>
              </a:tr>
              <a:tr h="370840">
                <a:tc>
                  <a:txBody>
                    <a:bodyPr/>
                    <a:lstStyle/>
                    <a:p>
                      <a:r>
                        <a:rPr lang="en-NZ" dirty="0" smtClean="0"/>
                        <a:t>Of what achievement of an</a:t>
                      </a:r>
                      <a:r>
                        <a:rPr lang="en-NZ" baseline="0" dirty="0" smtClean="0"/>
                        <a:t> outcome looks like, and </a:t>
                      </a:r>
                      <a:endParaRPr lang="en-NZ" dirty="0"/>
                    </a:p>
                  </a:txBody>
                  <a:tcPr/>
                </a:tc>
                <a:tc>
                  <a:txBody>
                    <a:bodyPr/>
                    <a:lstStyle/>
                    <a:p>
                      <a:r>
                        <a:rPr lang="en-NZ" dirty="0" smtClean="0"/>
                        <a:t>Familiarity</a:t>
                      </a:r>
                      <a:r>
                        <a:rPr lang="en-NZ" baseline="0" dirty="0" smtClean="0"/>
                        <a:t> with agreed frame of reference/</a:t>
                      </a:r>
                      <a:r>
                        <a:rPr lang="en-NZ" baseline="0" dirty="0" err="1" smtClean="0"/>
                        <a:t>std</a:t>
                      </a:r>
                      <a:endParaRPr lang="en-NZ" dirty="0"/>
                    </a:p>
                  </a:txBody>
                  <a:tcPr/>
                </a:tc>
                <a:tc>
                  <a:txBody>
                    <a:bodyPr/>
                    <a:lstStyle/>
                    <a:p>
                      <a:r>
                        <a:rPr lang="en-NZ" dirty="0" smtClean="0"/>
                        <a:t>Provision of exemplars &amp; guiding explanations</a:t>
                      </a:r>
                      <a:endParaRPr lang="en-NZ" dirty="0"/>
                    </a:p>
                  </a:txBody>
                  <a:tcPr/>
                </a:tc>
              </a:tr>
              <a:tr h="370840">
                <a:tc>
                  <a:txBody>
                    <a:bodyPr/>
                    <a:lstStyle/>
                    <a:p>
                      <a:r>
                        <a:rPr lang="en-NZ" dirty="0" smtClean="0">
                          <a:solidFill>
                            <a:srgbClr val="00B050"/>
                          </a:solidFill>
                        </a:rPr>
                        <a:t>Whether</a:t>
                      </a:r>
                      <a:r>
                        <a:rPr lang="en-NZ" baseline="0" dirty="0" smtClean="0">
                          <a:solidFill>
                            <a:srgbClr val="00B050"/>
                          </a:solidFill>
                        </a:rPr>
                        <a:t> or not a student has demonstrated achievement of the outcome</a:t>
                      </a:r>
                      <a:endParaRPr lang="en-NZ" dirty="0">
                        <a:solidFill>
                          <a:srgbClr val="00B050"/>
                        </a:solidFill>
                      </a:endParaRPr>
                    </a:p>
                  </a:txBody>
                  <a:tcPr/>
                </a:tc>
                <a:tc>
                  <a:txBody>
                    <a:bodyPr/>
                    <a:lstStyle/>
                    <a:p>
                      <a:r>
                        <a:rPr lang="en-NZ" dirty="0" smtClean="0">
                          <a:solidFill>
                            <a:srgbClr val="00B050"/>
                          </a:solidFill>
                        </a:rPr>
                        <a:t>Judgment making</a:t>
                      </a:r>
                      <a:endParaRPr lang="en-NZ" dirty="0">
                        <a:solidFill>
                          <a:srgbClr val="00B050"/>
                        </a:solidFill>
                      </a:endParaRPr>
                    </a:p>
                  </a:txBody>
                  <a:tcPr/>
                </a:tc>
                <a:tc>
                  <a:txBody>
                    <a:bodyPr/>
                    <a:lstStyle/>
                    <a:p>
                      <a:r>
                        <a:rPr lang="en-NZ" dirty="0" smtClean="0">
                          <a:solidFill>
                            <a:srgbClr val="00B050"/>
                          </a:solidFill>
                        </a:rPr>
                        <a:t>Understanding</a:t>
                      </a:r>
                      <a:r>
                        <a:rPr lang="en-NZ" baseline="0" dirty="0" smtClean="0">
                          <a:solidFill>
                            <a:srgbClr val="00B050"/>
                          </a:solidFill>
                        </a:rPr>
                        <a:t> of standards</a:t>
                      </a:r>
                      <a:endParaRPr lang="en-NZ" dirty="0">
                        <a:solidFill>
                          <a:srgbClr val="00B050"/>
                        </a:solidFill>
                      </a:endParaRPr>
                    </a:p>
                  </a:txBody>
                  <a:tcPr/>
                </a:tc>
              </a:tr>
              <a:tr h="370840">
                <a:tc>
                  <a:txBody>
                    <a:bodyPr/>
                    <a:lstStyle/>
                    <a:p>
                      <a:r>
                        <a:rPr lang="en-NZ" dirty="0" smtClean="0">
                          <a:solidFill>
                            <a:srgbClr val="7030A0"/>
                          </a:solidFill>
                        </a:rPr>
                        <a:t>Process &amp; product</a:t>
                      </a:r>
                      <a:endParaRPr lang="en-NZ" dirty="0">
                        <a:solidFill>
                          <a:srgbClr val="7030A0"/>
                        </a:solidFill>
                      </a:endParaRPr>
                    </a:p>
                  </a:txBody>
                  <a:tcPr/>
                </a:tc>
                <a:tc>
                  <a:txBody>
                    <a:bodyPr/>
                    <a:lstStyle/>
                    <a:p>
                      <a:r>
                        <a:rPr lang="en-NZ" dirty="0" smtClean="0">
                          <a:solidFill>
                            <a:srgbClr val="7030A0"/>
                          </a:solidFill>
                        </a:rPr>
                        <a:t>Professional</a:t>
                      </a:r>
                      <a:r>
                        <a:rPr lang="en-NZ" baseline="0" dirty="0" smtClean="0">
                          <a:solidFill>
                            <a:srgbClr val="7030A0"/>
                          </a:solidFill>
                        </a:rPr>
                        <a:t> learning culture and openness to learning</a:t>
                      </a:r>
                      <a:endParaRPr lang="en-NZ" dirty="0">
                        <a:solidFill>
                          <a:srgbClr val="7030A0"/>
                        </a:solidFill>
                      </a:endParaRPr>
                    </a:p>
                  </a:txBody>
                  <a:tcPr/>
                </a:tc>
                <a:tc>
                  <a:txBody>
                    <a:bodyPr/>
                    <a:lstStyle/>
                    <a:p>
                      <a:r>
                        <a:rPr lang="en-NZ" dirty="0" smtClean="0">
                          <a:solidFill>
                            <a:srgbClr val="7030A0"/>
                          </a:solidFill>
                        </a:rPr>
                        <a:t>Culture of respect,</a:t>
                      </a:r>
                      <a:r>
                        <a:rPr lang="en-NZ" baseline="0" dirty="0" smtClean="0">
                          <a:solidFill>
                            <a:srgbClr val="7030A0"/>
                          </a:solidFill>
                        </a:rPr>
                        <a:t> learning, improvement</a:t>
                      </a:r>
                      <a:endParaRPr lang="en-NZ" dirty="0">
                        <a:solidFill>
                          <a:srgbClr val="7030A0"/>
                        </a:solidFill>
                      </a:endParaRPr>
                    </a:p>
                  </a:txBody>
                  <a:tcPr/>
                </a:tc>
              </a:tr>
            </a:tbl>
          </a:graphicData>
        </a:graphic>
      </p:graphicFrame>
      <p:sp>
        <p:nvSpPr>
          <p:cNvPr id="3" name="Title 2"/>
          <p:cNvSpPr>
            <a:spLocks noGrp="1"/>
          </p:cNvSpPr>
          <p:nvPr>
            <p:ph type="title"/>
          </p:nvPr>
        </p:nvSpPr>
        <p:spPr/>
        <p:txBody>
          <a:bodyPr/>
          <a:lstStyle/>
          <a:p>
            <a:r>
              <a:rPr lang="en-NZ" dirty="0" smtClean="0">
                <a:solidFill>
                  <a:schemeClr val="tx1"/>
                </a:solidFill>
              </a:rPr>
              <a:t>Towards framework of moderation</a:t>
            </a:r>
            <a:endParaRPr lang="en-NZ" dirty="0">
              <a:solidFill>
                <a:schemeClr val="tx1"/>
              </a:solidFill>
            </a:endParaRPr>
          </a:p>
        </p:txBody>
      </p:sp>
    </p:spTree>
    <p:extLst>
      <p:ext uri="{BB962C8B-B14F-4D97-AF65-F5344CB8AC3E}">
        <p14:creationId xmlns:p14="http://schemas.microsoft.com/office/powerpoint/2010/main" val="3048278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457200" y="1700808"/>
            <a:ext cx="8229599" cy="4318993"/>
          </a:xfrm>
        </p:spPr>
        <p:txBody>
          <a:bodyPr/>
          <a:lstStyle/>
          <a:p>
            <a:pPr marL="0" indent="-457200">
              <a:buNone/>
            </a:pPr>
            <a:r>
              <a:rPr lang="en-NZ" sz="1400" dirty="0" smtClean="0"/>
              <a:t>Adie, L., </a:t>
            </a:r>
            <a:r>
              <a:rPr lang="en-NZ" sz="1400" dirty="0" err="1" smtClean="0"/>
              <a:t>Klenowski</a:t>
            </a:r>
            <a:r>
              <a:rPr lang="en-NZ" sz="1400" dirty="0" smtClean="0"/>
              <a:t>, V., &amp; Wyatt-Smith, C. (2012). Towards an understanding of teacher judgement in 	the context of social moderation. </a:t>
            </a:r>
            <a:r>
              <a:rPr lang="en-NZ" sz="1400" i="1" dirty="0" smtClean="0"/>
              <a:t>Educational Review, 64</a:t>
            </a:r>
            <a:r>
              <a:rPr lang="en-NZ" sz="1400" dirty="0" smtClean="0"/>
              <a:t> (2), 223-240. </a:t>
            </a:r>
          </a:p>
          <a:p>
            <a:pPr marL="0" indent="-457200">
              <a:buNone/>
            </a:pPr>
            <a:r>
              <a:rPr lang="en-NZ" sz="1400" dirty="0" err="1" smtClean="0"/>
              <a:t>Brosky</a:t>
            </a:r>
            <a:r>
              <a:rPr lang="en-NZ" sz="1400" dirty="0" smtClean="0"/>
              <a:t>, D. (2011). </a:t>
            </a:r>
            <a:r>
              <a:rPr lang="en-NZ" sz="1400" dirty="0" err="1" smtClean="0"/>
              <a:t>Micropolitics</a:t>
            </a:r>
            <a:r>
              <a:rPr lang="en-NZ" sz="1400" dirty="0" smtClean="0"/>
              <a:t> in the school: Teacher leaders’ use of political skill and influence 	tactics. </a:t>
            </a:r>
            <a:r>
              <a:rPr lang="en-NZ" sz="1400" i="1" dirty="0" smtClean="0"/>
              <a:t>The International Journal of Educational Leadership Preparation, 6 </a:t>
            </a:r>
            <a:r>
              <a:rPr lang="en-NZ" sz="1400" dirty="0" smtClean="0"/>
              <a:t>(1), 1-11. </a:t>
            </a:r>
          </a:p>
          <a:p>
            <a:pPr marL="0" indent="-457200">
              <a:buNone/>
            </a:pPr>
            <a:r>
              <a:rPr lang="en-NZ" sz="1400" dirty="0" smtClean="0"/>
              <a:t>Foucault, M. (2000). The subject and the power. In </a:t>
            </a:r>
            <a:r>
              <a:rPr lang="en-NZ" sz="1400" i="1" dirty="0" smtClean="0"/>
              <a:t>Michel Foucault Politics, Philosophy, Culture. 	Interviews and other writings 1977-1984. </a:t>
            </a:r>
            <a:r>
              <a:rPr lang="en-NZ" sz="1400" dirty="0" smtClean="0"/>
              <a:t>L.D. </a:t>
            </a:r>
            <a:r>
              <a:rPr lang="en-NZ" sz="1400" dirty="0" err="1" smtClean="0"/>
              <a:t>Kritzman</a:t>
            </a:r>
            <a:r>
              <a:rPr lang="en-NZ" sz="1400" dirty="0" smtClean="0"/>
              <a:t> (ed.), 125-151. London and New 	York: Routledge. </a:t>
            </a:r>
          </a:p>
          <a:p>
            <a:pPr marL="0" indent="-457200">
              <a:buNone/>
            </a:pPr>
            <a:r>
              <a:rPr lang="en-NZ" sz="1400" dirty="0" smtClean="0"/>
              <a:t>Handy, I. (2014). The power of one? Conditions which challenge managerial professional development 	practices. </a:t>
            </a:r>
            <a:r>
              <a:rPr lang="en-NZ" sz="1400" i="1" dirty="0" smtClean="0"/>
              <a:t>Discourse: Studies in the Cultural Politics of Education, 35</a:t>
            </a:r>
            <a:r>
              <a:rPr lang="en-NZ" sz="1400" dirty="0" smtClean="0"/>
              <a:t> (4), 499-512. </a:t>
            </a:r>
          </a:p>
          <a:p>
            <a:pPr marL="0" indent="-457200">
              <a:buNone/>
            </a:pPr>
            <a:r>
              <a:rPr lang="en-NZ" sz="1400" dirty="0" err="1" smtClean="0"/>
              <a:t>Kelchtermans</a:t>
            </a:r>
            <a:r>
              <a:rPr lang="en-NZ" sz="1400" dirty="0" smtClean="0"/>
              <a:t>, G. (2005). Teachers’ emotions in educational reforms: Self-understanding, vulnerable 	commitment and micro-political literacy. </a:t>
            </a:r>
            <a:r>
              <a:rPr lang="en-NZ" sz="1400" i="1" dirty="0" smtClean="0"/>
              <a:t>Teaching and Teacher Education, 21. </a:t>
            </a:r>
            <a:r>
              <a:rPr lang="en-NZ" sz="1400" dirty="0" smtClean="0"/>
              <a:t>995-1006. </a:t>
            </a:r>
          </a:p>
          <a:p>
            <a:pPr marL="0" indent="-457200">
              <a:buNone/>
            </a:pPr>
            <a:r>
              <a:rPr lang="en-NZ" sz="1400" dirty="0" err="1" smtClean="0"/>
              <a:t>Klenowski</a:t>
            </a:r>
            <a:r>
              <a:rPr lang="en-NZ" sz="1400" dirty="0" smtClean="0"/>
              <a:t>, V. (2013). Investigating the complexity of judgment practice. </a:t>
            </a:r>
            <a:r>
              <a:rPr lang="en-NZ" sz="1400" i="1" dirty="0" smtClean="0"/>
              <a:t>Assessment in Education: 	Principles, Policy &amp; practice, 20</a:t>
            </a:r>
            <a:r>
              <a:rPr lang="en-NZ" sz="1400" dirty="0" smtClean="0"/>
              <a:t> (1), 1-4.</a:t>
            </a:r>
          </a:p>
          <a:p>
            <a:pPr marL="0" indent="-457200">
              <a:buNone/>
            </a:pPr>
            <a:r>
              <a:rPr lang="en-NZ" sz="1400" dirty="0" err="1" smtClean="0"/>
              <a:t>Langelot</a:t>
            </a:r>
            <a:r>
              <a:rPr lang="en-NZ" sz="1400" dirty="0" smtClean="0"/>
              <a:t>, L. (2013). Teachers’ peer group mentoring – Nine steps to heaven? </a:t>
            </a:r>
            <a:r>
              <a:rPr lang="en-NZ" sz="1400" i="1" dirty="0" smtClean="0"/>
              <a:t>Education  Inquiry, 4</a:t>
            </a:r>
            <a:r>
              <a:rPr lang="en-NZ" sz="1400" dirty="0" smtClean="0"/>
              <a:t>(2), 	375-394.</a:t>
            </a:r>
          </a:p>
          <a:p>
            <a:pPr marL="0" indent="-457200">
              <a:buNone/>
            </a:pPr>
            <a:r>
              <a:rPr lang="en-NZ" sz="1400" dirty="0" smtClean="0"/>
              <a:t>Poskitt, J. (2016). Communication and collaboration: The heart of coherent policy and practice in New 	Zealand assessment pp.81-96. Chapter 6 in Part 1: Assessment policy enactment in 	education systems. In Laveault, D., &amp; </a:t>
            </a:r>
            <a:r>
              <a:rPr lang="en-NZ" sz="1400" dirty="0" err="1" smtClean="0"/>
              <a:t>Allal</a:t>
            </a:r>
            <a:r>
              <a:rPr lang="en-NZ" sz="1400" dirty="0" smtClean="0"/>
              <a:t>, L. (</a:t>
            </a:r>
            <a:r>
              <a:rPr lang="en-NZ" sz="1400" dirty="0" err="1" smtClean="0"/>
              <a:t>Eds</a:t>
            </a:r>
            <a:r>
              <a:rPr lang="en-NZ" sz="1400" dirty="0" smtClean="0"/>
              <a:t>). </a:t>
            </a:r>
            <a:r>
              <a:rPr lang="en-NZ" sz="1400" i="1" dirty="0" smtClean="0"/>
              <a:t>Assessment for Learning: Meeting the 	challenge of implementation. </a:t>
            </a:r>
            <a:r>
              <a:rPr lang="en-NZ" sz="1400" dirty="0" smtClean="0"/>
              <a:t>The enabling power of assessment series. Springer 	Publishers. </a:t>
            </a:r>
          </a:p>
          <a:p>
            <a:pPr marL="0" indent="-457200">
              <a:buNone/>
            </a:pPr>
            <a:r>
              <a:rPr lang="en-NZ" sz="1400" dirty="0" smtClean="0"/>
              <a:t>Volante, L. (Ed.) (2016). </a:t>
            </a:r>
            <a:r>
              <a:rPr lang="en-NZ" sz="1400" i="1" dirty="0" smtClean="0"/>
              <a:t>The intersection of international achievement testing and educational policy: 	Global perspectives on large-scale reform. </a:t>
            </a:r>
            <a:r>
              <a:rPr lang="en-NZ" sz="1400" dirty="0" smtClean="0"/>
              <a:t>NY: Routledge</a:t>
            </a:r>
          </a:p>
          <a:p>
            <a:pPr marL="0" indent="0">
              <a:buNone/>
            </a:pPr>
            <a:endParaRPr lang="en-NZ" sz="1400" dirty="0"/>
          </a:p>
        </p:txBody>
      </p:sp>
      <p:sp>
        <p:nvSpPr>
          <p:cNvPr id="3" name="Title 2"/>
          <p:cNvSpPr>
            <a:spLocks noGrp="1"/>
          </p:cNvSpPr>
          <p:nvPr>
            <p:ph type="title"/>
          </p:nvPr>
        </p:nvSpPr>
        <p:spPr/>
        <p:txBody>
          <a:bodyPr/>
          <a:lstStyle/>
          <a:p>
            <a:r>
              <a:rPr lang="en-NZ" dirty="0" smtClean="0">
                <a:solidFill>
                  <a:schemeClr val="tx1"/>
                </a:solidFill>
              </a:rPr>
              <a:t>References </a:t>
            </a:r>
            <a:endParaRPr lang="en-NZ" dirty="0">
              <a:solidFill>
                <a:schemeClr val="tx1"/>
              </a:solidFill>
            </a:endParaRPr>
          </a:p>
        </p:txBody>
      </p:sp>
    </p:spTree>
    <p:extLst>
      <p:ext uri="{BB962C8B-B14F-4D97-AF65-F5344CB8AC3E}">
        <p14:creationId xmlns:p14="http://schemas.microsoft.com/office/powerpoint/2010/main" val="383333731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a:lnSpc>
                <a:spcPct val="150000"/>
              </a:lnSpc>
            </a:pPr>
            <a:r>
              <a:rPr lang="en-US" sz="2000" dirty="0" smtClean="0">
                <a:solidFill>
                  <a:srgbClr val="FFC000"/>
                </a:solidFill>
              </a:rPr>
              <a:t>International context</a:t>
            </a:r>
            <a:r>
              <a:rPr lang="en-US" sz="2000" dirty="0" smtClean="0"/>
              <a:t> </a:t>
            </a:r>
            <a:r>
              <a:rPr lang="en-US" sz="1400" dirty="0" smtClean="0"/>
              <a:t>(trends of educational accountability and student achievement testing); global policy adaptation/international competition (belief that ↑ education = ↑ economy)</a:t>
            </a:r>
          </a:p>
          <a:p>
            <a:pPr>
              <a:lnSpc>
                <a:spcPct val="150000"/>
              </a:lnSpc>
            </a:pPr>
            <a:r>
              <a:rPr lang="en-US" sz="2000" dirty="0" smtClean="0">
                <a:solidFill>
                  <a:srgbClr val="FFC000"/>
                </a:solidFill>
              </a:rPr>
              <a:t>NZ National Standards </a:t>
            </a:r>
            <a:r>
              <a:rPr lang="en-US" sz="1400" dirty="0" smtClean="0"/>
              <a:t>– system need to monitor student achievement shifts while balancing validity and reliability demands (NS arguably high validity, low reliability) c.f. national testing (low validity, high reliability; and risks of narrowing curriculum) </a:t>
            </a:r>
          </a:p>
          <a:p>
            <a:pPr>
              <a:lnSpc>
                <a:spcPct val="150000"/>
              </a:lnSpc>
            </a:pPr>
            <a:r>
              <a:rPr lang="en-US" sz="2000" dirty="0" smtClean="0">
                <a:solidFill>
                  <a:srgbClr val="FFC000"/>
                </a:solidFill>
              </a:rPr>
              <a:t>Theoretical framework – Foucault’s </a:t>
            </a:r>
            <a:r>
              <a:rPr lang="en-US" sz="2000" dirty="0" smtClean="0"/>
              <a:t>notions of power</a:t>
            </a:r>
          </a:p>
          <a:p>
            <a:pPr>
              <a:lnSpc>
                <a:spcPct val="150000"/>
              </a:lnSpc>
            </a:pPr>
            <a:r>
              <a:rPr lang="en-US" sz="2000" dirty="0" smtClean="0"/>
              <a:t>Complexities of </a:t>
            </a:r>
            <a:r>
              <a:rPr lang="en-US" sz="2000" dirty="0" smtClean="0">
                <a:solidFill>
                  <a:srgbClr val="FFC000"/>
                </a:solidFill>
              </a:rPr>
              <a:t>teacher judgments</a:t>
            </a:r>
            <a:r>
              <a:rPr lang="en-US" sz="2000" dirty="0" smtClean="0"/>
              <a:t>; </a:t>
            </a:r>
            <a:r>
              <a:rPr lang="en-US" sz="2000" dirty="0" smtClean="0">
                <a:solidFill>
                  <a:srgbClr val="FFC000"/>
                </a:solidFill>
              </a:rPr>
              <a:t>Social moderation</a:t>
            </a:r>
          </a:p>
          <a:p>
            <a:pPr>
              <a:lnSpc>
                <a:spcPct val="150000"/>
              </a:lnSpc>
            </a:pPr>
            <a:r>
              <a:rPr lang="en-US" sz="2000" dirty="0" smtClean="0">
                <a:solidFill>
                  <a:srgbClr val="FFC000"/>
                </a:solidFill>
              </a:rPr>
              <a:t>Case study</a:t>
            </a:r>
            <a:r>
              <a:rPr lang="en-US" sz="2000" dirty="0" smtClean="0"/>
              <a:t> of teacher moderation discussions</a:t>
            </a:r>
          </a:p>
          <a:p>
            <a:pPr>
              <a:lnSpc>
                <a:spcPct val="150000"/>
              </a:lnSpc>
            </a:pPr>
            <a:r>
              <a:rPr lang="en-US" sz="2000" dirty="0" smtClean="0">
                <a:solidFill>
                  <a:srgbClr val="FFC000"/>
                </a:solidFill>
              </a:rPr>
              <a:t>Moderation politics</a:t>
            </a:r>
            <a:r>
              <a:rPr lang="en-US" sz="2000" dirty="0" smtClean="0"/>
              <a:t>: </a:t>
            </a:r>
            <a:r>
              <a:rPr lang="en-US" sz="1800" dirty="0" smtClean="0"/>
              <a:t>dynamic interplay of  teachers’ interpersonal political </a:t>
            </a:r>
            <a:r>
              <a:rPr lang="en-US" sz="1800" dirty="0"/>
              <a:t>skills, </a:t>
            </a:r>
            <a:r>
              <a:rPr lang="en-US" sz="1800" dirty="0" smtClean="0"/>
              <a:t>knowledge (e.g. content, PDK, assessment), interpretation of standards, openness to PL</a:t>
            </a:r>
          </a:p>
          <a:p>
            <a:pPr>
              <a:lnSpc>
                <a:spcPct val="150000"/>
              </a:lnSpc>
            </a:pPr>
            <a:endParaRPr lang="en-US" dirty="0" smtClean="0"/>
          </a:p>
          <a:p>
            <a:endParaRPr lang="en-US" dirty="0"/>
          </a:p>
        </p:txBody>
      </p:sp>
      <p:sp>
        <p:nvSpPr>
          <p:cNvPr id="3" name="Title 2"/>
          <p:cNvSpPr>
            <a:spLocks noGrp="1"/>
          </p:cNvSpPr>
          <p:nvPr>
            <p:ph type="title"/>
          </p:nvPr>
        </p:nvSpPr>
        <p:spPr/>
        <p:txBody>
          <a:bodyPr/>
          <a:lstStyle/>
          <a:p>
            <a:r>
              <a:rPr lang="en-US" dirty="0" smtClean="0">
                <a:solidFill>
                  <a:schemeClr val="tx1"/>
                </a:solidFill>
              </a:rPr>
              <a:t>Session overview</a:t>
            </a:r>
            <a:endParaRPr lang="en-US" dirty="0">
              <a:solidFill>
                <a:schemeClr val="tx1"/>
              </a:solidFill>
            </a:endParaRPr>
          </a:p>
        </p:txBody>
      </p:sp>
      <p:pic>
        <p:nvPicPr>
          <p:cNvPr id="2050" name="Picture 2" descr="C:\Users\jposkitt\AppData\Local\Microsoft\Windows\Temporary Internet Files\Content.IE5\PACDIUND\cat_in_the_hat[1].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48065" y="188640"/>
            <a:ext cx="1278142"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97647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Political need, internationally, for student achievement data</a:t>
            </a:r>
          </a:p>
          <a:p>
            <a:r>
              <a:rPr lang="en-NZ" sz="2000" dirty="0" smtClean="0"/>
              <a:t>International achievement testing imperatives</a:t>
            </a:r>
          </a:p>
          <a:p>
            <a:endParaRPr lang="en-NZ" sz="2000" dirty="0" smtClean="0"/>
          </a:p>
          <a:p>
            <a:pPr marL="400050" lvl="1" indent="0">
              <a:buNone/>
            </a:pPr>
            <a:r>
              <a:rPr lang="en-NZ" i="1" dirty="0" smtClean="0">
                <a:solidFill>
                  <a:srgbClr val="FFC000"/>
                </a:solidFill>
              </a:rPr>
              <a:t>“</a:t>
            </a:r>
            <a:r>
              <a:rPr lang="en-NZ" i="1" dirty="0">
                <a:solidFill>
                  <a:srgbClr val="FFC000"/>
                </a:solidFill>
              </a:rPr>
              <a:t>Advocates of standards-based reform argue that large-scale assessment programs provide valuable and necessary information to assist in the revision of national evaluation systems, curriculum standards, and performance targets” </a:t>
            </a:r>
            <a:r>
              <a:rPr lang="en-NZ" sz="1600" dirty="0">
                <a:solidFill>
                  <a:srgbClr val="FFC000"/>
                </a:solidFill>
              </a:rPr>
              <a:t>(Volante, 2016, p.3). </a:t>
            </a:r>
            <a:endParaRPr lang="en-NZ" sz="1600" dirty="0" smtClean="0">
              <a:solidFill>
                <a:srgbClr val="FFC000"/>
              </a:solidFill>
            </a:endParaRPr>
          </a:p>
          <a:p>
            <a:endParaRPr lang="en-NZ" dirty="0" smtClean="0"/>
          </a:p>
          <a:p>
            <a:r>
              <a:rPr lang="en-NZ" sz="2000" dirty="0" smtClean="0"/>
              <a:t>But: gaps in achievement data across age groups, country specific data, limited sampling size, limitations of standardized tests…. NZ’s ‘solution’ was National Standards </a:t>
            </a:r>
            <a:r>
              <a:rPr lang="en-NZ" sz="1600" dirty="0" smtClean="0"/>
              <a:t>(Poskitt, 2016)</a:t>
            </a:r>
            <a:endParaRPr lang="en-NZ" sz="1600" dirty="0"/>
          </a:p>
        </p:txBody>
      </p:sp>
      <p:sp>
        <p:nvSpPr>
          <p:cNvPr id="3" name="Title 2"/>
          <p:cNvSpPr>
            <a:spLocks noGrp="1"/>
          </p:cNvSpPr>
          <p:nvPr>
            <p:ph type="title"/>
          </p:nvPr>
        </p:nvSpPr>
        <p:spPr/>
        <p:txBody>
          <a:bodyPr/>
          <a:lstStyle/>
          <a:p>
            <a:r>
              <a:rPr lang="en-NZ" dirty="0" smtClean="0">
                <a:solidFill>
                  <a:schemeClr val="tx1"/>
                </a:solidFill>
              </a:rPr>
              <a:t>International context</a:t>
            </a:r>
            <a:endParaRPr lang="en-NZ" dirty="0">
              <a:solidFill>
                <a:schemeClr val="tx1"/>
              </a:solidFill>
            </a:endParaRPr>
          </a:p>
        </p:txBody>
      </p:sp>
    </p:spTree>
    <p:extLst>
      <p:ext uri="{BB962C8B-B14F-4D97-AF65-F5344CB8AC3E}">
        <p14:creationId xmlns:p14="http://schemas.microsoft.com/office/powerpoint/2010/main" val="259806517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lnSpc>
                <a:spcPct val="150000"/>
              </a:lnSpc>
              <a:buNone/>
            </a:pPr>
            <a:r>
              <a:rPr lang="en-NZ" sz="2000" dirty="0" smtClean="0">
                <a:solidFill>
                  <a:srgbClr val="FFC000"/>
                </a:solidFill>
              </a:rPr>
              <a:t>Intentions of NS</a:t>
            </a:r>
            <a:r>
              <a:rPr lang="en-NZ" sz="2000" dirty="0" smtClean="0"/>
              <a:t>, to:</a:t>
            </a:r>
          </a:p>
          <a:p>
            <a:pPr>
              <a:lnSpc>
                <a:spcPct val="150000"/>
              </a:lnSpc>
            </a:pPr>
            <a:r>
              <a:rPr lang="en-NZ" sz="2000" dirty="0" smtClean="0"/>
              <a:t>Minimise risks of teaching to test/narrowing curriculum</a:t>
            </a:r>
          </a:p>
          <a:p>
            <a:pPr>
              <a:lnSpc>
                <a:spcPct val="150000"/>
              </a:lnSpc>
            </a:pPr>
            <a:r>
              <a:rPr lang="en-NZ" sz="2000" dirty="0" smtClean="0"/>
              <a:t>Link to NZC</a:t>
            </a:r>
          </a:p>
          <a:p>
            <a:pPr>
              <a:lnSpc>
                <a:spcPct val="150000"/>
              </a:lnSpc>
            </a:pPr>
            <a:r>
              <a:rPr lang="en-NZ" sz="2000" dirty="0" smtClean="0"/>
              <a:t>Value and utilize teacher judgments</a:t>
            </a:r>
          </a:p>
          <a:p>
            <a:pPr>
              <a:lnSpc>
                <a:spcPct val="150000"/>
              </a:lnSpc>
            </a:pPr>
            <a:r>
              <a:rPr lang="en-NZ" sz="2000" dirty="0" smtClean="0"/>
              <a:t>Continue focus on assessment for learning, whilst also fulfilling needs for system level data</a:t>
            </a:r>
          </a:p>
          <a:p>
            <a:pPr marL="0" indent="0">
              <a:lnSpc>
                <a:spcPct val="150000"/>
              </a:lnSpc>
              <a:buNone/>
            </a:pPr>
            <a:endParaRPr lang="en-NZ" sz="2000" dirty="0"/>
          </a:p>
          <a:p>
            <a:pPr marL="0" indent="0">
              <a:lnSpc>
                <a:spcPct val="150000"/>
              </a:lnSpc>
              <a:buNone/>
            </a:pPr>
            <a:r>
              <a:rPr lang="en-NZ" sz="2000" dirty="0" smtClean="0">
                <a:solidFill>
                  <a:srgbClr val="FFC000"/>
                </a:solidFill>
              </a:rPr>
              <a:t>Risks:</a:t>
            </a:r>
            <a:r>
              <a:rPr lang="en-NZ" sz="2000" dirty="0" smtClean="0"/>
              <a:t> dependability of teacher judgments</a:t>
            </a:r>
          </a:p>
          <a:p>
            <a:pPr marL="0" indent="0">
              <a:lnSpc>
                <a:spcPct val="150000"/>
              </a:lnSpc>
              <a:buNone/>
            </a:pPr>
            <a:r>
              <a:rPr lang="en-NZ" sz="2000" dirty="0" smtClean="0">
                <a:solidFill>
                  <a:srgbClr val="FFC000"/>
                </a:solidFill>
              </a:rPr>
              <a:t>Solution:</a:t>
            </a:r>
            <a:r>
              <a:rPr lang="en-NZ" sz="2000" dirty="0" smtClean="0"/>
              <a:t> social moderation</a:t>
            </a:r>
            <a:endParaRPr lang="en-NZ" sz="2000" dirty="0"/>
          </a:p>
        </p:txBody>
      </p:sp>
      <p:sp>
        <p:nvSpPr>
          <p:cNvPr id="3" name="Title 2"/>
          <p:cNvSpPr>
            <a:spLocks noGrp="1"/>
          </p:cNvSpPr>
          <p:nvPr>
            <p:ph type="title"/>
          </p:nvPr>
        </p:nvSpPr>
        <p:spPr/>
        <p:txBody>
          <a:bodyPr/>
          <a:lstStyle/>
          <a:p>
            <a:r>
              <a:rPr lang="en-NZ" dirty="0" smtClean="0">
                <a:solidFill>
                  <a:schemeClr val="tx1"/>
                </a:solidFill>
              </a:rPr>
              <a:t>NZ National Standards</a:t>
            </a:r>
            <a:endParaRPr lang="en-NZ" dirty="0">
              <a:solidFill>
                <a:schemeClr val="tx1"/>
              </a:solidFill>
            </a:endParaRPr>
          </a:p>
        </p:txBody>
      </p:sp>
    </p:spTree>
    <p:extLst>
      <p:ext uri="{BB962C8B-B14F-4D97-AF65-F5344CB8AC3E}">
        <p14:creationId xmlns:p14="http://schemas.microsoft.com/office/powerpoint/2010/main" val="16318261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solidFill>
                  <a:srgbClr val="FFC000"/>
                </a:solidFill>
              </a:rPr>
              <a:t>Tensions between neoliberalism </a:t>
            </a:r>
            <a:r>
              <a:rPr lang="en-NZ" sz="1400" dirty="0" smtClean="0"/>
              <a:t>(emphasis on efficiency, measurability, individualism)</a:t>
            </a:r>
            <a:r>
              <a:rPr lang="en-NZ" dirty="0" smtClean="0"/>
              <a:t> </a:t>
            </a:r>
            <a:r>
              <a:rPr lang="en-NZ" sz="2000" dirty="0" smtClean="0">
                <a:solidFill>
                  <a:srgbClr val="FFC000"/>
                </a:solidFill>
              </a:rPr>
              <a:t>and normative frameworks </a:t>
            </a:r>
            <a:r>
              <a:rPr lang="en-NZ" sz="1400" dirty="0" smtClean="0"/>
              <a:t>(views of the ideal; values that underpin practices/policies)</a:t>
            </a:r>
          </a:p>
          <a:p>
            <a:pPr marL="0" indent="0">
              <a:buNone/>
            </a:pPr>
            <a:endParaRPr lang="en-NZ" dirty="0" smtClean="0">
              <a:solidFill>
                <a:srgbClr val="FFC000"/>
              </a:solidFill>
            </a:endParaRPr>
          </a:p>
          <a:p>
            <a:pPr marL="0" indent="0">
              <a:buNone/>
            </a:pPr>
            <a:r>
              <a:rPr lang="en-NZ" sz="2000" dirty="0" smtClean="0">
                <a:solidFill>
                  <a:srgbClr val="FFC000"/>
                </a:solidFill>
              </a:rPr>
              <a:t>Notions of power: </a:t>
            </a:r>
          </a:p>
          <a:p>
            <a:r>
              <a:rPr lang="en-NZ" sz="2000" dirty="0" smtClean="0"/>
              <a:t>Occurs in each relation and affects all actions</a:t>
            </a:r>
          </a:p>
          <a:p>
            <a:r>
              <a:rPr lang="en-NZ" sz="2000" dirty="0" smtClean="0"/>
              <a:t>Always relational</a:t>
            </a:r>
          </a:p>
          <a:p>
            <a:r>
              <a:rPr lang="en-NZ" sz="2000" dirty="0" smtClean="0"/>
              <a:t>Interplay of inequality – resistance prevalent with power</a:t>
            </a:r>
          </a:p>
          <a:p>
            <a:r>
              <a:rPr lang="en-NZ" sz="2000" dirty="0" smtClean="0"/>
              <a:t>Both power and resistance are productive and creative</a:t>
            </a:r>
          </a:p>
          <a:p>
            <a:r>
              <a:rPr lang="en-NZ" sz="2000" dirty="0" smtClean="0"/>
              <a:t>Process of normalisation is the power of disciplining – correcting/shaping the individual to become ‘normal’</a:t>
            </a:r>
          </a:p>
          <a:p>
            <a:r>
              <a:rPr lang="en-NZ" sz="2000" dirty="0" smtClean="0"/>
              <a:t>Dialectic relationship between domination/emancipation</a:t>
            </a:r>
          </a:p>
          <a:p>
            <a:pPr marL="457200" lvl="1" indent="0">
              <a:buNone/>
            </a:pPr>
            <a:r>
              <a:rPr lang="en-NZ" sz="1400" dirty="0" smtClean="0"/>
              <a:t>Source: </a:t>
            </a:r>
            <a:r>
              <a:rPr lang="en-NZ" sz="1400" dirty="0" err="1" smtClean="0"/>
              <a:t>Langelot</a:t>
            </a:r>
            <a:r>
              <a:rPr lang="en-NZ" sz="1400" dirty="0" smtClean="0"/>
              <a:t> (2013). </a:t>
            </a:r>
            <a:endParaRPr lang="en-NZ" sz="1400" dirty="0"/>
          </a:p>
        </p:txBody>
      </p:sp>
      <p:sp>
        <p:nvSpPr>
          <p:cNvPr id="3" name="Title 2"/>
          <p:cNvSpPr>
            <a:spLocks noGrp="1"/>
          </p:cNvSpPr>
          <p:nvPr>
            <p:ph type="title"/>
          </p:nvPr>
        </p:nvSpPr>
        <p:spPr/>
        <p:txBody>
          <a:bodyPr/>
          <a:lstStyle/>
          <a:p>
            <a:r>
              <a:rPr lang="en-NZ" dirty="0" smtClean="0">
                <a:solidFill>
                  <a:schemeClr val="tx1"/>
                </a:solidFill>
              </a:rPr>
              <a:t>Theoretical framework: Foucault</a:t>
            </a:r>
            <a:endParaRPr lang="en-NZ" dirty="0">
              <a:solidFill>
                <a:schemeClr val="tx1"/>
              </a:solidFill>
            </a:endParaRPr>
          </a:p>
        </p:txBody>
      </p:sp>
    </p:spTree>
    <p:extLst>
      <p:ext uri="{BB962C8B-B14F-4D97-AF65-F5344CB8AC3E}">
        <p14:creationId xmlns:p14="http://schemas.microsoft.com/office/powerpoint/2010/main" val="421083759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t>“Emotion is interwoven with issues of power, identity and resistance in teaching</a:t>
            </a:r>
            <a:r>
              <a:rPr lang="en-NZ" dirty="0" smtClean="0"/>
              <a:t>” </a:t>
            </a:r>
            <a:r>
              <a:rPr lang="en-NZ" sz="1600" dirty="0" smtClean="0"/>
              <a:t>(</a:t>
            </a:r>
            <a:r>
              <a:rPr lang="en-NZ" sz="1600" dirty="0" err="1" smtClean="0"/>
              <a:t>Kelchtermans</a:t>
            </a:r>
            <a:r>
              <a:rPr lang="en-NZ" sz="1600" dirty="0" smtClean="0"/>
              <a:t>, 2005, p.1004). </a:t>
            </a:r>
          </a:p>
          <a:p>
            <a:pPr marL="0" indent="0">
              <a:buNone/>
            </a:pPr>
            <a:endParaRPr lang="en-NZ" dirty="0"/>
          </a:p>
          <a:p>
            <a:pPr marL="0" indent="0">
              <a:buNone/>
            </a:pPr>
            <a:r>
              <a:rPr lang="en-NZ" sz="2000" dirty="0" smtClean="0"/>
              <a:t>Micro-politics: daily interactions of negotiating/bargaining</a:t>
            </a:r>
          </a:p>
          <a:p>
            <a:pPr marL="0" indent="0">
              <a:buNone/>
            </a:pPr>
            <a:endParaRPr lang="en-NZ" sz="2000" dirty="0" smtClean="0"/>
          </a:p>
          <a:p>
            <a:pPr marL="0" indent="0">
              <a:buNone/>
            </a:pPr>
            <a:r>
              <a:rPr lang="en-NZ" sz="2000" dirty="0" smtClean="0"/>
              <a:t>Four dimensions of political skills </a:t>
            </a:r>
            <a:r>
              <a:rPr lang="en-NZ" sz="1600" dirty="0" smtClean="0"/>
              <a:t>(</a:t>
            </a:r>
            <a:r>
              <a:rPr lang="en-NZ" sz="1600" dirty="0" err="1" smtClean="0"/>
              <a:t>Brosky</a:t>
            </a:r>
            <a:r>
              <a:rPr lang="en-NZ" sz="1600" dirty="0" smtClean="0"/>
              <a:t>, 2011, p2):</a:t>
            </a:r>
          </a:p>
          <a:p>
            <a:r>
              <a:rPr lang="en-NZ" sz="2000" dirty="0" smtClean="0"/>
              <a:t>Social astuteness</a:t>
            </a:r>
          </a:p>
          <a:p>
            <a:r>
              <a:rPr lang="en-NZ" sz="2000" dirty="0" smtClean="0"/>
              <a:t>Interpersonal influence</a:t>
            </a:r>
          </a:p>
          <a:p>
            <a:r>
              <a:rPr lang="en-NZ" sz="2000" dirty="0" smtClean="0"/>
              <a:t>Networking ability</a:t>
            </a:r>
          </a:p>
          <a:p>
            <a:r>
              <a:rPr lang="en-NZ" sz="2000" dirty="0" smtClean="0"/>
              <a:t>Apparent sincerity</a:t>
            </a:r>
            <a:endParaRPr lang="en-NZ" sz="2000" dirty="0"/>
          </a:p>
        </p:txBody>
      </p:sp>
      <p:sp>
        <p:nvSpPr>
          <p:cNvPr id="3" name="Title 2"/>
          <p:cNvSpPr>
            <a:spLocks noGrp="1"/>
          </p:cNvSpPr>
          <p:nvPr>
            <p:ph type="title"/>
          </p:nvPr>
        </p:nvSpPr>
        <p:spPr/>
        <p:txBody>
          <a:bodyPr/>
          <a:lstStyle/>
          <a:p>
            <a:r>
              <a:rPr lang="en-NZ" dirty="0" smtClean="0">
                <a:solidFill>
                  <a:schemeClr val="tx1"/>
                </a:solidFill>
              </a:rPr>
              <a:t>Micro-politics</a:t>
            </a:r>
            <a:endParaRPr lang="en-NZ" dirty="0">
              <a:solidFill>
                <a:schemeClr val="tx1"/>
              </a:solidFill>
            </a:endParaRPr>
          </a:p>
        </p:txBody>
      </p:sp>
    </p:spTree>
    <p:extLst>
      <p:ext uri="{BB962C8B-B14F-4D97-AF65-F5344CB8AC3E}">
        <p14:creationId xmlns:p14="http://schemas.microsoft.com/office/powerpoint/2010/main" val="34713800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Knowledge constructed among people in social settings</a:t>
            </a:r>
          </a:p>
          <a:p>
            <a:endParaRPr lang="en-NZ" sz="2000" dirty="0" smtClean="0"/>
          </a:p>
          <a:p>
            <a:r>
              <a:rPr lang="en-NZ" sz="2000" dirty="0" smtClean="0"/>
              <a:t>Democratising processes: disciplining and developing</a:t>
            </a:r>
          </a:p>
          <a:p>
            <a:pPr lvl="1"/>
            <a:r>
              <a:rPr lang="en-NZ" sz="1600" b="1" dirty="0" smtClean="0"/>
              <a:t>Disciplining</a:t>
            </a:r>
            <a:r>
              <a:rPr lang="en-NZ" sz="1600" dirty="0" smtClean="0"/>
              <a:t> – teachers expected to learn from each other; to share similar collective views/learning and tacit knowledge</a:t>
            </a:r>
          </a:p>
          <a:p>
            <a:pPr lvl="1"/>
            <a:r>
              <a:rPr lang="en-NZ" sz="1600" b="1" dirty="0" smtClean="0"/>
              <a:t>Democratising </a:t>
            </a:r>
            <a:r>
              <a:rPr lang="en-NZ" sz="1600" dirty="0" smtClean="0"/>
              <a:t>– listening, respecting everyone’s right to speak, cooperation and emancipation become visible</a:t>
            </a:r>
          </a:p>
          <a:p>
            <a:pPr lvl="1"/>
            <a:r>
              <a:rPr lang="en-NZ" sz="1600" b="1" dirty="0" smtClean="0"/>
              <a:t>Developing</a:t>
            </a:r>
            <a:r>
              <a:rPr lang="en-NZ" sz="1600" dirty="0" smtClean="0"/>
              <a:t> – become more comfortable, increasing collaboration/trust; evolving understandings</a:t>
            </a:r>
          </a:p>
          <a:p>
            <a:endParaRPr lang="en-NZ" sz="2000" dirty="0" smtClean="0"/>
          </a:p>
          <a:p>
            <a:r>
              <a:rPr lang="en-NZ" sz="2000" dirty="0" smtClean="0"/>
              <a:t>Yet persistent tensions/constraints between autonomy (individual) and [evolving] collective endeavours/views</a:t>
            </a:r>
          </a:p>
          <a:p>
            <a:endParaRPr lang="en-NZ" sz="2000" dirty="0"/>
          </a:p>
        </p:txBody>
      </p:sp>
      <p:sp>
        <p:nvSpPr>
          <p:cNvPr id="3" name="Title 2"/>
          <p:cNvSpPr>
            <a:spLocks noGrp="1"/>
          </p:cNvSpPr>
          <p:nvPr>
            <p:ph type="title"/>
          </p:nvPr>
        </p:nvSpPr>
        <p:spPr/>
        <p:txBody>
          <a:bodyPr/>
          <a:lstStyle/>
          <a:p>
            <a:r>
              <a:rPr lang="en-NZ" dirty="0" smtClean="0">
                <a:solidFill>
                  <a:schemeClr val="tx1"/>
                </a:solidFill>
              </a:rPr>
              <a:t>Socio-cultural notions </a:t>
            </a:r>
            <a:endParaRPr lang="en-NZ" dirty="0">
              <a:solidFill>
                <a:schemeClr val="tx1"/>
              </a:solidFill>
            </a:endParaRPr>
          </a:p>
        </p:txBody>
      </p:sp>
    </p:spTree>
    <p:extLst>
      <p:ext uri="{BB962C8B-B14F-4D97-AF65-F5344CB8AC3E}">
        <p14:creationId xmlns:p14="http://schemas.microsoft.com/office/powerpoint/2010/main" val="373186226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solidFill>
                  <a:srgbClr val="FFC000"/>
                </a:solidFill>
              </a:rPr>
              <a:t>Assessment is an inherently technical, social, cultural, moral and political practice </a:t>
            </a:r>
            <a:r>
              <a:rPr lang="en-NZ" sz="1200" dirty="0" smtClean="0"/>
              <a:t>(</a:t>
            </a:r>
            <a:r>
              <a:rPr lang="en-NZ" sz="1200" dirty="0" err="1" smtClean="0"/>
              <a:t>Kelchtermans</a:t>
            </a:r>
            <a:r>
              <a:rPr lang="en-NZ" sz="1200" dirty="0" smtClean="0"/>
              <a:t>, 2005; </a:t>
            </a:r>
            <a:r>
              <a:rPr lang="en-NZ" sz="1200" dirty="0" err="1" smtClean="0"/>
              <a:t>Klenowski</a:t>
            </a:r>
            <a:r>
              <a:rPr lang="en-NZ" sz="1200" dirty="0" smtClean="0"/>
              <a:t>, 2013) </a:t>
            </a:r>
          </a:p>
          <a:p>
            <a:pPr lvl="1"/>
            <a:r>
              <a:rPr lang="en-NZ" sz="1600" dirty="0" smtClean="0"/>
              <a:t>Technical expertise (knowledge/conceptions of assessment, PCK, curriculum…)  </a:t>
            </a:r>
          </a:p>
          <a:p>
            <a:pPr lvl="1"/>
            <a:r>
              <a:rPr lang="en-NZ" sz="1600" dirty="0" smtClean="0"/>
              <a:t>Social (situated basis of knowledge construction)</a:t>
            </a:r>
          </a:p>
          <a:p>
            <a:pPr lvl="1"/>
            <a:r>
              <a:rPr lang="en-NZ" sz="1600" dirty="0" smtClean="0"/>
              <a:t>Cultural (norms - interactive) explicit, latent and meta-criteria</a:t>
            </a:r>
          </a:p>
          <a:p>
            <a:pPr lvl="1"/>
            <a:r>
              <a:rPr lang="en-NZ" sz="1600" dirty="0" smtClean="0"/>
              <a:t>Moral (equality vs equity)</a:t>
            </a:r>
          </a:p>
          <a:p>
            <a:pPr lvl="1"/>
            <a:r>
              <a:rPr lang="en-NZ" sz="1600" dirty="0" smtClean="0"/>
              <a:t>Political (power struggles)</a:t>
            </a:r>
          </a:p>
          <a:p>
            <a:r>
              <a:rPr lang="en-NZ" sz="2000" dirty="0" smtClean="0"/>
              <a:t>“</a:t>
            </a:r>
            <a:r>
              <a:rPr lang="en-NZ" sz="2000" dirty="0" smtClean="0">
                <a:solidFill>
                  <a:srgbClr val="FFC000"/>
                </a:solidFill>
              </a:rPr>
              <a:t>Conflict between teachers’ interpretive freedom and system normativity pressures” </a:t>
            </a:r>
            <a:r>
              <a:rPr lang="en-NZ" sz="1200" dirty="0" smtClean="0">
                <a:solidFill>
                  <a:srgbClr val="FFC000"/>
                </a:solidFill>
              </a:rPr>
              <a:t>(</a:t>
            </a:r>
            <a:r>
              <a:rPr lang="en-NZ" sz="1200" dirty="0" err="1" smtClean="0">
                <a:solidFill>
                  <a:srgbClr val="FFC000"/>
                </a:solidFill>
              </a:rPr>
              <a:t>Klenowski</a:t>
            </a:r>
            <a:r>
              <a:rPr lang="en-NZ" sz="1200" dirty="0" smtClean="0">
                <a:solidFill>
                  <a:srgbClr val="FFC000"/>
                </a:solidFill>
              </a:rPr>
              <a:t>, 2013, p. 2) </a:t>
            </a:r>
            <a:r>
              <a:rPr lang="en-NZ" sz="2000" dirty="0" smtClean="0">
                <a:solidFill>
                  <a:srgbClr val="FFC000"/>
                </a:solidFill>
              </a:rPr>
              <a:t>in making OTJs, especially in moderation meetings</a:t>
            </a:r>
          </a:p>
          <a:p>
            <a:r>
              <a:rPr lang="en-NZ" sz="2000" dirty="0" smtClean="0"/>
              <a:t>Judgments: </a:t>
            </a:r>
            <a:r>
              <a:rPr lang="en-NZ" sz="1800" dirty="0" smtClean="0"/>
              <a:t>criteria, comparisons (holistic/analytic)relative weighting, notions of quality, notions of standards, reference points/exemplars</a:t>
            </a:r>
          </a:p>
          <a:p>
            <a:r>
              <a:rPr lang="en-NZ" sz="2000" dirty="0" smtClean="0"/>
              <a:t>Need for more understanding about how teachers moderate assessment judgments</a:t>
            </a:r>
          </a:p>
          <a:p>
            <a:endParaRPr lang="en-NZ" dirty="0"/>
          </a:p>
        </p:txBody>
      </p:sp>
      <p:sp>
        <p:nvSpPr>
          <p:cNvPr id="3" name="Title 2"/>
          <p:cNvSpPr>
            <a:spLocks noGrp="1"/>
          </p:cNvSpPr>
          <p:nvPr>
            <p:ph type="title"/>
          </p:nvPr>
        </p:nvSpPr>
        <p:spPr/>
        <p:txBody>
          <a:bodyPr/>
          <a:lstStyle/>
          <a:p>
            <a:r>
              <a:rPr lang="en-NZ" dirty="0" smtClean="0">
                <a:solidFill>
                  <a:schemeClr val="tx1"/>
                </a:solidFill>
              </a:rPr>
              <a:t>Complexities of teacher judgments</a:t>
            </a:r>
            <a:endParaRPr lang="en-NZ" dirty="0">
              <a:solidFill>
                <a:schemeClr val="tx1"/>
              </a:solidFill>
            </a:endParaRPr>
          </a:p>
        </p:txBody>
      </p:sp>
    </p:spTree>
    <p:extLst>
      <p:ext uri="{BB962C8B-B14F-4D97-AF65-F5344CB8AC3E}">
        <p14:creationId xmlns:p14="http://schemas.microsoft.com/office/powerpoint/2010/main" val="35050502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Fuzzy and open to interpretation (Sadler (2009)</a:t>
            </a:r>
          </a:p>
          <a:p>
            <a:r>
              <a:rPr lang="en-NZ" sz="2000" dirty="0" smtClean="0"/>
              <a:t>Sadler (2009) four elements to understand standards</a:t>
            </a:r>
            <a:r>
              <a:rPr lang="en-NZ" dirty="0" smtClean="0"/>
              <a:t>:</a:t>
            </a:r>
          </a:p>
          <a:p>
            <a:pPr lvl="1"/>
            <a:r>
              <a:rPr lang="en-NZ" sz="1600" dirty="0" smtClean="0"/>
              <a:t>Exemplars</a:t>
            </a:r>
          </a:p>
          <a:p>
            <a:pPr lvl="1"/>
            <a:r>
              <a:rPr lang="en-NZ" sz="1600" dirty="0" smtClean="0"/>
              <a:t>Explanations related to evident qualities within standards</a:t>
            </a:r>
          </a:p>
          <a:p>
            <a:pPr lvl="1"/>
            <a:r>
              <a:rPr lang="en-NZ" sz="1600" dirty="0" smtClean="0"/>
              <a:t>Professional conversations</a:t>
            </a:r>
          </a:p>
          <a:p>
            <a:pPr lvl="1"/>
            <a:r>
              <a:rPr lang="en-NZ" sz="1600" dirty="0" smtClean="0"/>
              <a:t>Development of tacit knowing through shared experiences</a:t>
            </a:r>
          </a:p>
          <a:p>
            <a:r>
              <a:rPr lang="en-NZ" sz="2000" dirty="0" smtClean="0"/>
              <a:t>Holistic/analytic grading</a:t>
            </a:r>
          </a:p>
          <a:p>
            <a:r>
              <a:rPr lang="en-NZ" sz="2000" dirty="0" smtClean="0"/>
              <a:t>Teacher </a:t>
            </a:r>
            <a:r>
              <a:rPr lang="en-NZ" sz="2000" dirty="0" smtClean="0"/>
              <a:t>influences</a:t>
            </a:r>
            <a:r>
              <a:rPr lang="en-NZ" sz="2000" dirty="0" smtClean="0"/>
              <a:t>: personal standards in relation to official standards, knowledge base, prior experiences with moderation processes, interpretation of standard’ qualities </a:t>
            </a:r>
            <a:r>
              <a:rPr lang="en-NZ" sz="1400" dirty="0" smtClean="0"/>
              <a:t>(Adie, </a:t>
            </a:r>
            <a:r>
              <a:rPr lang="en-NZ" sz="1400" dirty="0" err="1" smtClean="0"/>
              <a:t>Klenowski</a:t>
            </a:r>
            <a:r>
              <a:rPr lang="en-NZ" sz="1400" dirty="0" smtClean="0"/>
              <a:t>, Wyatt-Smith, 2012)</a:t>
            </a:r>
          </a:p>
          <a:p>
            <a:r>
              <a:rPr lang="en-NZ" sz="2000" dirty="0" smtClean="0"/>
              <a:t>“The judgment-making process is complex… involves many elements other than those detailed in official documentation.” </a:t>
            </a:r>
            <a:r>
              <a:rPr lang="en-NZ" sz="1400" dirty="0"/>
              <a:t>(Adie, </a:t>
            </a:r>
            <a:r>
              <a:rPr lang="en-NZ" sz="1400" dirty="0" err="1"/>
              <a:t>Klenowski</a:t>
            </a:r>
            <a:r>
              <a:rPr lang="en-NZ" sz="1400" dirty="0"/>
              <a:t>, Wyatt-Smith, </a:t>
            </a:r>
            <a:r>
              <a:rPr lang="en-NZ" sz="1400" dirty="0" smtClean="0"/>
              <a:t>2012, p.238)</a:t>
            </a:r>
            <a:endParaRPr lang="en-NZ" sz="1400" dirty="0"/>
          </a:p>
          <a:p>
            <a:endParaRPr lang="en-NZ" sz="2000" dirty="0"/>
          </a:p>
        </p:txBody>
      </p:sp>
      <p:sp>
        <p:nvSpPr>
          <p:cNvPr id="3" name="Title 2"/>
          <p:cNvSpPr>
            <a:spLocks noGrp="1"/>
          </p:cNvSpPr>
          <p:nvPr>
            <p:ph type="title"/>
          </p:nvPr>
        </p:nvSpPr>
        <p:spPr/>
        <p:txBody>
          <a:bodyPr/>
          <a:lstStyle/>
          <a:p>
            <a:r>
              <a:rPr lang="en-NZ" dirty="0" smtClean="0">
                <a:solidFill>
                  <a:schemeClr val="tx1"/>
                </a:solidFill>
              </a:rPr>
              <a:t>Standards</a:t>
            </a:r>
            <a:endParaRPr lang="en-NZ" dirty="0">
              <a:solidFill>
                <a:schemeClr val="tx1"/>
              </a:solidFill>
            </a:endParaRPr>
          </a:p>
        </p:txBody>
      </p:sp>
    </p:spTree>
    <p:extLst>
      <p:ext uri="{BB962C8B-B14F-4D97-AF65-F5344CB8AC3E}">
        <p14:creationId xmlns:p14="http://schemas.microsoft.com/office/powerpoint/2010/main" val="318506948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2012 v1 Massey-powerpoint-template-4x3-20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Background image style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Background image style 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l blu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ll blu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lue/White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ue/Whit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lue/Whit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ackground image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Background imag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ackground imag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v1 Massey-powerpoint-template-4x3-2012</Template>
  <TotalTime>611</TotalTime>
  <Words>1700</Words>
  <Application>Microsoft Office PowerPoint</Application>
  <PresentationFormat>On-screen Show (4:3)</PresentationFormat>
  <Paragraphs>182</Paragraphs>
  <Slides>18</Slides>
  <Notes>0</Notes>
  <HiddenSlides>0</HiddenSlides>
  <MMClips>0</MMClips>
  <ScaleCrop>false</ScaleCrop>
  <HeadingPairs>
    <vt:vector size="4" baseType="variant">
      <vt:variant>
        <vt:lpstr>Theme</vt:lpstr>
      </vt:variant>
      <vt:variant>
        <vt:i4>11</vt:i4>
      </vt:variant>
      <vt:variant>
        <vt:lpstr>Slide Titles</vt:lpstr>
      </vt:variant>
      <vt:variant>
        <vt:i4>18</vt:i4>
      </vt:variant>
    </vt:vector>
  </HeadingPairs>
  <TitlesOfParts>
    <vt:vector size="29" baseType="lpstr">
      <vt:lpstr>2012 v1 Massey-powerpoint-template-4x3-2012</vt:lpstr>
      <vt:lpstr>All blue style 2</vt:lpstr>
      <vt:lpstr>All blue style 3</vt:lpstr>
      <vt:lpstr>Blue/White style 1</vt:lpstr>
      <vt:lpstr>Blue/White style 2</vt:lpstr>
      <vt:lpstr>Blue/White style 3</vt:lpstr>
      <vt:lpstr>Background image style 1</vt:lpstr>
      <vt:lpstr>Background image style 2</vt:lpstr>
      <vt:lpstr>Background image style 3</vt:lpstr>
      <vt:lpstr>Background image style 4</vt:lpstr>
      <vt:lpstr>Background image style 5</vt:lpstr>
      <vt:lpstr>PowerPoint Presentation</vt:lpstr>
      <vt:lpstr>Session overview</vt:lpstr>
      <vt:lpstr>International context</vt:lpstr>
      <vt:lpstr>NZ National Standards</vt:lpstr>
      <vt:lpstr>Theoretical framework: Foucault</vt:lpstr>
      <vt:lpstr>Micro-politics</vt:lpstr>
      <vt:lpstr>Socio-cultural notions </vt:lpstr>
      <vt:lpstr>Complexities of teacher judgments</vt:lpstr>
      <vt:lpstr>Standards</vt:lpstr>
      <vt:lpstr>Social Moderation</vt:lpstr>
      <vt:lpstr>Case study of teacher moderation discussions</vt:lpstr>
      <vt:lpstr>Moderation excerpt 1</vt:lpstr>
      <vt:lpstr>Extract 2</vt:lpstr>
      <vt:lpstr>Extract 3</vt:lpstr>
      <vt:lpstr>Observation summary</vt:lpstr>
      <vt:lpstr>Politics: dynamic interplay between multiple factors</vt:lpstr>
      <vt:lpstr>Towards framework of moderation</vt:lpstr>
      <vt:lpstr>References </vt:lpstr>
    </vt:vector>
  </TitlesOfParts>
  <Company>Massey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jposkitt</dc:creator>
  <cp:lastModifiedBy>Poskitt, Jenny</cp:lastModifiedBy>
  <cp:revision>59</cp:revision>
  <cp:lastPrinted>2016-11-18T04:16:06Z</cp:lastPrinted>
  <dcterms:created xsi:type="dcterms:W3CDTF">2012-03-20T03:59:47Z</dcterms:created>
  <dcterms:modified xsi:type="dcterms:W3CDTF">2016-11-22T09:12:26Z</dcterms:modified>
</cp:coreProperties>
</file>