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notesMasterIdLst>
    <p:notesMasterId r:id="rId16"/>
  </p:notesMasterIdLst>
  <p:sldIdLst>
    <p:sldId id="256" r:id="rId2"/>
    <p:sldId id="258" r:id="rId3"/>
    <p:sldId id="274" r:id="rId4"/>
    <p:sldId id="279" r:id="rId5"/>
    <p:sldId id="271" r:id="rId6"/>
    <p:sldId id="260" r:id="rId7"/>
    <p:sldId id="280" r:id="rId8"/>
    <p:sldId id="267" r:id="rId9"/>
    <p:sldId id="275" r:id="rId10"/>
    <p:sldId id="276" r:id="rId11"/>
    <p:sldId id="278" r:id="rId12"/>
    <p:sldId id="263" r:id="rId13"/>
    <p:sldId id="269" r:id="rId14"/>
    <p:sldId id="27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3" autoAdjust="0"/>
    <p:restoredTop sz="54926" autoAdjust="0"/>
  </p:normalViewPr>
  <p:slideViewPr>
    <p:cSldViewPr snapToGrid="0">
      <p:cViewPr varScale="1">
        <p:scale>
          <a:sx n="36" d="100"/>
          <a:sy n="36" d="100"/>
        </p:scale>
        <p:origin x="188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ata7.xml.rels><?xml version="1.0" encoding="UTF-8" standalone="yes"?>
<Relationships xmlns="http://schemas.openxmlformats.org/package/2006/relationships"><Relationship Id="rId2" Type="http://schemas.openxmlformats.org/officeDocument/2006/relationships/image" Target="../media/image16.svg"/><Relationship Id="rId1" Type="http://schemas.openxmlformats.org/officeDocument/2006/relationships/image" Target="../media/image1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7.xml.rels><?xml version="1.0" encoding="UTF-8" standalone="yes"?>
<Relationships xmlns="http://schemas.openxmlformats.org/package/2006/relationships"><Relationship Id="rId2" Type="http://schemas.openxmlformats.org/officeDocument/2006/relationships/image" Target="../media/image16.sv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538B7B-B494-A047-AFF6-4F25E0612499}"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3485A31-DDFA-DC4A-98CD-F29EA53F88DB}">
      <dgm:prSet/>
      <dgm:spPr>
        <a:solidFill>
          <a:schemeClr val="accent5">
            <a:lumMod val="50000"/>
          </a:schemeClr>
        </a:solidFill>
      </dgm:spPr>
      <dgm:t>
        <a:bodyPr/>
        <a:lstStyle/>
        <a:p>
          <a:r>
            <a:rPr lang="en-US" dirty="0">
              <a:solidFill>
                <a:schemeClr val="bg1"/>
              </a:solidFill>
            </a:rPr>
            <a:t>“… having a positive frame of mind, resilience, satisfaction with self, relationships, and experiences and progressing towards learning outcomes sought”</a:t>
          </a:r>
          <a:endParaRPr lang="en-NZ" dirty="0">
            <a:solidFill>
              <a:schemeClr val="bg1"/>
            </a:solidFill>
          </a:endParaRPr>
        </a:p>
      </dgm:t>
    </dgm:pt>
    <dgm:pt modelId="{78685551-F41D-2142-BE85-55106FB424D2}" type="parTrans" cxnId="{42DFBCF1-DFB4-D841-9656-F95E575036C5}">
      <dgm:prSet/>
      <dgm:spPr/>
      <dgm:t>
        <a:bodyPr/>
        <a:lstStyle/>
        <a:p>
          <a:endParaRPr lang="en-GB"/>
        </a:p>
      </dgm:t>
    </dgm:pt>
    <dgm:pt modelId="{83B77747-4346-C045-B71E-0C4240426B21}" type="sibTrans" cxnId="{42DFBCF1-DFB4-D841-9656-F95E575036C5}">
      <dgm:prSet/>
      <dgm:spPr/>
      <dgm:t>
        <a:bodyPr/>
        <a:lstStyle/>
        <a:p>
          <a:endParaRPr lang="en-GB"/>
        </a:p>
      </dgm:t>
    </dgm:pt>
    <dgm:pt modelId="{E46D5F2E-AA73-5540-9A86-88D0D5A881EC}" type="pres">
      <dgm:prSet presAssocID="{FA538B7B-B494-A047-AFF6-4F25E0612499}" presName="linearFlow" presStyleCnt="0">
        <dgm:presLayoutVars>
          <dgm:dir/>
          <dgm:resizeHandles val="exact"/>
        </dgm:presLayoutVars>
      </dgm:prSet>
      <dgm:spPr/>
    </dgm:pt>
    <dgm:pt modelId="{98BE2425-956F-1F4E-8F78-35BEF540BF6F}" type="pres">
      <dgm:prSet presAssocID="{A3485A31-DDFA-DC4A-98CD-F29EA53F88DB}" presName="composite" presStyleCnt="0"/>
      <dgm:spPr/>
    </dgm:pt>
    <dgm:pt modelId="{F6E06493-0D0B-EB42-8E91-3842F2035172}" type="pres">
      <dgm:prSet presAssocID="{A3485A31-DDFA-DC4A-98CD-F29EA53F88DB}" presName="imgShp" presStyleLbl="fgImgPlace1" presStyleIdx="0" presStyleCnt="1" custLinFactX="-11544" custLinFactNeighborX="-100000" custLinFactNeighborY="-6029"/>
      <dgm:spPr>
        <a:solidFill>
          <a:schemeClr val="accent5">
            <a:lumMod val="50000"/>
          </a:schemeClr>
        </a:solidFill>
      </dgm:spPr>
    </dgm:pt>
    <dgm:pt modelId="{100A1FC2-92B1-794C-83D8-56D97E980270}" type="pres">
      <dgm:prSet presAssocID="{A3485A31-DDFA-DC4A-98CD-F29EA53F88DB}" presName="txShp" presStyleLbl="node1" presStyleIdx="0" presStyleCnt="1" custScaleX="136682" custLinFactNeighborX="3986">
        <dgm:presLayoutVars>
          <dgm:bulletEnabled val="1"/>
        </dgm:presLayoutVars>
      </dgm:prSet>
      <dgm:spPr/>
    </dgm:pt>
  </dgm:ptLst>
  <dgm:cxnLst>
    <dgm:cxn modelId="{516045AF-69CC-6540-92EF-B7D17951DF8D}" type="presOf" srcId="{FA538B7B-B494-A047-AFF6-4F25E0612499}" destId="{E46D5F2E-AA73-5540-9A86-88D0D5A881EC}" srcOrd="0" destOrd="0" presId="urn:microsoft.com/office/officeart/2005/8/layout/vList3"/>
    <dgm:cxn modelId="{BEC542C1-48B9-904B-A21B-3678BED97FC5}" type="presOf" srcId="{A3485A31-DDFA-DC4A-98CD-F29EA53F88DB}" destId="{100A1FC2-92B1-794C-83D8-56D97E980270}" srcOrd="0" destOrd="0" presId="urn:microsoft.com/office/officeart/2005/8/layout/vList3"/>
    <dgm:cxn modelId="{42DFBCF1-DFB4-D841-9656-F95E575036C5}" srcId="{FA538B7B-B494-A047-AFF6-4F25E0612499}" destId="{A3485A31-DDFA-DC4A-98CD-F29EA53F88DB}" srcOrd="0" destOrd="0" parTransId="{78685551-F41D-2142-BE85-55106FB424D2}" sibTransId="{83B77747-4346-C045-B71E-0C4240426B21}"/>
    <dgm:cxn modelId="{87DDEC78-7415-434B-B609-F3422B13C5C7}" type="presParOf" srcId="{E46D5F2E-AA73-5540-9A86-88D0D5A881EC}" destId="{98BE2425-956F-1F4E-8F78-35BEF540BF6F}" srcOrd="0" destOrd="0" presId="urn:microsoft.com/office/officeart/2005/8/layout/vList3"/>
    <dgm:cxn modelId="{C798FCA1-1155-9442-A2C6-27816A3C94D8}" type="presParOf" srcId="{98BE2425-956F-1F4E-8F78-35BEF540BF6F}" destId="{F6E06493-0D0B-EB42-8E91-3842F2035172}" srcOrd="0" destOrd="0" presId="urn:microsoft.com/office/officeart/2005/8/layout/vList3"/>
    <dgm:cxn modelId="{7DC6160E-B868-5C4C-8961-96F37ECEA7E7}" type="presParOf" srcId="{98BE2425-956F-1F4E-8F78-35BEF540BF6F}" destId="{100A1FC2-92B1-794C-83D8-56D97E98027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D5556B-06CF-4B07-BA97-C4EBC3D56627}" type="doc">
      <dgm:prSet loTypeId="urn:microsoft.com/office/officeart/2018/2/layout/IconVerticalSolidList" loCatId="icon" qsTypeId="urn:microsoft.com/office/officeart/2005/8/quickstyle/simple1" qsCatId="simple" csTypeId="urn:microsoft.com/office/officeart/2005/8/colors/accent6_2" csCatId="accent6" phldr="1"/>
      <dgm:spPr/>
      <dgm:t>
        <a:bodyPr/>
        <a:lstStyle/>
        <a:p>
          <a:endParaRPr lang="en-US"/>
        </a:p>
      </dgm:t>
    </dgm:pt>
    <dgm:pt modelId="{4409D8CA-B046-4207-9AFB-24B54DDE00AC}">
      <dgm:prSet/>
      <dgm:spPr/>
      <dgm:t>
        <a:bodyPr/>
        <a:lstStyle/>
        <a:p>
          <a:pPr>
            <a:lnSpc>
              <a:spcPct val="100000"/>
            </a:lnSpc>
          </a:pPr>
          <a:r>
            <a:rPr lang="en-US" dirty="0"/>
            <a:t>A “Code Administrator” responsible for supporting and administering the code</a:t>
          </a:r>
        </a:p>
      </dgm:t>
    </dgm:pt>
    <dgm:pt modelId="{CBE8110B-2CFD-4CDA-B5B6-5A1A33B5FF3D}" type="parTrans" cxnId="{FEE64C45-9CBE-4DD7-BA58-90D361C589EF}">
      <dgm:prSet/>
      <dgm:spPr/>
      <dgm:t>
        <a:bodyPr/>
        <a:lstStyle/>
        <a:p>
          <a:endParaRPr lang="en-US"/>
        </a:p>
      </dgm:t>
    </dgm:pt>
    <dgm:pt modelId="{B6AA326D-07E6-4952-8861-BBB18E6C4B13}" type="sibTrans" cxnId="{FEE64C45-9CBE-4DD7-BA58-90D361C589EF}">
      <dgm:prSet/>
      <dgm:spPr/>
      <dgm:t>
        <a:bodyPr/>
        <a:lstStyle/>
        <a:p>
          <a:endParaRPr lang="en-US"/>
        </a:p>
      </dgm:t>
    </dgm:pt>
    <dgm:pt modelId="{42680287-01AA-4E80-A38E-33E2441AD109}">
      <dgm:prSet/>
      <dgm:spPr/>
      <dgm:t>
        <a:bodyPr/>
        <a:lstStyle/>
        <a:p>
          <a:pPr>
            <a:lnSpc>
              <a:spcPct val="100000"/>
            </a:lnSpc>
          </a:pPr>
          <a:r>
            <a:rPr lang="en-US" dirty="0"/>
            <a:t>Universities have undertaken a gap analysis to identify key  priority areas within the code to focus on improvement</a:t>
          </a:r>
        </a:p>
      </dgm:t>
    </dgm:pt>
    <dgm:pt modelId="{06807120-48DA-4DBA-91AC-F3D6E8B15614}" type="parTrans" cxnId="{88B442F4-E0BF-42A8-97CB-858A542F32AE}">
      <dgm:prSet/>
      <dgm:spPr/>
      <dgm:t>
        <a:bodyPr/>
        <a:lstStyle/>
        <a:p>
          <a:endParaRPr lang="en-US"/>
        </a:p>
      </dgm:t>
    </dgm:pt>
    <dgm:pt modelId="{C45F5743-8E7A-4346-AA16-BECDB88D9928}" type="sibTrans" cxnId="{88B442F4-E0BF-42A8-97CB-858A542F32AE}">
      <dgm:prSet/>
      <dgm:spPr/>
      <dgm:t>
        <a:bodyPr/>
        <a:lstStyle/>
        <a:p>
          <a:endParaRPr lang="en-US"/>
        </a:p>
      </dgm:t>
    </dgm:pt>
    <dgm:pt modelId="{FDD64BF4-B890-48AC-9D77-66AD1818420F}">
      <dgm:prSet/>
      <dgm:spPr/>
      <dgm:t>
        <a:bodyPr/>
        <a:lstStyle/>
        <a:p>
          <a:pPr>
            <a:lnSpc>
              <a:spcPct val="100000"/>
            </a:lnSpc>
          </a:pPr>
          <a:r>
            <a:rPr lang="en-US"/>
            <a:t>We, as WIL leaders/ practitioners, also need to take some responsibility for how it impacts WIL</a:t>
          </a:r>
          <a:endParaRPr lang="en-US" dirty="0"/>
        </a:p>
      </dgm:t>
    </dgm:pt>
    <dgm:pt modelId="{997C5FA1-6387-45C8-87E6-E942E6B4A5A0}" type="parTrans" cxnId="{8F297FF4-B38D-44A1-9DC6-C28C29656278}">
      <dgm:prSet/>
      <dgm:spPr/>
      <dgm:t>
        <a:bodyPr/>
        <a:lstStyle/>
        <a:p>
          <a:endParaRPr lang="en-US"/>
        </a:p>
      </dgm:t>
    </dgm:pt>
    <dgm:pt modelId="{12AF7ADF-76F6-43B2-94A6-A24A5885185C}" type="sibTrans" cxnId="{8F297FF4-B38D-44A1-9DC6-C28C29656278}">
      <dgm:prSet/>
      <dgm:spPr/>
      <dgm:t>
        <a:bodyPr/>
        <a:lstStyle/>
        <a:p>
          <a:endParaRPr lang="en-US"/>
        </a:p>
      </dgm:t>
    </dgm:pt>
    <dgm:pt modelId="{218EA127-D12D-49A6-AFF9-D6F65A86AC1D}">
      <dgm:prSet/>
      <dgm:spPr/>
      <dgm:t>
        <a:bodyPr/>
        <a:lstStyle/>
        <a:p>
          <a:pPr>
            <a:lnSpc>
              <a:spcPct val="100000"/>
            </a:lnSpc>
          </a:pPr>
          <a:r>
            <a:rPr lang="en-US"/>
            <a:t>Links need to be made with the tertiary team involved with administering the whole of provider approach</a:t>
          </a:r>
          <a:endParaRPr lang="en-US" dirty="0"/>
        </a:p>
      </dgm:t>
    </dgm:pt>
    <dgm:pt modelId="{17729EA4-B1E3-4D39-9338-6DF9B44722E1}" type="parTrans" cxnId="{8AF1636B-5940-46B0-86ED-F48AA71F4C60}">
      <dgm:prSet/>
      <dgm:spPr/>
      <dgm:t>
        <a:bodyPr/>
        <a:lstStyle/>
        <a:p>
          <a:endParaRPr lang="en-US"/>
        </a:p>
      </dgm:t>
    </dgm:pt>
    <dgm:pt modelId="{F050608E-6160-4FDB-AFD4-E5DBB74CBD24}" type="sibTrans" cxnId="{8AF1636B-5940-46B0-86ED-F48AA71F4C60}">
      <dgm:prSet/>
      <dgm:spPr/>
      <dgm:t>
        <a:bodyPr/>
        <a:lstStyle/>
        <a:p>
          <a:endParaRPr lang="en-US"/>
        </a:p>
      </dgm:t>
    </dgm:pt>
    <dgm:pt modelId="{E0E0B836-759A-44B1-863B-5AFDF0B6EB5B}" type="pres">
      <dgm:prSet presAssocID="{C2D5556B-06CF-4B07-BA97-C4EBC3D56627}" presName="root" presStyleCnt="0">
        <dgm:presLayoutVars>
          <dgm:dir/>
          <dgm:resizeHandles val="exact"/>
        </dgm:presLayoutVars>
      </dgm:prSet>
      <dgm:spPr/>
    </dgm:pt>
    <dgm:pt modelId="{525D6B2E-C111-4BD4-AD76-86C21B008227}" type="pres">
      <dgm:prSet presAssocID="{4409D8CA-B046-4207-9AFB-24B54DDE00AC}" presName="compNode" presStyleCnt="0"/>
      <dgm:spPr/>
    </dgm:pt>
    <dgm:pt modelId="{B29E3652-DC81-49B5-BA9A-444425432F7F}" type="pres">
      <dgm:prSet presAssocID="{4409D8CA-B046-4207-9AFB-24B54DDE00AC}" presName="bgRect" presStyleLbl="bgShp" presStyleIdx="0" presStyleCnt="4"/>
      <dgm:spPr>
        <a:solidFill>
          <a:schemeClr val="accent5">
            <a:lumMod val="40000"/>
            <a:lumOff val="60000"/>
          </a:schemeClr>
        </a:solidFill>
      </dgm:spPr>
    </dgm:pt>
    <dgm:pt modelId="{236E2227-8B0E-4976-9B5D-BE5815254F14}" type="pres">
      <dgm:prSet presAssocID="{4409D8CA-B046-4207-9AFB-24B54DDE00AC}" presName="iconRect" presStyleLbl="node1" presStyleIdx="0"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lassroom"/>
        </a:ext>
      </dgm:extLst>
    </dgm:pt>
    <dgm:pt modelId="{E3780574-35D1-4807-9B37-95C4426C8849}" type="pres">
      <dgm:prSet presAssocID="{4409D8CA-B046-4207-9AFB-24B54DDE00AC}" presName="spaceRect" presStyleCnt="0"/>
      <dgm:spPr/>
    </dgm:pt>
    <dgm:pt modelId="{98F596FB-38E3-4FD4-9757-B9AEB052EA7B}" type="pres">
      <dgm:prSet presAssocID="{4409D8CA-B046-4207-9AFB-24B54DDE00AC}" presName="parTx" presStyleLbl="revTx" presStyleIdx="0" presStyleCnt="4">
        <dgm:presLayoutVars>
          <dgm:chMax val="0"/>
          <dgm:chPref val="0"/>
        </dgm:presLayoutVars>
      </dgm:prSet>
      <dgm:spPr/>
    </dgm:pt>
    <dgm:pt modelId="{A33148CF-1DFE-41F8-96EF-B038788AE9FF}" type="pres">
      <dgm:prSet presAssocID="{B6AA326D-07E6-4952-8861-BBB18E6C4B13}" presName="sibTrans" presStyleCnt="0"/>
      <dgm:spPr/>
    </dgm:pt>
    <dgm:pt modelId="{BED2E62F-70E8-4EB9-BF1E-16AE4C8853D9}" type="pres">
      <dgm:prSet presAssocID="{42680287-01AA-4E80-A38E-33E2441AD109}" presName="compNode" presStyleCnt="0"/>
      <dgm:spPr/>
    </dgm:pt>
    <dgm:pt modelId="{013EBE7F-F219-4614-91E5-5BD85F2200E4}" type="pres">
      <dgm:prSet presAssocID="{42680287-01AA-4E80-A38E-33E2441AD109}" presName="bgRect" presStyleLbl="bgShp" presStyleIdx="1" presStyleCnt="4"/>
      <dgm:spPr>
        <a:solidFill>
          <a:schemeClr val="accent5">
            <a:lumMod val="40000"/>
            <a:lumOff val="60000"/>
          </a:schemeClr>
        </a:solidFill>
      </dgm:spPr>
    </dgm:pt>
    <dgm:pt modelId="{172057D3-6866-448D-BA64-8BAE3FB274D0}" type="pres">
      <dgm:prSet presAssocID="{42680287-01AA-4E80-A38E-33E2441AD109}" presName="iconRect" presStyleLbl="node1" presStyleIdx="1"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Document"/>
        </a:ext>
      </dgm:extLst>
    </dgm:pt>
    <dgm:pt modelId="{6E2BEEE4-B61F-4FF5-B141-4799F6A8E33A}" type="pres">
      <dgm:prSet presAssocID="{42680287-01AA-4E80-A38E-33E2441AD109}" presName="spaceRect" presStyleCnt="0"/>
      <dgm:spPr/>
    </dgm:pt>
    <dgm:pt modelId="{86AA7252-63E0-46FB-B24E-A4C8924B02FC}" type="pres">
      <dgm:prSet presAssocID="{42680287-01AA-4E80-A38E-33E2441AD109}" presName="parTx" presStyleLbl="revTx" presStyleIdx="1" presStyleCnt="4">
        <dgm:presLayoutVars>
          <dgm:chMax val="0"/>
          <dgm:chPref val="0"/>
        </dgm:presLayoutVars>
      </dgm:prSet>
      <dgm:spPr/>
    </dgm:pt>
    <dgm:pt modelId="{DFE45882-2EE1-4839-A246-4B3353BD9A68}" type="pres">
      <dgm:prSet presAssocID="{C45F5743-8E7A-4346-AA16-BECDB88D9928}" presName="sibTrans" presStyleCnt="0"/>
      <dgm:spPr/>
    </dgm:pt>
    <dgm:pt modelId="{FCC0C657-30EA-4019-B703-6C94D76DCBC0}" type="pres">
      <dgm:prSet presAssocID="{FDD64BF4-B890-48AC-9D77-66AD1818420F}" presName="compNode" presStyleCnt="0"/>
      <dgm:spPr/>
    </dgm:pt>
    <dgm:pt modelId="{010042D5-40F1-490B-BE60-D033359C309D}" type="pres">
      <dgm:prSet presAssocID="{FDD64BF4-B890-48AC-9D77-66AD1818420F}" presName="bgRect" presStyleLbl="bgShp" presStyleIdx="2" presStyleCnt="4"/>
      <dgm:spPr>
        <a:solidFill>
          <a:schemeClr val="accent5">
            <a:lumMod val="40000"/>
            <a:lumOff val="60000"/>
          </a:schemeClr>
        </a:solidFill>
      </dgm:spPr>
    </dgm:pt>
    <dgm:pt modelId="{9A413A74-1992-444C-A768-FC5EEA585D18}" type="pres">
      <dgm:prSet presAssocID="{FDD64BF4-B890-48AC-9D77-66AD1818420F}" presName="iconRect" presStyleLbl="node1" presStyleIdx="2" presStyleCnt="4"/>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Teacher"/>
        </a:ext>
      </dgm:extLst>
    </dgm:pt>
    <dgm:pt modelId="{498763AC-8C92-438E-8E84-9886CAA9C3E0}" type="pres">
      <dgm:prSet presAssocID="{FDD64BF4-B890-48AC-9D77-66AD1818420F}" presName="spaceRect" presStyleCnt="0"/>
      <dgm:spPr/>
    </dgm:pt>
    <dgm:pt modelId="{9FB9BED3-A14A-4358-AB67-9F6F0AD0272E}" type="pres">
      <dgm:prSet presAssocID="{FDD64BF4-B890-48AC-9D77-66AD1818420F}" presName="parTx" presStyleLbl="revTx" presStyleIdx="2" presStyleCnt="4">
        <dgm:presLayoutVars>
          <dgm:chMax val="0"/>
          <dgm:chPref val="0"/>
        </dgm:presLayoutVars>
      </dgm:prSet>
      <dgm:spPr/>
    </dgm:pt>
    <dgm:pt modelId="{C7386931-BFB1-41E9-83D9-FA13AD5A32B3}" type="pres">
      <dgm:prSet presAssocID="{12AF7ADF-76F6-43B2-94A6-A24A5885185C}" presName="sibTrans" presStyleCnt="0"/>
      <dgm:spPr/>
    </dgm:pt>
    <dgm:pt modelId="{B4DFF79F-7636-4FFD-9182-B0C7C7916055}" type="pres">
      <dgm:prSet presAssocID="{218EA127-D12D-49A6-AFF9-D6F65A86AC1D}" presName="compNode" presStyleCnt="0"/>
      <dgm:spPr/>
    </dgm:pt>
    <dgm:pt modelId="{08CBB926-CFFC-4813-A27E-E1A7548729BB}" type="pres">
      <dgm:prSet presAssocID="{218EA127-D12D-49A6-AFF9-D6F65A86AC1D}" presName="bgRect" presStyleLbl="bgShp" presStyleIdx="3" presStyleCnt="4" custLinFactNeighborY="1566"/>
      <dgm:spPr>
        <a:solidFill>
          <a:schemeClr val="accent5">
            <a:lumMod val="40000"/>
            <a:lumOff val="60000"/>
          </a:schemeClr>
        </a:solidFill>
      </dgm:spPr>
    </dgm:pt>
    <dgm:pt modelId="{68DC2244-5122-4758-8B3B-53BE8A36AB0B}" type="pres">
      <dgm:prSet presAssocID="{218EA127-D12D-49A6-AFF9-D6F65A86AC1D}" presName="iconRect" presStyleLbl="node1" presStyleIdx="3" presStyleCnt="4"/>
      <dgm:spPr>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Tick"/>
        </a:ext>
      </dgm:extLst>
    </dgm:pt>
    <dgm:pt modelId="{8FBBF776-6F62-412F-A100-71AB1F780A16}" type="pres">
      <dgm:prSet presAssocID="{218EA127-D12D-49A6-AFF9-D6F65A86AC1D}" presName="spaceRect" presStyleCnt="0"/>
      <dgm:spPr/>
    </dgm:pt>
    <dgm:pt modelId="{2655623A-1D56-48B1-83ED-A5A15F13F242}" type="pres">
      <dgm:prSet presAssocID="{218EA127-D12D-49A6-AFF9-D6F65A86AC1D}" presName="parTx" presStyleLbl="revTx" presStyleIdx="3" presStyleCnt="4">
        <dgm:presLayoutVars>
          <dgm:chMax val="0"/>
          <dgm:chPref val="0"/>
        </dgm:presLayoutVars>
      </dgm:prSet>
      <dgm:spPr/>
    </dgm:pt>
  </dgm:ptLst>
  <dgm:cxnLst>
    <dgm:cxn modelId="{BBDD7E5E-CF85-4FAF-A26B-6611695C9F8E}" type="presOf" srcId="{42680287-01AA-4E80-A38E-33E2441AD109}" destId="{86AA7252-63E0-46FB-B24E-A4C8924B02FC}" srcOrd="0" destOrd="0" presId="urn:microsoft.com/office/officeart/2018/2/layout/IconVerticalSolidList"/>
    <dgm:cxn modelId="{76286D44-7251-40AB-9388-AAFA5D2FC059}" type="presOf" srcId="{C2D5556B-06CF-4B07-BA97-C4EBC3D56627}" destId="{E0E0B836-759A-44B1-863B-5AFDF0B6EB5B}" srcOrd="0" destOrd="0" presId="urn:microsoft.com/office/officeart/2018/2/layout/IconVerticalSolidList"/>
    <dgm:cxn modelId="{FEE64C45-9CBE-4DD7-BA58-90D361C589EF}" srcId="{C2D5556B-06CF-4B07-BA97-C4EBC3D56627}" destId="{4409D8CA-B046-4207-9AFB-24B54DDE00AC}" srcOrd="0" destOrd="0" parTransId="{CBE8110B-2CFD-4CDA-B5B6-5A1A33B5FF3D}" sibTransId="{B6AA326D-07E6-4952-8861-BBB18E6C4B13}"/>
    <dgm:cxn modelId="{D2E35265-1870-47F9-857E-6131C9B7BF18}" type="presOf" srcId="{4409D8CA-B046-4207-9AFB-24B54DDE00AC}" destId="{98F596FB-38E3-4FD4-9757-B9AEB052EA7B}" srcOrd="0" destOrd="0" presId="urn:microsoft.com/office/officeart/2018/2/layout/IconVerticalSolidList"/>
    <dgm:cxn modelId="{8AF1636B-5940-46B0-86ED-F48AA71F4C60}" srcId="{C2D5556B-06CF-4B07-BA97-C4EBC3D56627}" destId="{218EA127-D12D-49A6-AFF9-D6F65A86AC1D}" srcOrd="3" destOrd="0" parTransId="{17729EA4-B1E3-4D39-9338-6DF9B44722E1}" sibTransId="{F050608E-6160-4FDB-AFD4-E5DBB74CBD24}"/>
    <dgm:cxn modelId="{F2A7A5A4-0C60-465B-A8CD-C09C5D550F60}" type="presOf" srcId="{FDD64BF4-B890-48AC-9D77-66AD1818420F}" destId="{9FB9BED3-A14A-4358-AB67-9F6F0AD0272E}" srcOrd="0" destOrd="0" presId="urn:microsoft.com/office/officeart/2018/2/layout/IconVerticalSolidList"/>
    <dgm:cxn modelId="{4584D5E8-1635-4F36-AC72-13316C72A14B}" type="presOf" srcId="{218EA127-D12D-49A6-AFF9-D6F65A86AC1D}" destId="{2655623A-1D56-48B1-83ED-A5A15F13F242}" srcOrd="0" destOrd="0" presId="urn:microsoft.com/office/officeart/2018/2/layout/IconVerticalSolidList"/>
    <dgm:cxn modelId="{88B442F4-E0BF-42A8-97CB-858A542F32AE}" srcId="{C2D5556B-06CF-4B07-BA97-C4EBC3D56627}" destId="{42680287-01AA-4E80-A38E-33E2441AD109}" srcOrd="1" destOrd="0" parTransId="{06807120-48DA-4DBA-91AC-F3D6E8B15614}" sibTransId="{C45F5743-8E7A-4346-AA16-BECDB88D9928}"/>
    <dgm:cxn modelId="{8F297FF4-B38D-44A1-9DC6-C28C29656278}" srcId="{C2D5556B-06CF-4B07-BA97-C4EBC3D56627}" destId="{FDD64BF4-B890-48AC-9D77-66AD1818420F}" srcOrd="2" destOrd="0" parTransId="{997C5FA1-6387-45C8-87E6-E942E6B4A5A0}" sibTransId="{12AF7ADF-76F6-43B2-94A6-A24A5885185C}"/>
    <dgm:cxn modelId="{01BDF5B3-AEE3-4323-8B14-7B82FF51067A}" type="presParOf" srcId="{E0E0B836-759A-44B1-863B-5AFDF0B6EB5B}" destId="{525D6B2E-C111-4BD4-AD76-86C21B008227}" srcOrd="0" destOrd="0" presId="urn:microsoft.com/office/officeart/2018/2/layout/IconVerticalSolidList"/>
    <dgm:cxn modelId="{0D759F1F-DD6A-4D57-9CD4-304E50C154A8}" type="presParOf" srcId="{525D6B2E-C111-4BD4-AD76-86C21B008227}" destId="{B29E3652-DC81-49B5-BA9A-444425432F7F}" srcOrd="0" destOrd="0" presId="urn:microsoft.com/office/officeart/2018/2/layout/IconVerticalSolidList"/>
    <dgm:cxn modelId="{BBA5588A-1766-4EF8-BF04-6F173F743045}" type="presParOf" srcId="{525D6B2E-C111-4BD4-AD76-86C21B008227}" destId="{236E2227-8B0E-4976-9B5D-BE5815254F14}" srcOrd="1" destOrd="0" presId="urn:microsoft.com/office/officeart/2018/2/layout/IconVerticalSolidList"/>
    <dgm:cxn modelId="{1C0B261F-DBAD-4449-A764-DDA1E3D323E0}" type="presParOf" srcId="{525D6B2E-C111-4BD4-AD76-86C21B008227}" destId="{E3780574-35D1-4807-9B37-95C4426C8849}" srcOrd="2" destOrd="0" presId="urn:microsoft.com/office/officeart/2018/2/layout/IconVerticalSolidList"/>
    <dgm:cxn modelId="{7F8B4EB9-B988-4570-BC3A-D3003664271F}" type="presParOf" srcId="{525D6B2E-C111-4BD4-AD76-86C21B008227}" destId="{98F596FB-38E3-4FD4-9757-B9AEB052EA7B}" srcOrd="3" destOrd="0" presId="urn:microsoft.com/office/officeart/2018/2/layout/IconVerticalSolidList"/>
    <dgm:cxn modelId="{78735763-D274-4ED4-B22E-9AB42CC62929}" type="presParOf" srcId="{E0E0B836-759A-44B1-863B-5AFDF0B6EB5B}" destId="{A33148CF-1DFE-41F8-96EF-B038788AE9FF}" srcOrd="1" destOrd="0" presId="urn:microsoft.com/office/officeart/2018/2/layout/IconVerticalSolidList"/>
    <dgm:cxn modelId="{8A024904-1993-4A48-9D5B-0DA0A45E0884}" type="presParOf" srcId="{E0E0B836-759A-44B1-863B-5AFDF0B6EB5B}" destId="{BED2E62F-70E8-4EB9-BF1E-16AE4C8853D9}" srcOrd="2" destOrd="0" presId="urn:microsoft.com/office/officeart/2018/2/layout/IconVerticalSolidList"/>
    <dgm:cxn modelId="{A5741205-F309-4943-932A-FFE43ADAB77D}" type="presParOf" srcId="{BED2E62F-70E8-4EB9-BF1E-16AE4C8853D9}" destId="{013EBE7F-F219-4614-91E5-5BD85F2200E4}" srcOrd="0" destOrd="0" presId="urn:microsoft.com/office/officeart/2018/2/layout/IconVerticalSolidList"/>
    <dgm:cxn modelId="{D68EF41C-63F7-44B6-8FB1-690EA41DBDE0}" type="presParOf" srcId="{BED2E62F-70E8-4EB9-BF1E-16AE4C8853D9}" destId="{172057D3-6866-448D-BA64-8BAE3FB274D0}" srcOrd="1" destOrd="0" presId="urn:microsoft.com/office/officeart/2018/2/layout/IconVerticalSolidList"/>
    <dgm:cxn modelId="{256D9B49-A25C-4785-9B1C-387CBE067B6C}" type="presParOf" srcId="{BED2E62F-70E8-4EB9-BF1E-16AE4C8853D9}" destId="{6E2BEEE4-B61F-4FF5-B141-4799F6A8E33A}" srcOrd="2" destOrd="0" presId="urn:microsoft.com/office/officeart/2018/2/layout/IconVerticalSolidList"/>
    <dgm:cxn modelId="{D30BE813-7A61-43BE-A1E2-FAF7A63B44D3}" type="presParOf" srcId="{BED2E62F-70E8-4EB9-BF1E-16AE4C8853D9}" destId="{86AA7252-63E0-46FB-B24E-A4C8924B02FC}" srcOrd="3" destOrd="0" presId="urn:microsoft.com/office/officeart/2018/2/layout/IconVerticalSolidList"/>
    <dgm:cxn modelId="{7CFCA2C8-65CD-4182-A85A-B146E48B553C}" type="presParOf" srcId="{E0E0B836-759A-44B1-863B-5AFDF0B6EB5B}" destId="{DFE45882-2EE1-4839-A246-4B3353BD9A68}" srcOrd="3" destOrd="0" presId="urn:microsoft.com/office/officeart/2018/2/layout/IconVerticalSolidList"/>
    <dgm:cxn modelId="{33E6590C-A6B3-4E0F-AE7B-7B238C4D7257}" type="presParOf" srcId="{E0E0B836-759A-44B1-863B-5AFDF0B6EB5B}" destId="{FCC0C657-30EA-4019-B703-6C94D76DCBC0}" srcOrd="4" destOrd="0" presId="urn:microsoft.com/office/officeart/2018/2/layout/IconVerticalSolidList"/>
    <dgm:cxn modelId="{7F52B402-6AB3-4274-8EA0-451CACCA951F}" type="presParOf" srcId="{FCC0C657-30EA-4019-B703-6C94D76DCBC0}" destId="{010042D5-40F1-490B-BE60-D033359C309D}" srcOrd="0" destOrd="0" presId="urn:microsoft.com/office/officeart/2018/2/layout/IconVerticalSolidList"/>
    <dgm:cxn modelId="{6EFB9C09-8B31-4E5D-8FB3-44E4FE06AA6C}" type="presParOf" srcId="{FCC0C657-30EA-4019-B703-6C94D76DCBC0}" destId="{9A413A74-1992-444C-A768-FC5EEA585D18}" srcOrd="1" destOrd="0" presId="urn:microsoft.com/office/officeart/2018/2/layout/IconVerticalSolidList"/>
    <dgm:cxn modelId="{7A229757-9F45-44F2-80BF-35DF69EFA22F}" type="presParOf" srcId="{FCC0C657-30EA-4019-B703-6C94D76DCBC0}" destId="{498763AC-8C92-438E-8E84-9886CAA9C3E0}" srcOrd="2" destOrd="0" presId="urn:microsoft.com/office/officeart/2018/2/layout/IconVerticalSolidList"/>
    <dgm:cxn modelId="{187FE815-105F-4902-B09C-918E28F4988A}" type="presParOf" srcId="{FCC0C657-30EA-4019-B703-6C94D76DCBC0}" destId="{9FB9BED3-A14A-4358-AB67-9F6F0AD0272E}" srcOrd="3" destOrd="0" presId="urn:microsoft.com/office/officeart/2018/2/layout/IconVerticalSolidList"/>
    <dgm:cxn modelId="{612CFD82-A417-4856-9D4E-9235A531C2D1}" type="presParOf" srcId="{E0E0B836-759A-44B1-863B-5AFDF0B6EB5B}" destId="{C7386931-BFB1-41E9-83D9-FA13AD5A32B3}" srcOrd="5" destOrd="0" presId="urn:microsoft.com/office/officeart/2018/2/layout/IconVerticalSolidList"/>
    <dgm:cxn modelId="{44CA16ED-5A81-4E90-9D21-8EA97FF23711}" type="presParOf" srcId="{E0E0B836-759A-44B1-863B-5AFDF0B6EB5B}" destId="{B4DFF79F-7636-4FFD-9182-B0C7C7916055}" srcOrd="6" destOrd="0" presId="urn:microsoft.com/office/officeart/2018/2/layout/IconVerticalSolidList"/>
    <dgm:cxn modelId="{200C7CA8-1E18-4CCF-8B5F-4F24BE95514A}" type="presParOf" srcId="{B4DFF79F-7636-4FFD-9182-B0C7C7916055}" destId="{08CBB926-CFFC-4813-A27E-E1A7548729BB}" srcOrd="0" destOrd="0" presId="urn:microsoft.com/office/officeart/2018/2/layout/IconVerticalSolidList"/>
    <dgm:cxn modelId="{8F1B1FAE-3F87-4D71-B644-6A8C7D007F45}" type="presParOf" srcId="{B4DFF79F-7636-4FFD-9182-B0C7C7916055}" destId="{68DC2244-5122-4758-8B3B-53BE8A36AB0B}" srcOrd="1" destOrd="0" presId="urn:microsoft.com/office/officeart/2018/2/layout/IconVerticalSolidList"/>
    <dgm:cxn modelId="{4A2FD51D-A36F-4505-88E7-3E77D01BB32D}" type="presParOf" srcId="{B4DFF79F-7636-4FFD-9182-B0C7C7916055}" destId="{8FBBF776-6F62-412F-A100-71AB1F780A16}" srcOrd="2" destOrd="0" presId="urn:microsoft.com/office/officeart/2018/2/layout/IconVerticalSolidList"/>
    <dgm:cxn modelId="{6A4BA7CD-5B0F-401B-9029-CD2F3AE07D23}" type="presParOf" srcId="{B4DFF79F-7636-4FFD-9182-B0C7C7916055}" destId="{2655623A-1D56-48B1-83ED-A5A15F13F242}"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314B0A-4BF1-8748-8E52-4488CB56E25C}"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796961B2-52BB-014D-AD82-3F8FB6F6EF68}">
      <dgm:prSet/>
      <dgm:spPr>
        <a:solidFill>
          <a:schemeClr val="accent5">
            <a:lumMod val="20000"/>
            <a:lumOff val="80000"/>
          </a:schemeClr>
        </a:solidFill>
      </dgm:spPr>
      <dgm:t>
        <a:bodyPr/>
        <a:lstStyle/>
        <a:p>
          <a:r>
            <a:rPr lang="en-US" i="0" dirty="0">
              <a:solidFill>
                <a:schemeClr val="tx1"/>
              </a:solidFill>
            </a:rPr>
            <a:t>Lots of good practice already exists but…. evidencing this practice is important</a:t>
          </a:r>
          <a:endParaRPr lang="en-NZ" i="0" dirty="0">
            <a:solidFill>
              <a:schemeClr val="tx1"/>
            </a:solidFill>
          </a:endParaRPr>
        </a:p>
      </dgm:t>
    </dgm:pt>
    <dgm:pt modelId="{49A2790B-CF4C-1C4D-8C32-983373D3FCF4}" type="parTrans" cxnId="{7ECCFFD9-714E-1241-97A9-46B44FC5C683}">
      <dgm:prSet/>
      <dgm:spPr/>
      <dgm:t>
        <a:bodyPr/>
        <a:lstStyle/>
        <a:p>
          <a:endParaRPr lang="en-GB"/>
        </a:p>
      </dgm:t>
    </dgm:pt>
    <dgm:pt modelId="{E9113599-5C66-0F4E-A15C-D3A7D6619D75}" type="sibTrans" cxnId="{7ECCFFD9-714E-1241-97A9-46B44FC5C683}">
      <dgm:prSet/>
      <dgm:spPr/>
      <dgm:t>
        <a:bodyPr/>
        <a:lstStyle/>
        <a:p>
          <a:endParaRPr lang="en-GB"/>
        </a:p>
      </dgm:t>
    </dgm:pt>
    <dgm:pt modelId="{AF640A04-C724-EE4A-9EC5-9AA41BB6CD02}" type="pres">
      <dgm:prSet presAssocID="{F8314B0A-4BF1-8748-8E52-4488CB56E25C}" presName="linearFlow" presStyleCnt="0">
        <dgm:presLayoutVars>
          <dgm:dir/>
          <dgm:resizeHandles val="exact"/>
        </dgm:presLayoutVars>
      </dgm:prSet>
      <dgm:spPr/>
    </dgm:pt>
    <dgm:pt modelId="{AE0E5D1A-3657-D14A-9524-4CBAEAAF7081}" type="pres">
      <dgm:prSet presAssocID="{796961B2-52BB-014D-AD82-3F8FB6F6EF68}" presName="composite" presStyleCnt="0"/>
      <dgm:spPr/>
    </dgm:pt>
    <dgm:pt modelId="{EC487252-9376-F647-8281-17B7952AB59E}" type="pres">
      <dgm:prSet presAssocID="{796961B2-52BB-014D-AD82-3F8FB6F6EF68}" presName="imgShp" presStyleLbl="fgImgPlace1" presStyleIdx="0" presStyleCnt="1"/>
      <dgm:spPr>
        <a:solidFill>
          <a:schemeClr val="accent5">
            <a:lumMod val="75000"/>
          </a:schemeClr>
        </a:solidFill>
      </dgm:spPr>
    </dgm:pt>
    <dgm:pt modelId="{71AF9923-BC8E-A448-836A-5B574D6E98DA}" type="pres">
      <dgm:prSet presAssocID="{796961B2-52BB-014D-AD82-3F8FB6F6EF68}" presName="txShp" presStyleLbl="node1" presStyleIdx="0" presStyleCnt="1" custLinFactNeighborX="6087" custLinFactNeighborY="0">
        <dgm:presLayoutVars>
          <dgm:bulletEnabled val="1"/>
        </dgm:presLayoutVars>
      </dgm:prSet>
      <dgm:spPr/>
    </dgm:pt>
  </dgm:ptLst>
  <dgm:cxnLst>
    <dgm:cxn modelId="{C6CE7D5C-65C3-C843-9E1B-E89330FDC6EA}" type="presOf" srcId="{F8314B0A-4BF1-8748-8E52-4488CB56E25C}" destId="{AF640A04-C724-EE4A-9EC5-9AA41BB6CD02}" srcOrd="0" destOrd="0" presId="urn:microsoft.com/office/officeart/2005/8/layout/vList3"/>
    <dgm:cxn modelId="{9D1B9988-DCD1-BC41-8440-CF776CE6C3E7}" type="presOf" srcId="{796961B2-52BB-014D-AD82-3F8FB6F6EF68}" destId="{71AF9923-BC8E-A448-836A-5B574D6E98DA}" srcOrd="0" destOrd="0" presId="urn:microsoft.com/office/officeart/2005/8/layout/vList3"/>
    <dgm:cxn modelId="{7ECCFFD9-714E-1241-97A9-46B44FC5C683}" srcId="{F8314B0A-4BF1-8748-8E52-4488CB56E25C}" destId="{796961B2-52BB-014D-AD82-3F8FB6F6EF68}" srcOrd="0" destOrd="0" parTransId="{49A2790B-CF4C-1C4D-8C32-983373D3FCF4}" sibTransId="{E9113599-5C66-0F4E-A15C-D3A7D6619D75}"/>
    <dgm:cxn modelId="{D215CB2E-388E-2545-B4E0-D1A5AB89E797}" type="presParOf" srcId="{AF640A04-C724-EE4A-9EC5-9AA41BB6CD02}" destId="{AE0E5D1A-3657-D14A-9524-4CBAEAAF7081}" srcOrd="0" destOrd="0" presId="urn:microsoft.com/office/officeart/2005/8/layout/vList3"/>
    <dgm:cxn modelId="{1DFE5472-2DEB-C14A-B607-54F7E327F711}" type="presParOf" srcId="{AE0E5D1A-3657-D14A-9524-4CBAEAAF7081}" destId="{EC487252-9376-F647-8281-17B7952AB59E}" srcOrd="0" destOrd="0" presId="urn:microsoft.com/office/officeart/2005/8/layout/vList3"/>
    <dgm:cxn modelId="{E25A2826-6450-A241-BC09-0AEE1C87C678}" type="presParOf" srcId="{AE0E5D1A-3657-D14A-9524-4CBAEAAF7081}" destId="{71AF9923-BC8E-A448-836A-5B574D6E98DA}"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314B0A-4BF1-8748-8E52-4488CB56E25C}"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796961B2-52BB-014D-AD82-3F8FB6F6EF68}">
      <dgm:prSet/>
      <dgm:spPr>
        <a:solidFill>
          <a:schemeClr val="accent5">
            <a:lumMod val="20000"/>
            <a:lumOff val="80000"/>
          </a:schemeClr>
        </a:solidFill>
      </dgm:spPr>
      <dgm:t>
        <a:bodyPr/>
        <a:lstStyle/>
        <a:p>
          <a:r>
            <a:rPr lang="en-US" dirty="0">
              <a:solidFill>
                <a:schemeClr val="tx1"/>
              </a:solidFill>
            </a:rPr>
            <a:t>Providers need to have good systems to capture this WIL specific evidence</a:t>
          </a:r>
          <a:endParaRPr lang="en-NZ" dirty="0">
            <a:solidFill>
              <a:schemeClr val="tx1"/>
            </a:solidFill>
          </a:endParaRPr>
        </a:p>
      </dgm:t>
    </dgm:pt>
    <dgm:pt modelId="{49A2790B-CF4C-1C4D-8C32-983373D3FCF4}" type="parTrans" cxnId="{7ECCFFD9-714E-1241-97A9-46B44FC5C683}">
      <dgm:prSet/>
      <dgm:spPr/>
      <dgm:t>
        <a:bodyPr/>
        <a:lstStyle/>
        <a:p>
          <a:endParaRPr lang="en-GB"/>
        </a:p>
      </dgm:t>
    </dgm:pt>
    <dgm:pt modelId="{E9113599-5C66-0F4E-A15C-D3A7D6619D75}" type="sibTrans" cxnId="{7ECCFFD9-714E-1241-97A9-46B44FC5C683}">
      <dgm:prSet/>
      <dgm:spPr/>
      <dgm:t>
        <a:bodyPr/>
        <a:lstStyle/>
        <a:p>
          <a:endParaRPr lang="en-GB"/>
        </a:p>
      </dgm:t>
    </dgm:pt>
    <dgm:pt modelId="{AF640A04-C724-EE4A-9EC5-9AA41BB6CD02}" type="pres">
      <dgm:prSet presAssocID="{F8314B0A-4BF1-8748-8E52-4488CB56E25C}" presName="linearFlow" presStyleCnt="0">
        <dgm:presLayoutVars>
          <dgm:dir/>
          <dgm:resizeHandles val="exact"/>
        </dgm:presLayoutVars>
      </dgm:prSet>
      <dgm:spPr/>
    </dgm:pt>
    <dgm:pt modelId="{AE0E5D1A-3657-D14A-9524-4CBAEAAF7081}" type="pres">
      <dgm:prSet presAssocID="{796961B2-52BB-014D-AD82-3F8FB6F6EF68}" presName="composite" presStyleCnt="0"/>
      <dgm:spPr/>
    </dgm:pt>
    <dgm:pt modelId="{EC487252-9376-F647-8281-17B7952AB59E}" type="pres">
      <dgm:prSet presAssocID="{796961B2-52BB-014D-AD82-3F8FB6F6EF68}" presName="imgShp" presStyleLbl="fgImgPlace1" presStyleIdx="0" presStyleCnt="1"/>
      <dgm:spPr>
        <a:solidFill>
          <a:schemeClr val="accent5">
            <a:lumMod val="75000"/>
          </a:schemeClr>
        </a:solidFill>
      </dgm:spPr>
    </dgm:pt>
    <dgm:pt modelId="{71AF9923-BC8E-A448-836A-5B574D6E98DA}" type="pres">
      <dgm:prSet presAssocID="{796961B2-52BB-014D-AD82-3F8FB6F6EF68}" presName="txShp" presStyleLbl="node1" presStyleIdx="0" presStyleCnt="1" custLinFactNeighborX="5291" custLinFactNeighborY="-894">
        <dgm:presLayoutVars>
          <dgm:bulletEnabled val="1"/>
        </dgm:presLayoutVars>
      </dgm:prSet>
      <dgm:spPr/>
    </dgm:pt>
  </dgm:ptLst>
  <dgm:cxnLst>
    <dgm:cxn modelId="{C6CE7D5C-65C3-C843-9E1B-E89330FDC6EA}" type="presOf" srcId="{F8314B0A-4BF1-8748-8E52-4488CB56E25C}" destId="{AF640A04-C724-EE4A-9EC5-9AA41BB6CD02}" srcOrd="0" destOrd="0" presId="urn:microsoft.com/office/officeart/2005/8/layout/vList3"/>
    <dgm:cxn modelId="{9D1B9988-DCD1-BC41-8440-CF776CE6C3E7}" type="presOf" srcId="{796961B2-52BB-014D-AD82-3F8FB6F6EF68}" destId="{71AF9923-BC8E-A448-836A-5B574D6E98DA}" srcOrd="0" destOrd="0" presId="urn:microsoft.com/office/officeart/2005/8/layout/vList3"/>
    <dgm:cxn modelId="{7ECCFFD9-714E-1241-97A9-46B44FC5C683}" srcId="{F8314B0A-4BF1-8748-8E52-4488CB56E25C}" destId="{796961B2-52BB-014D-AD82-3F8FB6F6EF68}" srcOrd="0" destOrd="0" parTransId="{49A2790B-CF4C-1C4D-8C32-983373D3FCF4}" sibTransId="{E9113599-5C66-0F4E-A15C-D3A7D6619D75}"/>
    <dgm:cxn modelId="{D215CB2E-388E-2545-B4E0-D1A5AB89E797}" type="presParOf" srcId="{AF640A04-C724-EE4A-9EC5-9AA41BB6CD02}" destId="{AE0E5D1A-3657-D14A-9524-4CBAEAAF7081}" srcOrd="0" destOrd="0" presId="urn:microsoft.com/office/officeart/2005/8/layout/vList3"/>
    <dgm:cxn modelId="{1DFE5472-2DEB-C14A-B607-54F7E327F711}" type="presParOf" srcId="{AE0E5D1A-3657-D14A-9524-4CBAEAAF7081}" destId="{EC487252-9376-F647-8281-17B7952AB59E}" srcOrd="0" destOrd="0" presId="urn:microsoft.com/office/officeart/2005/8/layout/vList3"/>
    <dgm:cxn modelId="{E25A2826-6450-A241-BC09-0AEE1C87C678}" type="presParOf" srcId="{AE0E5D1A-3657-D14A-9524-4CBAEAAF7081}" destId="{71AF9923-BC8E-A448-836A-5B574D6E98DA}"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314B0A-4BF1-8748-8E52-4488CB56E25C}"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796961B2-52BB-014D-AD82-3F8FB6F6EF68}">
      <dgm:prSet custT="1"/>
      <dgm:spPr>
        <a:solidFill>
          <a:schemeClr val="accent5">
            <a:lumMod val="20000"/>
            <a:lumOff val="80000"/>
          </a:schemeClr>
        </a:solidFill>
      </dgm:spPr>
      <dgm:t>
        <a:bodyPr/>
        <a:lstStyle/>
        <a:p>
          <a:r>
            <a:rPr lang="en-US" sz="2800" dirty="0">
              <a:solidFill>
                <a:schemeClr val="tx1"/>
              </a:solidFill>
            </a:rPr>
            <a:t>Robust risk management practices</a:t>
          </a:r>
          <a:endParaRPr lang="en-NZ" sz="2800" dirty="0">
            <a:solidFill>
              <a:schemeClr val="tx1"/>
            </a:solidFill>
          </a:endParaRPr>
        </a:p>
      </dgm:t>
    </dgm:pt>
    <dgm:pt modelId="{49A2790B-CF4C-1C4D-8C32-983373D3FCF4}" type="parTrans" cxnId="{7ECCFFD9-714E-1241-97A9-46B44FC5C683}">
      <dgm:prSet/>
      <dgm:spPr/>
      <dgm:t>
        <a:bodyPr/>
        <a:lstStyle/>
        <a:p>
          <a:endParaRPr lang="en-GB"/>
        </a:p>
      </dgm:t>
    </dgm:pt>
    <dgm:pt modelId="{E9113599-5C66-0F4E-A15C-D3A7D6619D75}" type="sibTrans" cxnId="{7ECCFFD9-714E-1241-97A9-46B44FC5C683}">
      <dgm:prSet/>
      <dgm:spPr/>
      <dgm:t>
        <a:bodyPr/>
        <a:lstStyle/>
        <a:p>
          <a:endParaRPr lang="en-GB"/>
        </a:p>
      </dgm:t>
    </dgm:pt>
    <dgm:pt modelId="{AF640A04-C724-EE4A-9EC5-9AA41BB6CD02}" type="pres">
      <dgm:prSet presAssocID="{F8314B0A-4BF1-8748-8E52-4488CB56E25C}" presName="linearFlow" presStyleCnt="0">
        <dgm:presLayoutVars>
          <dgm:dir/>
          <dgm:resizeHandles val="exact"/>
        </dgm:presLayoutVars>
      </dgm:prSet>
      <dgm:spPr/>
    </dgm:pt>
    <dgm:pt modelId="{AE0E5D1A-3657-D14A-9524-4CBAEAAF7081}" type="pres">
      <dgm:prSet presAssocID="{796961B2-52BB-014D-AD82-3F8FB6F6EF68}" presName="composite" presStyleCnt="0"/>
      <dgm:spPr/>
    </dgm:pt>
    <dgm:pt modelId="{EC487252-9376-F647-8281-17B7952AB59E}" type="pres">
      <dgm:prSet presAssocID="{796961B2-52BB-014D-AD82-3F8FB6F6EF68}" presName="imgShp" presStyleLbl="fgImgPlace1" presStyleIdx="0" presStyleCnt="1"/>
      <dgm:spPr>
        <a:solidFill>
          <a:schemeClr val="accent5">
            <a:lumMod val="75000"/>
          </a:schemeClr>
        </a:solidFill>
      </dgm:spPr>
    </dgm:pt>
    <dgm:pt modelId="{71AF9923-BC8E-A448-836A-5B574D6E98DA}" type="pres">
      <dgm:prSet presAssocID="{796961B2-52BB-014D-AD82-3F8FB6F6EF68}" presName="txShp" presStyleLbl="node1" presStyleIdx="0" presStyleCnt="1" custLinFactNeighborX="5291" custLinFactNeighborY="-894">
        <dgm:presLayoutVars>
          <dgm:bulletEnabled val="1"/>
        </dgm:presLayoutVars>
      </dgm:prSet>
      <dgm:spPr/>
    </dgm:pt>
  </dgm:ptLst>
  <dgm:cxnLst>
    <dgm:cxn modelId="{C6CE7D5C-65C3-C843-9E1B-E89330FDC6EA}" type="presOf" srcId="{F8314B0A-4BF1-8748-8E52-4488CB56E25C}" destId="{AF640A04-C724-EE4A-9EC5-9AA41BB6CD02}" srcOrd="0" destOrd="0" presId="urn:microsoft.com/office/officeart/2005/8/layout/vList3"/>
    <dgm:cxn modelId="{9D1B9988-DCD1-BC41-8440-CF776CE6C3E7}" type="presOf" srcId="{796961B2-52BB-014D-AD82-3F8FB6F6EF68}" destId="{71AF9923-BC8E-A448-836A-5B574D6E98DA}" srcOrd="0" destOrd="0" presId="urn:microsoft.com/office/officeart/2005/8/layout/vList3"/>
    <dgm:cxn modelId="{7ECCFFD9-714E-1241-97A9-46B44FC5C683}" srcId="{F8314B0A-4BF1-8748-8E52-4488CB56E25C}" destId="{796961B2-52BB-014D-AD82-3F8FB6F6EF68}" srcOrd="0" destOrd="0" parTransId="{49A2790B-CF4C-1C4D-8C32-983373D3FCF4}" sibTransId="{E9113599-5C66-0F4E-A15C-D3A7D6619D75}"/>
    <dgm:cxn modelId="{D215CB2E-388E-2545-B4E0-D1A5AB89E797}" type="presParOf" srcId="{AF640A04-C724-EE4A-9EC5-9AA41BB6CD02}" destId="{AE0E5D1A-3657-D14A-9524-4CBAEAAF7081}" srcOrd="0" destOrd="0" presId="urn:microsoft.com/office/officeart/2005/8/layout/vList3"/>
    <dgm:cxn modelId="{1DFE5472-2DEB-C14A-B607-54F7E327F711}" type="presParOf" srcId="{AE0E5D1A-3657-D14A-9524-4CBAEAAF7081}" destId="{EC487252-9376-F647-8281-17B7952AB59E}" srcOrd="0" destOrd="0" presId="urn:microsoft.com/office/officeart/2005/8/layout/vList3"/>
    <dgm:cxn modelId="{E25A2826-6450-A241-BC09-0AEE1C87C678}" type="presParOf" srcId="{AE0E5D1A-3657-D14A-9524-4CBAEAAF7081}" destId="{71AF9923-BC8E-A448-836A-5B574D6E98DA}" srcOrd="1" destOrd="0" presId="urn:microsoft.com/office/officeart/2005/8/layout/vLis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314B0A-4BF1-8748-8E52-4488CB56E25C}"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796961B2-52BB-014D-AD82-3F8FB6F6EF68}">
      <dgm:prSet/>
      <dgm:spPr>
        <a:solidFill>
          <a:schemeClr val="accent5">
            <a:lumMod val="20000"/>
            <a:lumOff val="80000"/>
          </a:schemeClr>
        </a:solidFill>
      </dgm:spPr>
      <dgm:t>
        <a:bodyPr/>
        <a:lstStyle/>
        <a:p>
          <a:r>
            <a:rPr lang="en-US" dirty="0">
              <a:solidFill>
                <a:schemeClr val="tx1"/>
              </a:solidFill>
            </a:rPr>
            <a:t>Ongoing ‘quality evaluation’ of WIL </a:t>
          </a:r>
          <a:r>
            <a:rPr lang="en-US" dirty="0" err="1">
              <a:solidFill>
                <a:schemeClr val="tx1"/>
              </a:solidFill>
            </a:rPr>
            <a:t>programmes</a:t>
          </a:r>
          <a:r>
            <a:rPr lang="en-US" dirty="0">
              <a:solidFill>
                <a:schemeClr val="tx1"/>
              </a:solidFill>
            </a:rPr>
            <a:t> needed</a:t>
          </a:r>
          <a:endParaRPr lang="en-NZ" dirty="0">
            <a:solidFill>
              <a:schemeClr val="tx1"/>
            </a:solidFill>
          </a:endParaRPr>
        </a:p>
      </dgm:t>
    </dgm:pt>
    <dgm:pt modelId="{49A2790B-CF4C-1C4D-8C32-983373D3FCF4}" type="parTrans" cxnId="{7ECCFFD9-714E-1241-97A9-46B44FC5C683}">
      <dgm:prSet/>
      <dgm:spPr/>
      <dgm:t>
        <a:bodyPr/>
        <a:lstStyle/>
        <a:p>
          <a:endParaRPr lang="en-GB"/>
        </a:p>
      </dgm:t>
    </dgm:pt>
    <dgm:pt modelId="{E9113599-5C66-0F4E-A15C-D3A7D6619D75}" type="sibTrans" cxnId="{7ECCFFD9-714E-1241-97A9-46B44FC5C683}">
      <dgm:prSet/>
      <dgm:spPr/>
      <dgm:t>
        <a:bodyPr/>
        <a:lstStyle/>
        <a:p>
          <a:endParaRPr lang="en-GB"/>
        </a:p>
      </dgm:t>
    </dgm:pt>
    <dgm:pt modelId="{AF640A04-C724-EE4A-9EC5-9AA41BB6CD02}" type="pres">
      <dgm:prSet presAssocID="{F8314B0A-4BF1-8748-8E52-4488CB56E25C}" presName="linearFlow" presStyleCnt="0">
        <dgm:presLayoutVars>
          <dgm:dir/>
          <dgm:resizeHandles val="exact"/>
        </dgm:presLayoutVars>
      </dgm:prSet>
      <dgm:spPr/>
    </dgm:pt>
    <dgm:pt modelId="{AE0E5D1A-3657-D14A-9524-4CBAEAAF7081}" type="pres">
      <dgm:prSet presAssocID="{796961B2-52BB-014D-AD82-3F8FB6F6EF68}" presName="composite" presStyleCnt="0"/>
      <dgm:spPr/>
    </dgm:pt>
    <dgm:pt modelId="{EC487252-9376-F647-8281-17B7952AB59E}" type="pres">
      <dgm:prSet presAssocID="{796961B2-52BB-014D-AD82-3F8FB6F6EF68}" presName="imgShp" presStyleLbl="fgImgPlace1" presStyleIdx="0" presStyleCnt="1" custLinFactNeighborX="-11621" custLinFactNeighborY="0"/>
      <dgm:spPr>
        <a:solidFill>
          <a:schemeClr val="accent5">
            <a:lumMod val="75000"/>
          </a:schemeClr>
        </a:solidFill>
      </dgm:spPr>
    </dgm:pt>
    <dgm:pt modelId="{71AF9923-BC8E-A448-836A-5B574D6E98DA}" type="pres">
      <dgm:prSet presAssocID="{796961B2-52BB-014D-AD82-3F8FB6F6EF68}" presName="txShp" presStyleLbl="node1" presStyleIdx="0" presStyleCnt="1" custLinFactNeighborX="2013" custLinFactNeighborY="0">
        <dgm:presLayoutVars>
          <dgm:bulletEnabled val="1"/>
        </dgm:presLayoutVars>
      </dgm:prSet>
      <dgm:spPr/>
    </dgm:pt>
  </dgm:ptLst>
  <dgm:cxnLst>
    <dgm:cxn modelId="{C6CE7D5C-65C3-C843-9E1B-E89330FDC6EA}" type="presOf" srcId="{F8314B0A-4BF1-8748-8E52-4488CB56E25C}" destId="{AF640A04-C724-EE4A-9EC5-9AA41BB6CD02}" srcOrd="0" destOrd="0" presId="urn:microsoft.com/office/officeart/2005/8/layout/vList3"/>
    <dgm:cxn modelId="{9D1B9988-DCD1-BC41-8440-CF776CE6C3E7}" type="presOf" srcId="{796961B2-52BB-014D-AD82-3F8FB6F6EF68}" destId="{71AF9923-BC8E-A448-836A-5B574D6E98DA}" srcOrd="0" destOrd="0" presId="urn:microsoft.com/office/officeart/2005/8/layout/vList3"/>
    <dgm:cxn modelId="{7ECCFFD9-714E-1241-97A9-46B44FC5C683}" srcId="{F8314B0A-4BF1-8748-8E52-4488CB56E25C}" destId="{796961B2-52BB-014D-AD82-3F8FB6F6EF68}" srcOrd="0" destOrd="0" parTransId="{49A2790B-CF4C-1C4D-8C32-983373D3FCF4}" sibTransId="{E9113599-5C66-0F4E-A15C-D3A7D6619D75}"/>
    <dgm:cxn modelId="{D215CB2E-388E-2545-B4E0-D1A5AB89E797}" type="presParOf" srcId="{AF640A04-C724-EE4A-9EC5-9AA41BB6CD02}" destId="{AE0E5D1A-3657-D14A-9524-4CBAEAAF7081}" srcOrd="0" destOrd="0" presId="urn:microsoft.com/office/officeart/2005/8/layout/vList3"/>
    <dgm:cxn modelId="{1DFE5472-2DEB-C14A-B607-54F7E327F711}" type="presParOf" srcId="{AE0E5D1A-3657-D14A-9524-4CBAEAAF7081}" destId="{EC487252-9376-F647-8281-17B7952AB59E}" srcOrd="0" destOrd="0" presId="urn:microsoft.com/office/officeart/2005/8/layout/vList3"/>
    <dgm:cxn modelId="{E25A2826-6450-A241-BC09-0AEE1C87C678}" type="presParOf" srcId="{AE0E5D1A-3657-D14A-9524-4CBAEAAF7081}" destId="{71AF9923-BC8E-A448-836A-5B574D6E98DA}" srcOrd="1" destOrd="0" presId="urn:microsoft.com/office/officeart/2005/8/layout/vList3"/>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8E1C00-05DA-B949-9D7B-B1D0DAC9E724}" type="doc">
      <dgm:prSet loTypeId="urn:microsoft.com/office/officeart/2005/8/layout/vList3" loCatId="list" qsTypeId="urn:microsoft.com/office/officeart/2005/8/quickstyle/simple1" qsCatId="simple" csTypeId="urn:microsoft.com/office/officeart/2005/8/colors/accent5_2" csCatId="accent5" phldr="1"/>
      <dgm:spPr/>
      <dgm:t>
        <a:bodyPr/>
        <a:lstStyle/>
        <a:p>
          <a:endParaRPr lang="en-GB"/>
        </a:p>
      </dgm:t>
    </dgm:pt>
    <dgm:pt modelId="{CBC2A895-1722-994E-BC1D-3CBD2BBC3F3A}">
      <dgm:prSet/>
      <dgm:spPr/>
      <dgm:t>
        <a:bodyPr/>
        <a:lstStyle/>
        <a:p>
          <a:r>
            <a:rPr lang="en-US" dirty="0"/>
            <a:t>How do you evidence your practice related to learner wellbeing and safety?</a:t>
          </a:r>
          <a:endParaRPr lang="en-NZ" dirty="0"/>
        </a:p>
      </dgm:t>
    </dgm:pt>
    <dgm:pt modelId="{DF4A454C-F6C3-9643-A4CF-42BADFE2E6E5}" type="parTrans" cxnId="{0B4CC680-7260-D143-A169-149BD55E59D8}">
      <dgm:prSet/>
      <dgm:spPr/>
      <dgm:t>
        <a:bodyPr/>
        <a:lstStyle/>
        <a:p>
          <a:endParaRPr lang="en-GB"/>
        </a:p>
      </dgm:t>
    </dgm:pt>
    <dgm:pt modelId="{D7C9A7D0-75D1-1041-8A0F-7F61C14C5E1F}" type="sibTrans" cxnId="{0B4CC680-7260-D143-A169-149BD55E59D8}">
      <dgm:prSet/>
      <dgm:spPr/>
      <dgm:t>
        <a:bodyPr/>
        <a:lstStyle/>
        <a:p>
          <a:endParaRPr lang="en-GB"/>
        </a:p>
      </dgm:t>
    </dgm:pt>
    <dgm:pt modelId="{40524EFC-DDFD-CF4D-85EB-5B8CC238F1E8}">
      <dgm:prSet/>
      <dgm:spPr/>
      <dgm:t>
        <a:bodyPr/>
        <a:lstStyle/>
        <a:p>
          <a:r>
            <a:rPr lang="en-US"/>
            <a:t>Could the code be used as a driver/ lever to improve current WIL practice in your context? If so, in what ways?</a:t>
          </a:r>
          <a:endParaRPr lang="en-NZ" dirty="0"/>
        </a:p>
      </dgm:t>
    </dgm:pt>
    <dgm:pt modelId="{91D93268-CB3F-7648-A913-453EAA0E286E}" type="parTrans" cxnId="{5539B8FB-0287-0549-91C9-68B205D0B542}">
      <dgm:prSet/>
      <dgm:spPr/>
      <dgm:t>
        <a:bodyPr/>
        <a:lstStyle/>
        <a:p>
          <a:endParaRPr lang="en-GB"/>
        </a:p>
      </dgm:t>
    </dgm:pt>
    <dgm:pt modelId="{A7526AF3-9C92-2446-8B8A-B79CBE96EA44}" type="sibTrans" cxnId="{5539B8FB-0287-0549-91C9-68B205D0B542}">
      <dgm:prSet/>
      <dgm:spPr/>
      <dgm:t>
        <a:bodyPr/>
        <a:lstStyle/>
        <a:p>
          <a:endParaRPr lang="en-GB"/>
        </a:p>
      </dgm:t>
    </dgm:pt>
    <dgm:pt modelId="{17AF4230-3F60-A64D-9B0A-CE38B9A5D2DC}" type="pres">
      <dgm:prSet presAssocID="{3B8E1C00-05DA-B949-9D7B-B1D0DAC9E724}" presName="linearFlow" presStyleCnt="0">
        <dgm:presLayoutVars>
          <dgm:dir/>
          <dgm:resizeHandles val="exact"/>
        </dgm:presLayoutVars>
      </dgm:prSet>
      <dgm:spPr/>
    </dgm:pt>
    <dgm:pt modelId="{6E72D435-F241-8949-BC91-950606F928EE}" type="pres">
      <dgm:prSet presAssocID="{CBC2A895-1722-994E-BC1D-3CBD2BBC3F3A}" presName="composite" presStyleCnt="0"/>
      <dgm:spPr/>
    </dgm:pt>
    <dgm:pt modelId="{90294F75-D2BA-4E4E-8360-E510A7078F1D}" type="pres">
      <dgm:prSet presAssocID="{CBC2A895-1722-994E-BC1D-3CBD2BBC3F3A}" presName="imgShp" presStyleLbl="fgImgPlace1" presStyleIdx="0" presStyleCnt="2" custLinFactNeighborX="-35086" custLinFactNeighborY="-1815"/>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6765CFBC-672C-C845-80C5-04630278FF23}" type="pres">
      <dgm:prSet presAssocID="{CBC2A895-1722-994E-BC1D-3CBD2BBC3F3A}" presName="txShp" presStyleLbl="node1" presStyleIdx="0" presStyleCnt="2" custLinFactNeighborX="5126" custLinFactNeighborY="-2835">
        <dgm:presLayoutVars>
          <dgm:bulletEnabled val="1"/>
        </dgm:presLayoutVars>
      </dgm:prSet>
      <dgm:spPr/>
    </dgm:pt>
    <dgm:pt modelId="{E50DF175-43C5-624F-B9B2-56CB3B168941}" type="pres">
      <dgm:prSet presAssocID="{D7C9A7D0-75D1-1041-8A0F-7F61C14C5E1F}" presName="spacing" presStyleCnt="0"/>
      <dgm:spPr/>
    </dgm:pt>
    <dgm:pt modelId="{19A67964-C7E0-EF47-A27C-9D7F7F4EA83A}" type="pres">
      <dgm:prSet presAssocID="{40524EFC-DDFD-CF4D-85EB-5B8CC238F1E8}" presName="composite" presStyleCnt="0"/>
      <dgm:spPr/>
    </dgm:pt>
    <dgm:pt modelId="{9D51FC79-4B16-2540-8947-FB7BDA71A829}" type="pres">
      <dgm:prSet presAssocID="{40524EFC-DDFD-CF4D-85EB-5B8CC238F1E8}" presName="imgShp" presStyleLbl="fgImgPlace1" presStyleIdx="1" presStyleCnt="2" custLinFactNeighborX="-38511" custLinFactNeighborY="-3629"/>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70A2C0C5-CC3A-8C4A-8AF4-F553F904C1FB}" type="pres">
      <dgm:prSet presAssocID="{40524EFC-DDFD-CF4D-85EB-5B8CC238F1E8}" presName="txShp" presStyleLbl="node1" presStyleIdx="1" presStyleCnt="2" custLinFactNeighborX="4866" custLinFactNeighborY="-3630">
        <dgm:presLayoutVars>
          <dgm:bulletEnabled val="1"/>
        </dgm:presLayoutVars>
      </dgm:prSet>
      <dgm:spPr/>
    </dgm:pt>
  </dgm:ptLst>
  <dgm:cxnLst>
    <dgm:cxn modelId="{BF70AF4E-A739-144B-A1F7-292C24E557D1}" type="presOf" srcId="{CBC2A895-1722-994E-BC1D-3CBD2BBC3F3A}" destId="{6765CFBC-672C-C845-80C5-04630278FF23}" srcOrd="0" destOrd="0" presId="urn:microsoft.com/office/officeart/2005/8/layout/vList3"/>
    <dgm:cxn modelId="{0B4CC680-7260-D143-A169-149BD55E59D8}" srcId="{3B8E1C00-05DA-B949-9D7B-B1D0DAC9E724}" destId="{CBC2A895-1722-994E-BC1D-3CBD2BBC3F3A}" srcOrd="0" destOrd="0" parTransId="{DF4A454C-F6C3-9643-A4CF-42BADFE2E6E5}" sibTransId="{D7C9A7D0-75D1-1041-8A0F-7F61C14C5E1F}"/>
    <dgm:cxn modelId="{98489388-2194-C042-A0F7-14C7E2B9CD3D}" type="presOf" srcId="{40524EFC-DDFD-CF4D-85EB-5B8CC238F1E8}" destId="{70A2C0C5-CC3A-8C4A-8AF4-F553F904C1FB}" srcOrd="0" destOrd="0" presId="urn:microsoft.com/office/officeart/2005/8/layout/vList3"/>
    <dgm:cxn modelId="{B64123AC-84E5-EB45-8F26-BE1608F6D677}" type="presOf" srcId="{3B8E1C00-05DA-B949-9D7B-B1D0DAC9E724}" destId="{17AF4230-3F60-A64D-9B0A-CE38B9A5D2DC}" srcOrd="0" destOrd="0" presId="urn:microsoft.com/office/officeart/2005/8/layout/vList3"/>
    <dgm:cxn modelId="{5539B8FB-0287-0549-91C9-68B205D0B542}" srcId="{3B8E1C00-05DA-B949-9D7B-B1D0DAC9E724}" destId="{40524EFC-DDFD-CF4D-85EB-5B8CC238F1E8}" srcOrd="1" destOrd="0" parTransId="{91D93268-CB3F-7648-A913-453EAA0E286E}" sibTransId="{A7526AF3-9C92-2446-8B8A-B79CBE96EA44}"/>
    <dgm:cxn modelId="{612F11E7-9C3B-C74C-BF03-85C124137C82}" type="presParOf" srcId="{17AF4230-3F60-A64D-9B0A-CE38B9A5D2DC}" destId="{6E72D435-F241-8949-BC91-950606F928EE}" srcOrd="0" destOrd="0" presId="urn:microsoft.com/office/officeart/2005/8/layout/vList3"/>
    <dgm:cxn modelId="{C4B4D3E0-9526-F749-B3C9-A11D9709ABE9}" type="presParOf" srcId="{6E72D435-F241-8949-BC91-950606F928EE}" destId="{90294F75-D2BA-4E4E-8360-E510A7078F1D}" srcOrd="0" destOrd="0" presId="urn:microsoft.com/office/officeart/2005/8/layout/vList3"/>
    <dgm:cxn modelId="{AEF69675-5776-924F-9BD9-EA1F2F9DA8F0}" type="presParOf" srcId="{6E72D435-F241-8949-BC91-950606F928EE}" destId="{6765CFBC-672C-C845-80C5-04630278FF23}" srcOrd="1" destOrd="0" presId="urn:microsoft.com/office/officeart/2005/8/layout/vList3"/>
    <dgm:cxn modelId="{DDDB3F58-5E38-AA46-93D7-F22F43529EAD}" type="presParOf" srcId="{17AF4230-3F60-A64D-9B0A-CE38B9A5D2DC}" destId="{E50DF175-43C5-624F-B9B2-56CB3B168941}" srcOrd="1" destOrd="0" presId="urn:microsoft.com/office/officeart/2005/8/layout/vList3"/>
    <dgm:cxn modelId="{70CFA92C-83BE-1746-985B-C935036754A0}" type="presParOf" srcId="{17AF4230-3F60-A64D-9B0A-CE38B9A5D2DC}" destId="{19A67964-C7E0-EF47-A27C-9D7F7F4EA83A}" srcOrd="2" destOrd="0" presId="urn:microsoft.com/office/officeart/2005/8/layout/vList3"/>
    <dgm:cxn modelId="{1934DE3B-391C-3541-9170-B0E842F61422}" type="presParOf" srcId="{19A67964-C7E0-EF47-A27C-9D7F7F4EA83A}" destId="{9D51FC79-4B16-2540-8947-FB7BDA71A829}" srcOrd="0" destOrd="0" presId="urn:microsoft.com/office/officeart/2005/8/layout/vList3"/>
    <dgm:cxn modelId="{BD8B9C9B-9DE8-D846-A801-F4C8DBA14DBF}" type="presParOf" srcId="{19A67964-C7E0-EF47-A27C-9D7F7F4EA83A}" destId="{70A2C0C5-CC3A-8C4A-8AF4-F553F904C1FB}"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A1FC2-92B1-794C-83D8-56D97E980270}">
      <dsp:nvSpPr>
        <dsp:cNvPr id="0" name=""/>
        <dsp:cNvSpPr/>
      </dsp:nvSpPr>
      <dsp:spPr>
        <a:xfrm rot="10800000">
          <a:off x="744962" y="0"/>
          <a:ext cx="9399356" cy="1195938"/>
        </a:xfrm>
        <a:prstGeom prst="homePlate">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7375" tIns="91440" rIns="170688"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 having a positive frame of mind, resilience, satisfaction with self, relationships, and experiences and progressing towards learning outcomes sought”</a:t>
          </a:r>
          <a:endParaRPr lang="en-NZ" sz="2400" kern="1200" dirty="0">
            <a:solidFill>
              <a:schemeClr val="bg1"/>
            </a:solidFill>
          </a:endParaRPr>
        </a:p>
      </dsp:txBody>
      <dsp:txXfrm rot="10800000">
        <a:off x="1043946" y="0"/>
        <a:ext cx="9100372" cy="1195938"/>
      </dsp:txXfrm>
    </dsp:sp>
    <dsp:sp modelId="{F6E06493-0D0B-EB42-8E91-3842F2035172}">
      <dsp:nvSpPr>
        <dsp:cNvPr id="0" name=""/>
        <dsp:cNvSpPr/>
      </dsp:nvSpPr>
      <dsp:spPr>
        <a:xfrm>
          <a:off x="0" y="0"/>
          <a:ext cx="1195938" cy="1195938"/>
        </a:xfrm>
        <a:prstGeom prst="ellipse">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9E3652-DC81-49B5-BA9A-444425432F7F}">
      <dsp:nvSpPr>
        <dsp:cNvPr id="0" name=""/>
        <dsp:cNvSpPr/>
      </dsp:nvSpPr>
      <dsp:spPr>
        <a:xfrm>
          <a:off x="0" y="1805"/>
          <a:ext cx="10515600" cy="915310"/>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236E2227-8B0E-4976-9B5D-BE5815254F14}">
      <dsp:nvSpPr>
        <dsp:cNvPr id="0" name=""/>
        <dsp:cNvSpPr/>
      </dsp:nvSpPr>
      <dsp:spPr>
        <a:xfrm>
          <a:off x="276881" y="207750"/>
          <a:ext cx="503420" cy="50342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F596FB-38E3-4FD4-9757-B9AEB052EA7B}">
      <dsp:nvSpPr>
        <dsp:cNvPr id="0" name=""/>
        <dsp:cNvSpPr/>
      </dsp:nvSpPr>
      <dsp:spPr>
        <a:xfrm>
          <a:off x="1057183" y="1805"/>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dirty="0"/>
            <a:t>A “Code Administrator” responsible for supporting and administering the code</a:t>
          </a:r>
        </a:p>
      </dsp:txBody>
      <dsp:txXfrm>
        <a:off x="1057183" y="1805"/>
        <a:ext cx="9458416" cy="915310"/>
      </dsp:txXfrm>
    </dsp:sp>
    <dsp:sp modelId="{013EBE7F-F219-4614-91E5-5BD85F2200E4}">
      <dsp:nvSpPr>
        <dsp:cNvPr id="0" name=""/>
        <dsp:cNvSpPr/>
      </dsp:nvSpPr>
      <dsp:spPr>
        <a:xfrm>
          <a:off x="0" y="1145944"/>
          <a:ext cx="10515600" cy="915310"/>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172057D3-6866-448D-BA64-8BAE3FB274D0}">
      <dsp:nvSpPr>
        <dsp:cNvPr id="0" name=""/>
        <dsp:cNvSpPr/>
      </dsp:nvSpPr>
      <dsp:spPr>
        <a:xfrm>
          <a:off x="276881" y="1351889"/>
          <a:ext cx="503420" cy="50342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AA7252-63E0-46FB-B24E-A4C8924B02FC}">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dirty="0"/>
            <a:t>Universities have undertaken a gap analysis to identify key  priority areas within the code to focus on improvement</a:t>
          </a:r>
        </a:p>
      </dsp:txBody>
      <dsp:txXfrm>
        <a:off x="1057183" y="1145944"/>
        <a:ext cx="9458416" cy="915310"/>
      </dsp:txXfrm>
    </dsp:sp>
    <dsp:sp modelId="{010042D5-40F1-490B-BE60-D033359C309D}">
      <dsp:nvSpPr>
        <dsp:cNvPr id="0" name=""/>
        <dsp:cNvSpPr/>
      </dsp:nvSpPr>
      <dsp:spPr>
        <a:xfrm>
          <a:off x="0" y="2290082"/>
          <a:ext cx="10515600" cy="915310"/>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9A413A74-1992-444C-A768-FC5EEA585D18}">
      <dsp:nvSpPr>
        <dsp:cNvPr id="0" name=""/>
        <dsp:cNvSpPr/>
      </dsp:nvSpPr>
      <dsp:spPr>
        <a:xfrm>
          <a:off x="276881" y="2496027"/>
          <a:ext cx="503420" cy="503420"/>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B9BED3-A14A-4358-AB67-9F6F0AD0272E}">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We, as WIL leaders/ practitioners, also need to take some responsibility for how it impacts WIL</a:t>
          </a:r>
          <a:endParaRPr lang="en-US" sz="2200" kern="1200" dirty="0"/>
        </a:p>
      </dsp:txBody>
      <dsp:txXfrm>
        <a:off x="1057183" y="2290082"/>
        <a:ext cx="9458416" cy="915310"/>
      </dsp:txXfrm>
    </dsp:sp>
    <dsp:sp modelId="{08CBB926-CFFC-4813-A27E-E1A7548729BB}">
      <dsp:nvSpPr>
        <dsp:cNvPr id="0" name=""/>
        <dsp:cNvSpPr/>
      </dsp:nvSpPr>
      <dsp:spPr>
        <a:xfrm>
          <a:off x="0" y="3436027"/>
          <a:ext cx="10515600" cy="915310"/>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68DC2244-5122-4758-8B3B-53BE8A36AB0B}">
      <dsp:nvSpPr>
        <dsp:cNvPr id="0" name=""/>
        <dsp:cNvSpPr/>
      </dsp:nvSpPr>
      <dsp:spPr>
        <a:xfrm>
          <a:off x="276881" y="3640166"/>
          <a:ext cx="503420" cy="503420"/>
        </a:xfrm>
        <a:prstGeom prst="rect">
          <a:avLst/>
        </a:prstGeom>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55623A-1D56-48B1-83ED-A5A15F13F242}">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Links need to be made with the tertiary team involved with administering the whole of provider approach</a:t>
          </a:r>
          <a:endParaRPr lang="en-US" sz="2200" kern="1200" dirty="0"/>
        </a:p>
      </dsp:txBody>
      <dsp:txXfrm>
        <a:off x="1057183" y="3434221"/>
        <a:ext cx="9458416" cy="915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F9923-BC8E-A448-836A-5B574D6E98DA}">
      <dsp:nvSpPr>
        <dsp:cNvPr id="0" name=""/>
        <dsp:cNvSpPr/>
      </dsp:nvSpPr>
      <dsp:spPr>
        <a:xfrm rot="10800000">
          <a:off x="2043064" y="0"/>
          <a:ext cx="5412486" cy="1401245"/>
        </a:xfrm>
        <a:prstGeom prst="homePlat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911" tIns="106680" rIns="199136" bIns="106680" numCol="1" spcCol="1270" anchor="ctr" anchorCtr="0">
          <a:noAutofit/>
        </a:bodyPr>
        <a:lstStyle/>
        <a:p>
          <a:pPr marL="0" lvl="0" indent="0" algn="ctr" defTabSz="1244600">
            <a:lnSpc>
              <a:spcPct val="90000"/>
            </a:lnSpc>
            <a:spcBef>
              <a:spcPct val="0"/>
            </a:spcBef>
            <a:spcAft>
              <a:spcPct val="35000"/>
            </a:spcAft>
            <a:buNone/>
          </a:pPr>
          <a:r>
            <a:rPr lang="en-US" sz="2800" i="0" kern="1200" dirty="0">
              <a:solidFill>
                <a:schemeClr val="tx1"/>
              </a:solidFill>
            </a:rPr>
            <a:t>Lots of good practice already exists but…. evidencing this practice is important</a:t>
          </a:r>
          <a:endParaRPr lang="en-NZ" sz="2800" i="0" kern="1200" dirty="0">
            <a:solidFill>
              <a:schemeClr val="tx1"/>
            </a:solidFill>
          </a:endParaRPr>
        </a:p>
      </dsp:txBody>
      <dsp:txXfrm rot="10800000">
        <a:off x="2393375" y="0"/>
        <a:ext cx="5062175" cy="1401245"/>
      </dsp:txXfrm>
    </dsp:sp>
    <dsp:sp modelId="{EC487252-9376-F647-8281-17B7952AB59E}">
      <dsp:nvSpPr>
        <dsp:cNvPr id="0" name=""/>
        <dsp:cNvSpPr/>
      </dsp:nvSpPr>
      <dsp:spPr>
        <a:xfrm>
          <a:off x="1012983" y="0"/>
          <a:ext cx="1401245" cy="1401245"/>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F9923-BC8E-A448-836A-5B574D6E98DA}">
      <dsp:nvSpPr>
        <dsp:cNvPr id="0" name=""/>
        <dsp:cNvSpPr/>
      </dsp:nvSpPr>
      <dsp:spPr>
        <a:xfrm rot="10800000">
          <a:off x="1999981" y="0"/>
          <a:ext cx="5412486" cy="1401245"/>
        </a:xfrm>
        <a:prstGeom prst="homePlat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911" tIns="106680" rIns="199136"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tx1"/>
              </a:solidFill>
            </a:rPr>
            <a:t>Providers need to have good systems to capture this WIL specific evidence</a:t>
          </a:r>
          <a:endParaRPr lang="en-NZ" sz="2800" kern="1200" dirty="0">
            <a:solidFill>
              <a:schemeClr val="tx1"/>
            </a:solidFill>
          </a:endParaRPr>
        </a:p>
      </dsp:txBody>
      <dsp:txXfrm rot="10800000">
        <a:off x="2350292" y="0"/>
        <a:ext cx="5062175" cy="1401245"/>
      </dsp:txXfrm>
    </dsp:sp>
    <dsp:sp modelId="{EC487252-9376-F647-8281-17B7952AB59E}">
      <dsp:nvSpPr>
        <dsp:cNvPr id="0" name=""/>
        <dsp:cNvSpPr/>
      </dsp:nvSpPr>
      <dsp:spPr>
        <a:xfrm>
          <a:off x="1012983" y="0"/>
          <a:ext cx="1401245" cy="1401245"/>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F9923-BC8E-A448-836A-5B574D6E98DA}">
      <dsp:nvSpPr>
        <dsp:cNvPr id="0" name=""/>
        <dsp:cNvSpPr/>
      </dsp:nvSpPr>
      <dsp:spPr>
        <a:xfrm rot="10800000">
          <a:off x="1999981" y="0"/>
          <a:ext cx="5412486" cy="1401245"/>
        </a:xfrm>
        <a:prstGeom prst="homePlat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911" tIns="106680" rIns="199136"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tx1"/>
              </a:solidFill>
            </a:rPr>
            <a:t>Robust risk management practices</a:t>
          </a:r>
          <a:endParaRPr lang="en-NZ" sz="2800" kern="1200" dirty="0">
            <a:solidFill>
              <a:schemeClr val="tx1"/>
            </a:solidFill>
          </a:endParaRPr>
        </a:p>
      </dsp:txBody>
      <dsp:txXfrm rot="10800000">
        <a:off x="2350292" y="0"/>
        <a:ext cx="5062175" cy="1401245"/>
      </dsp:txXfrm>
    </dsp:sp>
    <dsp:sp modelId="{EC487252-9376-F647-8281-17B7952AB59E}">
      <dsp:nvSpPr>
        <dsp:cNvPr id="0" name=""/>
        <dsp:cNvSpPr/>
      </dsp:nvSpPr>
      <dsp:spPr>
        <a:xfrm>
          <a:off x="1012983" y="0"/>
          <a:ext cx="1401245" cy="1401245"/>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F9923-BC8E-A448-836A-5B574D6E98DA}">
      <dsp:nvSpPr>
        <dsp:cNvPr id="0" name=""/>
        <dsp:cNvSpPr/>
      </dsp:nvSpPr>
      <dsp:spPr>
        <a:xfrm rot="10800000">
          <a:off x="1822560" y="0"/>
          <a:ext cx="5412486" cy="1401245"/>
        </a:xfrm>
        <a:prstGeom prst="homePlat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911" tIns="110490" rIns="206248" bIns="110490"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rPr>
            <a:t>Ongoing ‘quality evaluation’ of WIL </a:t>
          </a:r>
          <a:r>
            <a:rPr lang="en-US" sz="2900" kern="1200" dirty="0" err="1">
              <a:solidFill>
                <a:schemeClr val="tx1"/>
              </a:solidFill>
            </a:rPr>
            <a:t>programmes</a:t>
          </a:r>
          <a:r>
            <a:rPr lang="en-US" sz="2900" kern="1200" dirty="0">
              <a:solidFill>
                <a:schemeClr val="tx1"/>
              </a:solidFill>
            </a:rPr>
            <a:t> needed</a:t>
          </a:r>
          <a:endParaRPr lang="en-NZ" sz="2900" kern="1200" dirty="0">
            <a:solidFill>
              <a:schemeClr val="tx1"/>
            </a:solidFill>
          </a:endParaRPr>
        </a:p>
      </dsp:txBody>
      <dsp:txXfrm rot="10800000">
        <a:off x="2172871" y="0"/>
        <a:ext cx="5062175" cy="1401245"/>
      </dsp:txXfrm>
    </dsp:sp>
    <dsp:sp modelId="{EC487252-9376-F647-8281-17B7952AB59E}">
      <dsp:nvSpPr>
        <dsp:cNvPr id="0" name=""/>
        <dsp:cNvSpPr/>
      </dsp:nvSpPr>
      <dsp:spPr>
        <a:xfrm>
          <a:off x="850145" y="0"/>
          <a:ext cx="1401245" cy="1401245"/>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5CFBC-672C-C845-80C5-04630278FF23}">
      <dsp:nvSpPr>
        <dsp:cNvPr id="0" name=""/>
        <dsp:cNvSpPr/>
      </dsp:nvSpPr>
      <dsp:spPr>
        <a:xfrm rot="10800000">
          <a:off x="2468599" y="0"/>
          <a:ext cx="6435785" cy="2070630"/>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3090" tIns="121920" rIns="227584"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How do you evidence your practice related to learner wellbeing and safety?</a:t>
          </a:r>
          <a:endParaRPr lang="en-NZ" sz="3200" kern="1200" dirty="0"/>
        </a:p>
      </dsp:txBody>
      <dsp:txXfrm rot="10800000">
        <a:off x="2986256" y="0"/>
        <a:ext cx="5918128" cy="2070630"/>
      </dsp:txXfrm>
    </dsp:sp>
    <dsp:sp modelId="{90294F75-D2BA-4E4E-8360-E510A7078F1D}">
      <dsp:nvSpPr>
        <dsp:cNvPr id="0" name=""/>
        <dsp:cNvSpPr/>
      </dsp:nvSpPr>
      <dsp:spPr>
        <a:xfrm>
          <a:off x="376884" y="0"/>
          <a:ext cx="2070630" cy="2070630"/>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A2C0C5-CC3A-8C4A-8AF4-F553F904C1FB}">
      <dsp:nvSpPr>
        <dsp:cNvPr id="0" name=""/>
        <dsp:cNvSpPr/>
      </dsp:nvSpPr>
      <dsp:spPr>
        <a:xfrm rot="10800000">
          <a:off x="2451866" y="2613830"/>
          <a:ext cx="6435785" cy="2070630"/>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3090" tIns="121920" rIns="227584" bIns="121920" numCol="1" spcCol="1270" anchor="ctr" anchorCtr="0">
          <a:noAutofit/>
        </a:bodyPr>
        <a:lstStyle/>
        <a:p>
          <a:pPr marL="0" lvl="0" indent="0" algn="ctr" defTabSz="1422400">
            <a:lnSpc>
              <a:spcPct val="90000"/>
            </a:lnSpc>
            <a:spcBef>
              <a:spcPct val="0"/>
            </a:spcBef>
            <a:spcAft>
              <a:spcPct val="35000"/>
            </a:spcAft>
            <a:buNone/>
          </a:pPr>
          <a:r>
            <a:rPr lang="en-US" sz="3200" kern="1200"/>
            <a:t>Could the code be used as a driver/ lever to improve current WIL practice in your context? If so, in what ways?</a:t>
          </a:r>
          <a:endParaRPr lang="en-NZ" sz="3200" kern="1200" dirty="0"/>
        </a:p>
      </dsp:txBody>
      <dsp:txXfrm rot="10800000">
        <a:off x="2969523" y="2613830"/>
        <a:ext cx="5918128" cy="2070630"/>
      </dsp:txXfrm>
    </dsp:sp>
    <dsp:sp modelId="{9D51FC79-4B16-2540-8947-FB7BDA71A829}">
      <dsp:nvSpPr>
        <dsp:cNvPr id="0" name=""/>
        <dsp:cNvSpPr/>
      </dsp:nvSpPr>
      <dsp:spPr>
        <a:xfrm>
          <a:off x="305965" y="2613851"/>
          <a:ext cx="2070630" cy="2070630"/>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23ACC-3EF7-9840-90AB-CCF753B67528}" type="datetimeFigureOut">
              <a:rPr lang="en-US" smtClean="0"/>
              <a:t>4/27/2022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4E5A77-8D17-6841-82AB-72CA657DEB44}" type="slidenum">
              <a:rPr lang="en-US" smtClean="0"/>
              <a:t>‹#›</a:t>
            </a:fld>
            <a:endParaRPr lang="en-US"/>
          </a:p>
        </p:txBody>
      </p:sp>
    </p:spTree>
    <p:extLst>
      <p:ext uri="{BB962C8B-B14F-4D97-AF65-F5344CB8AC3E}">
        <p14:creationId xmlns:p14="http://schemas.microsoft.com/office/powerpoint/2010/main" val="967492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apc01.safelinks.protection.outlook.com/?url=https%3A%2F%2Faut.zoom.us%2Fj%2F98302167040%3Fpwd%3DN2dxOSt1MkJWNmlPdXNnYzRPRjREQT09&amp;data=05%7C01%7Ck.s.hay%40massey.ac.nz%7C2cb54bf4417f4c4fe0ab08da273e9616%7C388728e1bbd0437898dcf8682e644300%7C1%7C0%7C637865447015582341%7CUnknown%7CTWFpbGZsb3d8eyJWIjoiMC4wLjAwMDAiLCJQIjoiV2luMzIiLCJBTiI6Ik1haWwiLCJXVCI6Mn0%3D%7C3000%7C%7C%7C&amp;sdata=BmCHdu1v3c0afMmSY4ghjlhMjO35U77spYn1rufjvCY%3D&amp;reserved=0"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Jenny</a:t>
            </a:r>
          </a:p>
        </p:txBody>
      </p:sp>
      <p:sp>
        <p:nvSpPr>
          <p:cNvPr id="4" name="Slide Number Placeholder 3"/>
          <p:cNvSpPr>
            <a:spLocks noGrp="1"/>
          </p:cNvSpPr>
          <p:nvPr>
            <p:ph type="sldNum" sz="quarter" idx="5"/>
          </p:nvPr>
        </p:nvSpPr>
        <p:spPr/>
        <p:txBody>
          <a:bodyPr/>
          <a:lstStyle/>
          <a:p>
            <a:fld id="{EA4E5A77-8D17-6841-82AB-72CA657DEB44}" type="slidenum">
              <a:rPr lang="en-US" smtClean="0"/>
              <a:t>1</a:t>
            </a:fld>
            <a:endParaRPr lang="en-US"/>
          </a:p>
        </p:txBody>
      </p:sp>
    </p:spTree>
    <p:extLst>
      <p:ext uri="{BB962C8B-B14F-4D97-AF65-F5344CB8AC3E}">
        <p14:creationId xmlns:p14="http://schemas.microsoft.com/office/powerpoint/2010/main" val="1978362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Jenny</a:t>
            </a:r>
          </a:p>
          <a:p>
            <a:r>
              <a:rPr lang="en-US" dirty="0"/>
              <a:t> In order to meet outcomes 3 and 4; , here are a few key strategies that are suggested to help manage WIL. Again these infographics will be available as a resource.</a:t>
            </a:r>
          </a:p>
          <a:p>
            <a:endParaRPr lang="en-US" dirty="0"/>
          </a:p>
          <a:p>
            <a:r>
              <a:rPr lang="en-US" i="0" dirty="0"/>
              <a:t>Pre- placement preparation.</a:t>
            </a:r>
          </a:p>
          <a:p>
            <a:r>
              <a:rPr lang="en-US" i="0" dirty="0"/>
              <a:t>	Ensure clarity of roles and responsibilities for student safety and wellbeing</a:t>
            </a:r>
          </a:p>
          <a:p>
            <a:endParaRPr lang="en-US" i="0" dirty="0"/>
          </a:p>
          <a:p>
            <a:r>
              <a:rPr lang="en-US" i="0" dirty="0"/>
              <a:t>Host supervisors UNDERSTAND their responsibilities.</a:t>
            </a:r>
          </a:p>
          <a:p>
            <a:r>
              <a:rPr lang="en-US" i="0" dirty="0"/>
              <a:t>	Host supervisors are provided support from tertiary provider to ensure they are aware of requirements under the code</a:t>
            </a:r>
          </a:p>
          <a:p>
            <a:endParaRPr lang="en-US" i="0" dirty="0"/>
          </a:p>
          <a:p>
            <a:r>
              <a:rPr lang="en-US" i="0" dirty="0"/>
              <a:t>Internal Systems</a:t>
            </a:r>
          </a:p>
          <a:p>
            <a:r>
              <a:rPr lang="en-US" i="0" dirty="0"/>
              <a:t>	For due diligence of host suitability, incident reporting, communication systems</a:t>
            </a:r>
          </a:p>
          <a:p>
            <a:endParaRPr lang="en-US" i="0" dirty="0"/>
          </a:p>
          <a:p>
            <a:r>
              <a:rPr lang="en-US" i="0" dirty="0"/>
              <a:t>Contractual arrangements/ agreements</a:t>
            </a:r>
          </a:p>
          <a:p>
            <a:r>
              <a:rPr lang="en-US" i="0" dirty="0"/>
              <a:t>	Ensure clear information is provided within these documents that includes reference to ensuring </a:t>
            </a:r>
          </a:p>
          <a:p>
            <a:endParaRPr lang="en-US" i="0" dirty="0"/>
          </a:p>
          <a:p>
            <a:r>
              <a:rPr lang="en-US" i="0" dirty="0"/>
              <a:t>Adequate resources	</a:t>
            </a:r>
          </a:p>
          <a:p>
            <a:r>
              <a:rPr lang="en-US" i="0" dirty="0"/>
              <a:t>	WIL staff need time to provide support for students, and also Host supervisor.</a:t>
            </a:r>
          </a:p>
          <a:p>
            <a:endParaRPr lang="en-US" i="0" dirty="0"/>
          </a:p>
          <a:p>
            <a:r>
              <a:rPr lang="en-US" i="0" dirty="0"/>
              <a:t>Relationship management</a:t>
            </a:r>
          </a:p>
          <a:p>
            <a:r>
              <a:rPr lang="en-US" i="0" dirty="0"/>
              <a:t>	Communication, and feedback processes for all stakeholders</a:t>
            </a:r>
          </a:p>
          <a:p>
            <a:endParaRPr lang="en-US" i="0" dirty="0"/>
          </a:p>
          <a:p>
            <a:endParaRPr lang="en-US" i="1" dirty="0"/>
          </a:p>
        </p:txBody>
      </p:sp>
      <p:sp>
        <p:nvSpPr>
          <p:cNvPr id="4" name="Slide Number Placeholder 3"/>
          <p:cNvSpPr>
            <a:spLocks noGrp="1"/>
          </p:cNvSpPr>
          <p:nvPr>
            <p:ph type="sldNum" sz="quarter" idx="5"/>
          </p:nvPr>
        </p:nvSpPr>
        <p:spPr/>
        <p:txBody>
          <a:bodyPr/>
          <a:lstStyle/>
          <a:p>
            <a:fld id="{EA4E5A77-8D17-6841-82AB-72CA657DEB44}" type="slidenum">
              <a:rPr lang="en-US" smtClean="0"/>
              <a:t>10</a:t>
            </a:fld>
            <a:endParaRPr lang="en-US"/>
          </a:p>
        </p:txBody>
      </p:sp>
    </p:spTree>
    <p:extLst>
      <p:ext uri="{BB962C8B-B14F-4D97-AF65-F5344CB8AC3E}">
        <p14:creationId xmlns:p14="http://schemas.microsoft.com/office/powerpoint/2010/main" val="3366036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r>
              <a:rPr lang="en-US" dirty="0"/>
              <a:t>A requirement of the code is that there needs to be ‘evidence’ of good practice. Not only is it important that the learning environment of students’ WIL placements are safe , but we need to have documentation and evidence of the processes that we have undertaken to do this. Sometimes the evidencing of good practice can be challenging, for example, how do we know for sure that a host organisation is a safe environment for students if we are unable to visit before a placement? Is it OK to just rely on a health and safety form we ask them or the student to complete?  How can we be sure that a student won’t be injured, exploited, harassed or bullied?  We can’t, but we can have processes that </a:t>
            </a:r>
            <a:r>
              <a:rPr lang="en-US" dirty="0" err="1"/>
              <a:t>minimise</a:t>
            </a:r>
            <a:r>
              <a:rPr lang="en-US" dirty="0"/>
              <a:t> or mitigate potential risk and also provide students and organisations with opportunities to alert us to these, especially if harm occurs. </a:t>
            </a:r>
          </a:p>
          <a:p>
            <a:endParaRPr lang="en-US" dirty="0"/>
          </a:p>
          <a:p>
            <a:r>
              <a:rPr lang="en-US" dirty="0"/>
              <a:t>In some programmes or providers there may already be excellent quality assurance systems for WIL set up however for others this may be something that needs to be further explored or implemented. A quality evaluation framework has recently been endorsed by the DVCAs  in Universities NZ and provides guidelines for quality evaluation. Frameworks such as this offer a way to have a systematic and consistent process across disciplines. </a:t>
            </a:r>
          </a:p>
          <a:p>
            <a:r>
              <a:rPr lang="en-US" dirty="0"/>
              <a:t>Perhaps quality evaluation of learner wellbeing and safety is an area for future discussion and collaboration in WILNZ as well as within our own tertiary contexts. </a:t>
            </a:r>
          </a:p>
        </p:txBody>
      </p:sp>
      <p:sp>
        <p:nvSpPr>
          <p:cNvPr id="4" name="Slide Number Placeholder 3"/>
          <p:cNvSpPr>
            <a:spLocks noGrp="1"/>
          </p:cNvSpPr>
          <p:nvPr>
            <p:ph type="sldNum" sz="quarter" idx="5"/>
          </p:nvPr>
        </p:nvSpPr>
        <p:spPr/>
        <p:txBody>
          <a:bodyPr/>
          <a:lstStyle/>
          <a:p>
            <a:fld id="{EA4E5A77-8D17-6841-82AB-72CA657DEB44}" type="slidenum">
              <a:rPr lang="en-US" smtClean="0"/>
              <a:t>11</a:t>
            </a:fld>
            <a:endParaRPr lang="en-US"/>
          </a:p>
        </p:txBody>
      </p:sp>
    </p:spTree>
    <p:extLst>
      <p:ext uri="{BB962C8B-B14F-4D97-AF65-F5344CB8AC3E}">
        <p14:creationId xmlns:p14="http://schemas.microsoft.com/office/powerpoint/2010/main" val="3838746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r>
              <a:rPr lang="en-US" dirty="0"/>
              <a:t>To </a:t>
            </a:r>
            <a:r>
              <a:rPr lang="en-US" dirty="0" err="1"/>
              <a:t>summarise</a:t>
            </a:r>
            <a:r>
              <a:rPr lang="en-US" dirty="0"/>
              <a:t>, the new Code offers as opportunity for us to more closely consider how we are supporting learner safety and wellbeing. We know that wellbeing is critical for students and this has impacts on their families, friends and  communities.  Jenny and I believe that the Code offers us an opportunity to raise the profile of WIL with others in our institutions who are involved in implementing the Code. Also, it gives us some leverage in that our institutions must be implementing the Code and evidencing how we are doing this. Because of this it may mean we have new opportunities to implement better systems and have increased resourcing to enable us to best support learner wellbeing and safety. </a:t>
            </a:r>
          </a:p>
          <a:p>
            <a:endParaRPr lang="en-US" dirty="0"/>
          </a:p>
          <a:p>
            <a:r>
              <a:rPr lang="en-US" dirty="0"/>
              <a:t>As Jenny mentioned earlier, our previous research on risk in WIL in NZ universities has now been completed. Our new project, which is an extension of our focus on the duty of care NZ universities have to WIL students, will explore the wellbeing of WIL students  in NZ universities and strategies that can support them pre, during and post WIL.  We will be conducting interviews with  15- 20 students from different disciplines and then distributing a survey to a wider range and number of students in the universities. </a:t>
            </a:r>
          </a:p>
          <a:p>
            <a:endParaRPr lang="en-US" dirty="0"/>
          </a:p>
          <a:p>
            <a:r>
              <a:rPr lang="en-US" dirty="0"/>
              <a:t>We look forward to sharing our findings from this research with you in the future. </a:t>
            </a:r>
          </a:p>
        </p:txBody>
      </p:sp>
      <p:sp>
        <p:nvSpPr>
          <p:cNvPr id="4" name="Slide Number Placeholder 3"/>
          <p:cNvSpPr>
            <a:spLocks noGrp="1"/>
          </p:cNvSpPr>
          <p:nvPr>
            <p:ph type="sldNum" sz="quarter" idx="5"/>
          </p:nvPr>
        </p:nvSpPr>
        <p:spPr/>
        <p:txBody>
          <a:bodyPr/>
          <a:lstStyle/>
          <a:p>
            <a:fld id="{EA4E5A77-8D17-6841-82AB-72CA657DEB44}" type="slidenum">
              <a:rPr lang="en-US" smtClean="0"/>
              <a:t>12</a:t>
            </a:fld>
            <a:endParaRPr lang="en-US"/>
          </a:p>
        </p:txBody>
      </p:sp>
    </p:spTree>
    <p:extLst>
      <p:ext uri="{BB962C8B-B14F-4D97-AF65-F5344CB8AC3E}">
        <p14:creationId xmlns:p14="http://schemas.microsoft.com/office/powerpoint/2010/main" val="1809586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r>
              <a:rPr lang="en-US" dirty="0"/>
              <a:t>Thank you for listening to our presentation.  WE have a few minutes now to move into online and face to face groups and consider the 2 questions on the slide.   For those of you online you may wish to jot down the questions so you can refer to them in the zoom group. </a:t>
            </a:r>
          </a:p>
          <a:p>
            <a:endParaRPr lang="en-US" dirty="0"/>
          </a:p>
          <a:p>
            <a:r>
              <a:rPr lang="en-US" dirty="0"/>
              <a:t>For those online delegates, you need to leave the live stream link and open the Zoom link for the day 2 discussion ( which was sent to you in welcome email ).</a:t>
            </a:r>
          </a:p>
          <a:p>
            <a:pPr marL="342900" lvl="0" indent="-342900">
              <a:lnSpc>
                <a:spcPct val="105000"/>
              </a:lnSpc>
              <a:spcAft>
                <a:spcPts val="800"/>
              </a:spcAft>
              <a:buFont typeface="Calibri" panose="020F0502020204030204" pitchFamily="34" charset="0"/>
              <a:buChar char="-"/>
            </a:pPr>
            <a:r>
              <a:rPr lang="en-NZ" sz="1800" dirty="0">
                <a:effectLst/>
                <a:latin typeface="Calibri" panose="020F0502020204030204" pitchFamily="34" charset="0"/>
                <a:ea typeface="Times New Roman" panose="02020603050405020304" pitchFamily="18" charset="0"/>
              </a:rPr>
              <a:t>Day 2 (approx. 9.20 am) Link: </a:t>
            </a:r>
            <a:r>
              <a:rPr lang="en-NZ" sz="1800" b="1" u="sng" dirty="0" err="1">
                <a:solidFill>
                  <a:srgbClr val="FF0000"/>
                </a:solidFill>
                <a:effectLst/>
                <a:latin typeface="Calibri" panose="020F0502020204030204" pitchFamily="34" charset="0"/>
                <a:ea typeface="Times New Roman" panose="02020603050405020304" pitchFamily="18" charset="0"/>
                <a:hlinkClick r:id="rId3"/>
              </a:rPr>
              <a:t>MailScanner</a:t>
            </a:r>
            <a:r>
              <a:rPr lang="en-NZ" sz="1800" b="1" u="sng" dirty="0">
                <a:solidFill>
                  <a:srgbClr val="FF0000"/>
                </a:solidFill>
                <a:effectLst/>
                <a:latin typeface="Calibri" panose="020F0502020204030204" pitchFamily="34" charset="0"/>
                <a:ea typeface="Times New Roman" panose="02020603050405020304" pitchFamily="18" charset="0"/>
                <a:hlinkClick r:id="rId3"/>
              </a:rPr>
              <a:t> has detected a possible fraud attempt from "apc01.safelinks.protection.outlook.com" claiming to be</a:t>
            </a:r>
            <a:r>
              <a:rPr lang="en-NZ" sz="1800" u="sng" dirty="0">
                <a:solidFill>
                  <a:srgbClr val="0563C1"/>
                </a:solidFill>
                <a:effectLst/>
                <a:latin typeface="Calibri" panose="020F0502020204030204" pitchFamily="34" charset="0"/>
                <a:ea typeface="Times New Roman" panose="02020603050405020304" pitchFamily="18" charset="0"/>
                <a:hlinkClick r:id="rId3"/>
              </a:rPr>
              <a:t> https://aut.zoom.us/j/98302167040?pwd=N2dxOSt1MkJWNmlPdXNnYzRPRjREQT09</a:t>
            </a:r>
            <a:r>
              <a:rPr lang="en-NZ" sz="1800" dirty="0">
                <a:effectLst/>
                <a:latin typeface="Calibri" panose="020F0502020204030204" pitchFamily="34" charset="0"/>
                <a:ea typeface="Times New Roman" panose="02020603050405020304" pitchFamily="18" charset="0"/>
              </a:rPr>
              <a:t> </a:t>
            </a:r>
            <a:endParaRPr lang="en-NZ" sz="1800" dirty="0">
              <a:effectLst/>
              <a:latin typeface="Calibri" panose="020F0502020204030204" pitchFamily="34" charset="0"/>
              <a:ea typeface="Calibri" panose="020F0502020204030204" pitchFamily="34" charset="0"/>
            </a:endParaRPr>
          </a:p>
          <a:p>
            <a:r>
              <a:rPr lang="en-NZ" sz="1800" dirty="0">
                <a:effectLst/>
                <a:latin typeface="Calibri" panose="020F0502020204030204" pitchFamily="34" charset="0"/>
                <a:ea typeface="Calibri" panose="020F0502020204030204" pitchFamily="34" charset="0"/>
              </a:rPr>
              <a:t> </a:t>
            </a:r>
          </a:p>
          <a:p>
            <a:r>
              <a:rPr lang="en-NZ" sz="1800" dirty="0">
                <a:effectLst/>
                <a:latin typeface="Calibri" panose="020F0502020204030204" pitchFamily="34" charset="0"/>
                <a:ea typeface="Calibri" panose="020F0502020204030204" pitchFamily="34" charset="0"/>
              </a:rPr>
              <a:t>We will move straight into the break after the discussion. If you would like to chat further to me and Jenny about our research please feel welcome to contact us. </a:t>
            </a:r>
          </a:p>
          <a:p>
            <a:endParaRPr lang="en-NZ" sz="1800" dirty="0">
              <a:effectLst/>
              <a:latin typeface="Calibri" panose="020F0502020204030204" pitchFamily="34" charset="0"/>
              <a:ea typeface="Calibri" panose="020F0502020204030204" pitchFamily="34" charset="0"/>
            </a:endParaRPr>
          </a:p>
          <a:p>
            <a:r>
              <a:rPr lang="en-US" dirty="0"/>
              <a:t>If we have time, we can take a few questions, ether in the chat for those online, or from the floor. The we will break into some discussion groups to look at the following questions.</a:t>
            </a:r>
          </a:p>
        </p:txBody>
      </p:sp>
      <p:sp>
        <p:nvSpPr>
          <p:cNvPr id="4" name="Slide Number Placeholder 3"/>
          <p:cNvSpPr>
            <a:spLocks noGrp="1"/>
          </p:cNvSpPr>
          <p:nvPr>
            <p:ph type="sldNum" sz="quarter" idx="5"/>
          </p:nvPr>
        </p:nvSpPr>
        <p:spPr/>
        <p:txBody>
          <a:bodyPr/>
          <a:lstStyle/>
          <a:p>
            <a:fld id="{EA4E5A77-8D17-6841-82AB-72CA657DEB44}" type="slidenum">
              <a:rPr lang="en-US" smtClean="0"/>
              <a:t>13</a:t>
            </a:fld>
            <a:endParaRPr lang="en-US"/>
          </a:p>
        </p:txBody>
      </p:sp>
    </p:spTree>
    <p:extLst>
      <p:ext uri="{BB962C8B-B14F-4D97-AF65-F5344CB8AC3E}">
        <p14:creationId xmlns:p14="http://schemas.microsoft.com/office/powerpoint/2010/main" val="2015265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4E5A77-8D17-6841-82AB-72CA657DEB44}" type="slidenum">
              <a:rPr lang="en-US" smtClean="0"/>
              <a:t>14</a:t>
            </a:fld>
            <a:endParaRPr lang="en-US"/>
          </a:p>
        </p:txBody>
      </p:sp>
    </p:spTree>
    <p:extLst>
      <p:ext uri="{BB962C8B-B14F-4D97-AF65-F5344CB8AC3E}">
        <p14:creationId xmlns:p14="http://schemas.microsoft.com/office/powerpoint/2010/main" val="513382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r>
              <a:rPr lang="en-US" dirty="0"/>
              <a:t>Under the Education and Training Act 2020, the purpose of the Code is to require tertiary education providers to:</a:t>
            </a:r>
          </a:p>
          <a:p>
            <a:endParaRPr lang="en-US" dirty="0"/>
          </a:p>
          <a:p>
            <a:r>
              <a:rPr lang="en-US" dirty="0"/>
              <a:t>• take all reasonable steps to maintain the wellbeing and safety of domestic tertiary students and to also protect international students</a:t>
            </a:r>
          </a:p>
          <a:p>
            <a:endParaRPr lang="en-US" dirty="0"/>
          </a:p>
          <a:p>
            <a:r>
              <a:rPr lang="en-US" dirty="0"/>
              <a:t>• ensure as far as possible that domestic and international students have a positive experience that supports their educational achievement.</a:t>
            </a:r>
          </a:p>
          <a:p>
            <a:endParaRPr lang="en-US" dirty="0"/>
          </a:p>
          <a:p>
            <a:endParaRPr lang="en-US" dirty="0"/>
          </a:p>
          <a:p>
            <a:r>
              <a:rPr lang="en-US" dirty="0"/>
              <a:t>Further, the Code plays a part in providing for a system of support to students that honours Te Tiriti o Waitangi and works well for Māori learners and their whānau as tangata whenua. The code contributes directly to the outcomes for Māori set out in the Tertiary Education Strategy.</a:t>
            </a:r>
          </a:p>
          <a:p>
            <a:endParaRPr lang="en-US" dirty="0"/>
          </a:p>
          <a:p>
            <a:r>
              <a:rPr lang="en-US" dirty="0"/>
              <a:t>The Code came into effect this year and is relevant to all staff working with learners in tertiary education. </a:t>
            </a:r>
          </a:p>
        </p:txBody>
      </p:sp>
      <p:sp>
        <p:nvSpPr>
          <p:cNvPr id="4" name="Slide Number Placeholder 3"/>
          <p:cNvSpPr>
            <a:spLocks noGrp="1"/>
          </p:cNvSpPr>
          <p:nvPr>
            <p:ph type="sldNum" sz="quarter" idx="5"/>
          </p:nvPr>
        </p:nvSpPr>
        <p:spPr/>
        <p:txBody>
          <a:bodyPr/>
          <a:lstStyle/>
          <a:p>
            <a:fld id="{EA4E5A77-8D17-6841-82AB-72CA657DEB44}" type="slidenum">
              <a:rPr lang="en-US" smtClean="0"/>
              <a:t>2</a:t>
            </a:fld>
            <a:endParaRPr lang="en-US"/>
          </a:p>
        </p:txBody>
      </p:sp>
    </p:spTree>
    <p:extLst>
      <p:ext uri="{BB962C8B-B14F-4D97-AF65-F5344CB8AC3E}">
        <p14:creationId xmlns:p14="http://schemas.microsoft.com/office/powerpoint/2010/main" val="360610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r>
              <a:rPr lang="en-US" dirty="0"/>
              <a:t>On the slide we have listed the key features of the Code.  </a:t>
            </a:r>
          </a:p>
          <a:p>
            <a:endParaRPr lang="en-US" dirty="0"/>
          </a:p>
          <a:p>
            <a:r>
              <a:rPr lang="en-US" dirty="0"/>
              <a:t>The  requirement to take a whole-of-provider approach to learner wellbeing and safety is particularly important as it means that a wide range of staff need to be aware of the Code and consider how it relates to their learning areas. </a:t>
            </a:r>
          </a:p>
          <a:p>
            <a:endParaRPr lang="en-US" dirty="0"/>
          </a:p>
          <a:p>
            <a:r>
              <a:rPr lang="en-US" dirty="0"/>
              <a:t>All of these features are relevant to WIL and raise questions as to what we are currently doing to support learner wellbeing and safety and how we can improve our current practice.   It also gives us an opportunity to think about the relationships we have with other staff in our institution, for example, those working in the health, safety and wellbeing space and whether we could be cooperating more, especially as new systems and processes may be developed to evidence the implementation of the Code. </a:t>
            </a:r>
          </a:p>
          <a:p>
            <a:endParaRPr lang="en-US" dirty="0"/>
          </a:p>
          <a:p>
            <a:endParaRPr lang="en-US" dirty="0"/>
          </a:p>
        </p:txBody>
      </p:sp>
      <p:sp>
        <p:nvSpPr>
          <p:cNvPr id="4" name="Slide Number Placeholder 3"/>
          <p:cNvSpPr>
            <a:spLocks noGrp="1"/>
          </p:cNvSpPr>
          <p:nvPr>
            <p:ph type="sldNum" sz="quarter" idx="5"/>
          </p:nvPr>
        </p:nvSpPr>
        <p:spPr/>
        <p:txBody>
          <a:bodyPr/>
          <a:lstStyle/>
          <a:p>
            <a:fld id="{EA4E5A77-8D17-6841-82AB-72CA657DEB44}" type="slidenum">
              <a:rPr lang="en-US" smtClean="0"/>
              <a:t>3</a:t>
            </a:fld>
            <a:endParaRPr lang="en-US"/>
          </a:p>
        </p:txBody>
      </p:sp>
    </p:spTree>
    <p:extLst>
      <p:ext uri="{BB962C8B-B14F-4D97-AF65-F5344CB8AC3E}">
        <p14:creationId xmlns:p14="http://schemas.microsoft.com/office/powerpoint/2010/main" val="1425576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Wellbeing is defined in the code as: </a:t>
            </a:r>
            <a:r>
              <a:rPr lang="en-US" dirty="0">
                <a:solidFill>
                  <a:schemeClr val="bg1"/>
                </a:solidFill>
              </a:rPr>
              <a:t>“… having a positive frame of mind, resilience, satisfaction with self, relationships, and experiences and progressing towards learning outcomes sought”. It is focused on enhancing academic achievement as well as personal wellbeing. </a:t>
            </a:r>
            <a:endParaRPr lang="en-NZ" dirty="0">
              <a:solidFill>
                <a:schemeClr val="bg1"/>
              </a:solidFill>
            </a:endParaRPr>
          </a:p>
          <a:p>
            <a:endParaRPr lang="en-US" dirty="0"/>
          </a:p>
          <a:p>
            <a:r>
              <a:rPr lang="en-US" dirty="0"/>
              <a:t>Several benefits for supporting and enhancing learner wellbeing have been identified in the Code, as listed on the slide.  The benefits are for both the learners themselves and the tertiary providers.  I think many of us can recognise in the bullet points under tertiary providers, areas that our senior leaders are often wanting to enhance- the Code perhaps offers a further lever for work in these areas. </a:t>
            </a:r>
          </a:p>
        </p:txBody>
      </p:sp>
      <p:sp>
        <p:nvSpPr>
          <p:cNvPr id="4" name="Slide Number Placeholder 3"/>
          <p:cNvSpPr>
            <a:spLocks noGrp="1"/>
          </p:cNvSpPr>
          <p:nvPr>
            <p:ph type="sldNum" sz="quarter" idx="5"/>
          </p:nvPr>
        </p:nvSpPr>
        <p:spPr/>
        <p:txBody>
          <a:bodyPr/>
          <a:lstStyle/>
          <a:p>
            <a:fld id="{EA4E5A77-8D17-6841-82AB-72CA657DEB44}" type="slidenum">
              <a:rPr lang="en-US" smtClean="0"/>
              <a:t>4</a:t>
            </a:fld>
            <a:endParaRPr lang="en-US"/>
          </a:p>
        </p:txBody>
      </p:sp>
    </p:spTree>
    <p:extLst>
      <p:ext uri="{BB962C8B-B14F-4D97-AF65-F5344CB8AC3E}">
        <p14:creationId xmlns:p14="http://schemas.microsoft.com/office/powerpoint/2010/main" val="594832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a:t>
            </a:r>
          </a:p>
          <a:p>
            <a:endParaRPr lang="en-US" dirty="0"/>
          </a:p>
          <a:p>
            <a:r>
              <a:rPr lang="en-US" dirty="0"/>
              <a:t>While the Code has specified their own definition of wellbeing, other concepts or models of wellbeing are also available and can assist us with considering how wellbeing may be supported for different cohorts of learners that we may be engaging with. For example, Sir Mason Durie’s well-known wellbeing model, Te Whare Tapa Wh</a:t>
            </a:r>
            <a:r>
              <a:rPr lang="en-US" dirty="0">
                <a:latin typeface="Calibri" panose="020F0502020204030204" pitchFamily="34" charset="0"/>
                <a:cs typeface="Calibri" panose="020F0502020204030204" pitchFamily="34" charset="0"/>
              </a:rPr>
              <a:t>ā, supports a holistic view of wellbeing whereby people need to experience health in the four </a:t>
            </a:r>
            <a:r>
              <a:rPr lang="en-US" dirty="0" err="1">
                <a:latin typeface="Calibri" panose="020F0502020204030204" pitchFamily="34" charset="0"/>
                <a:cs typeface="Calibri" panose="020F0502020204030204" pitchFamily="34" charset="0"/>
              </a:rPr>
              <a:t>pou</a:t>
            </a:r>
            <a:r>
              <a:rPr lang="en-US" dirty="0">
                <a:latin typeface="Calibri" panose="020F0502020204030204" pitchFamily="34" charset="0"/>
                <a:cs typeface="Calibri" panose="020F0502020204030204" pitchFamily="34" charset="0"/>
              </a:rPr>
              <a:t> or areas of taha wairua, taha tinana, taha hinengaro and taha whanau.   If one of these areas is not well then the person is not able to reach their full potential.   Te Whare Tapa Wha has relevance not only for our </a:t>
            </a:r>
            <a:r>
              <a:rPr lang="en-US" dirty="0" err="1">
                <a:latin typeface="Calibri" panose="020F0502020204030204" pitchFamily="34" charset="0"/>
                <a:cs typeface="Calibri" panose="020F0502020204030204" pitchFamily="34" charset="0"/>
              </a:rPr>
              <a:t>Maori</a:t>
            </a:r>
            <a:r>
              <a:rPr lang="en-US" dirty="0">
                <a:latin typeface="Calibri" panose="020F0502020204030204" pitchFamily="34" charset="0"/>
                <a:cs typeface="Calibri" panose="020F0502020204030204" pitchFamily="34" charset="0"/>
              </a:rPr>
              <a:t> learners but all students we are interacting with. </a:t>
            </a:r>
          </a:p>
          <a:p>
            <a:endParaRPr lang="en-US" dirty="0">
              <a:latin typeface="Calibri" panose="020F0502020204030204" pitchFamily="34" charset="0"/>
              <a:cs typeface="Calibri" panose="020F0502020204030204" pitchFamily="34" charset="0"/>
            </a:endParaRPr>
          </a:p>
          <a:p>
            <a:r>
              <a:rPr lang="en-US" b="0" i="0" dirty="0">
                <a:solidFill>
                  <a:srgbClr val="202124"/>
                </a:solidFill>
                <a:effectLst/>
                <a:latin typeface="arial" panose="020B0604020202020204" pitchFamily="34" charset="0"/>
              </a:rPr>
              <a:t>Developed by Samoan-born academic </a:t>
            </a:r>
            <a:r>
              <a:rPr lang="en-US" b="0" i="0" dirty="0" err="1">
                <a:solidFill>
                  <a:srgbClr val="202124"/>
                </a:solidFill>
                <a:effectLst/>
                <a:latin typeface="arial" panose="020B0604020202020204" pitchFamily="34" charset="0"/>
              </a:rPr>
              <a:t>Fuimaono</a:t>
            </a:r>
            <a:r>
              <a:rPr lang="en-US" b="0" i="0" dirty="0">
                <a:solidFill>
                  <a:srgbClr val="202124"/>
                </a:solidFill>
                <a:effectLst/>
                <a:latin typeface="arial" panose="020B0604020202020204" pitchFamily="34" charset="0"/>
              </a:rPr>
              <a:t> Karl Pulotu-Endemann, the </a:t>
            </a:r>
            <a:r>
              <a:rPr lang="en-US" b="0" i="0" dirty="0" err="1">
                <a:solidFill>
                  <a:srgbClr val="202124"/>
                </a:solidFill>
                <a:effectLst/>
                <a:latin typeface="arial" panose="020B0604020202020204" pitchFamily="34" charset="0"/>
              </a:rPr>
              <a:t>Fonofale</a:t>
            </a:r>
            <a:r>
              <a:rPr lang="en-US" b="0" i="0" dirty="0">
                <a:solidFill>
                  <a:srgbClr val="202124"/>
                </a:solidFill>
                <a:effectLst/>
                <a:latin typeface="arial" panose="020B0604020202020204" pitchFamily="34" charset="0"/>
              </a:rPr>
              <a:t> model of health is a system of wellbeing that acknowledges and embraces Pacific perspectives. It is a model built around the idea of the Samoan </a:t>
            </a:r>
            <a:r>
              <a:rPr lang="en-US" b="0" i="0" dirty="0" err="1">
                <a:solidFill>
                  <a:srgbClr val="202124"/>
                </a:solidFill>
                <a:effectLst/>
                <a:latin typeface="arial" panose="020B0604020202020204" pitchFamily="34" charset="0"/>
              </a:rPr>
              <a:t>fale</a:t>
            </a:r>
            <a:r>
              <a:rPr lang="en-US" b="0" i="0" dirty="0">
                <a:solidFill>
                  <a:srgbClr val="202124"/>
                </a:solidFill>
                <a:effectLst/>
                <a:latin typeface="arial" panose="020B0604020202020204" pitchFamily="34" charset="0"/>
              </a:rPr>
              <a:t>, or house, and aspects of the structure, roof, foundation and context are components of a person’s wellbeing.  The walls are similar to those of Te Whare Tapa Wha although family or aiga is the foundation. Culture provides a protective roof and time, context and environment are influencing factors that may impact on the </a:t>
            </a:r>
            <a:r>
              <a:rPr lang="en-US" b="0" i="0" dirty="0" err="1">
                <a:solidFill>
                  <a:srgbClr val="202124"/>
                </a:solidFill>
                <a:effectLst/>
                <a:latin typeface="arial" panose="020B0604020202020204" pitchFamily="34" charset="0"/>
              </a:rPr>
              <a:t>fale</a:t>
            </a:r>
            <a:r>
              <a:rPr lang="en-US" b="0" i="0" dirty="0">
                <a:solidFill>
                  <a:srgbClr val="202124"/>
                </a:solidFill>
                <a:effectLst/>
                <a:latin typeface="arial" panose="020B0604020202020204" pitchFamily="34" charset="0"/>
              </a:rPr>
              <a:t>. </a:t>
            </a:r>
          </a:p>
          <a:p>
            <a:endParaRPr lang="en-US" b="0" i="0" dirty="0">
              <a:solidFill>
                <a:srgbClr val="202124"/>
              </a:solidFill>
              <a:effectLst/>
              <a:latin typeface="arial" panose="020B0604020202020204" pitchFamily="34" charset="0"/>
            </a:endParaRPr>
          </a:p>
          <a:p>
            <a:r>
              <a:rPr lang="en-US" b="0" i="0" dirty="0">
                <a:solidFill>
                  <a:srgbClr val="202124"/>
                </a:solidFill>
                <a:effectLst/>
                <a:latin typeface="arial" panose="020B0604020202020204" pitchFamily="34" charset="0"/>
              </a:rPr>
              <a:t>Given that we are often working alongside Māori and Pacific learners we believe it is important that these wellbeing models are also considered and implemented in our mahi to enable us to support the wellbeing and safety of our students. </a:t>
            </a:r>
          </a:p>
          <a:p>
            <a:endParaRPr lang="en-US" b="0" i="0" dirty="0">
              <a:solidFill>
                <a:srgbClr val="202124"/>
              </a:solidFill>
              <a:effectLst/>
              <a:latin typeface="arial" panose="020B0604020202020204" pitchFamily="34" charset="0"/>
            </a:endParaRPr>
          </a:p>
          <a:p>
            <a:r>
              <a:rPr lang="en-US" b="0" i="0" dirty="0">
                <a:solidFill>
                  <a:srgbClr val="202124"/>
                </a:solidFill>
                <a:effectLst/>
                <a:latin typeface="arial" panose="020B0604020202020204" pitchFamily="34" charset="0"/>
              </a:rPr>
              <a:t>Over to you Jenny. </a:t>
            </a:r>
            <a:endParaRPr lang="en-US" b="0" dirty="0"/>
          </a:p>
        </p:txBody>
      </p:sp>
      <p:sp>
        <p:nvSpPr>
          <p:cNvPr id="4" name="Slide Number Placeholder 3"/>
          <p:cNvSpPr>
            <a:spLocks noGrp="1"/>
          </p:cNvSpPr>
          <p:nvPr>
            <p:ph type="sldNum" sz="quarter" idx="5"/>
          </p:nvPr>
        </p:nvSpPr>
        <p:spPr/>
        <p:txBody>
          <a:bodyPr/>
          <a:lstStyle/>
          <a:p>
            <a:fld id="{EA4E5A77-8D17-6841-82AB-72CA657DEB44}" type="slidenum">
              <a:rPr lang="en-US" smtClean="0"/>
              <a:t>5</a:t>
            </a:fld>
            <a:endParaRPr lang="en-US"/>
          </a:p>
        </p:txBody>
      </p:sp>
    </p:spTree>
    <p:extLst>
      <p:ext uri="{BB962C8B-B14F-4D97-AF65-F5344CB8AC3E}">
        <p14:creationId xmlns:p14="http://schemas.microsoft.com/office/powerpoint/2010/main" val="2315425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The Code requires providers to build and maintain strong relationships with diverse learners and other stakeholders. Through this relationship, issues that are important to learners and their communities are identified and appropriate strategic goals, plans and practices can be developed. </a:t>
            </a:r>
            <a:endParaRPr lang="en-NZ" dirty="0"/>
          </a:p>
          <a:p>
            <a:endParaRPr lang="en-US" dirty="0"/>
          </a:p>
          <a:p>
            <a:endParaRPr lang="en-US" dirty="0"/>
          </a:p>
          <a:p>
            <a:r>
              <a:rPr lang="en-US" dirty="0"/>
              <a:t>Has 8 parts and 22 Outcomes. </a:t>
            </a:r>
          </a:p>
          <a:p>
            <a:r>
              <a:rPr lang="en-US" dirty="0"/>
              <a:t>Some of these outcomes are foundational and apply to all providers, including those with international students/ and students accommodation. </a:t>
            </a:r>
          </a:p>
          <a:p>
            <a:r>
              <a:rPr lang="en-US" dirty="0"/>
              <a:t>Relevant to WIL are part 3 and part 4, and part 6 (if involved with international learners or students undertaking placements overseas_.</a:t>
            </a:r>
          </a:p>
          <a:p>
            <a:endParaRPr lang="en-US" dirty="0"/>
          </a:p>
          <a:p>
            <a:r>
              <a:rPr lang="en-US" dirty="0"/>
              <a:t>However, not all outcomes apply to all providers as separate outcomes for school and tertiary providers, domestic, international or living in student accommodation.</a:t>
            </a:r>
          </a:p>
          <a:p>
            <a:endParaRPr lang="en-US" dirty="0"/>
          </a:p>
          <a:p>
            <a:endParaRPr lang="en-US" dirty="0"/>
          </a:p>
        </p:txBody>
      </p:sp>
      <p:sp>
        <p:nvSpPr>
          <p:cNvPr id="4" name="Slide Number Placeholder 3"/>
          <p:cNvSpPr>
            <a:spLocks noGrp="1"/>
          </p:cNvSpPr>
          <p:nvPr>
            <p:ph type="sldNum" sz="quarter" idx="5"/>
          </p:nvPr>
        </p:nvSpPr>
        <p:spPr/>
        <p:txBody>
          <a:bodyPr/>
          <a:lstStyle/>
          <a:p>
            <a:fld id="{EA4E5A77-8D17-6841-82AB-72CA657DEB44}" type="slidenum">
              <a:rPr lang="en-US" smtClean="0"/>
              <a:t>6</a:t>
            </a:fld>
            <a:endParaRPr lang="en-US"/>
          </a:p>
        </p:txBody>
      </p:sp>
    </p:spTree>
    <p:extLst>
      <p:ext uri="{BB962C8B-B14F-4D97-AF65-F5344CB8AC3E}">
        <p14:creationId xmlns:p14="http://schemas.microsoft.com/office/powerpoint/2010/main" val="3057057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Jenny</a:t>
            </a:r>
          </a:p>
        </p:txBody>
      </p:sp>
      <p:sp>
        <p:nvSpPr>
          <p:cNvPr id="4" name="Slide Number Placeholder 3"/>
          <p:cNvSpPr>
            <a:spLocks noGrp="1"/>
          </p:cNvSpPr>
          <p:nvPr>
            <p:ph type="sldNum" sz="quarter" idx="5"/>
          </p:nvPr>
        </p:nvSpPr>
        <p:spPr/>
        <p:txBody>
          <a:bodyPr/>
          <a:lstStyle/>
          <a:p>
            <a:fld id="{EA4E5A77-8D17-6841-82AB-72CA657DEB44}" type="slidenum">
              <a:rPr lang="en-US" smtClean="0"/>
              <a:t>7</a:t>
            </a:fld>
            <a:endParaRPr lang="en-US"/>
          </a:p>
        </p:txBody>
      </p:sp>
    </p:spTree>
    <p:extLst>
      <p:ext uri="{BB962C8B-B14F-4D97-AF65-F5344CB8AC3E}">
        <p14:creationId xmlns:p14="http://schemas.microsoft.com/office/powerpoint/2010/main" val="473811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Jenny</a:t>
            </a:r>
          </a:p>
          <a:p>
            <a:r>
              <a:rPr lang="en-US" dirty="0"/>
              <a:t> Part 4 is the focus for our discussions today.  Within Part 4 are two outcomes that are relevant to WIL students and practices. These are outcome 3, along with clause 18, and Outcome 4. </a:t>
            </a:r>
          </a:p>
          <a:p>
            <a:r>
              <a:rPr lang="en-US" dirty="0"/>
              <a:t>Outcome 3 has a key focus on the  learning environment, while outcome 4 is more focused on the student/ learner.</a:t>
            </a:r>
          </a:p>
          <a:p>
            <a:endParaRPr lang="en-US" dirty="0"/>
          </a:p>
          <a:p>
            <a:r>
              <a:rPr lang="en-US" dirty="0"/>
              <a:t>Important that WIL </a:t>
            </a:r>
            <a:r>
              <a:rPr lang="en-US" dirty="0" err="1"/>
              <a:t>programmes</a:t>
            </a:r>
            <a:r>
              <a:rPr lang="en-US" dirty="0"/>
              <a:t> are inclusive, and accessible to students with disabilities, and that Hosts are adequately prepared to support students with diverse learning needs.</a:t>
            </a:r>
          </a:p>
          <a:p>
            <a:endParaRPr lang="en-US" dirty="0"/>
          </a:p>
          <a:p>
            <a:r>
              <a:rPr lang="en-US" dirty="0"/>
              <a:t>WIL more frequently  involves onsite work placements, but now remote work and virtual options are becoming more common. So, it is not only the physical environment that is important, but the digital learning environments are equally important for WIL leaders to consider as to how to ensure student wellbeing and safety</a:t>
            </a:r>
          </a:p>
        </p:txBody>
      </p:sp>
      <p:sp>
        <p:nvSpPr>
          <p:cNvPr id="4" name="Slide Number Placeholder 3"/>
          <p:cNvSpPr>
            <a:spLocks noGrp="1"/>
          </p:cNvSpPr>
          <p:nvPr>
            <p:ph type="sldNum" sz="quarter" idx="5"/>
          </p:nvPr>
        </p:nvSpPr>
        <p:spPr/>
        <p:txBody>
          <a:bodyPr/>
          <a:lstStyle/>
          <a:p>
            <a:fld id="{EA4E5A77-8D17-6841-82AB-72CA657DEB44}" type="slidenum">
              <a:rPr lang="en-US" smtClean="0"/>
              <a:t>8</a:t>
            </a:fld>
            <a:endParaRPr lang="en-US"/>
          </a:p>
        </p:txBody>
      </p:sp>
    </p:spTree>
    <p:extLst>
      <p:ext uri="{BB962C8B-B14F-4D97-AF65-F5344CB8AC3E}">
        <p14:creationId xmlns:p14="http://schemas.microsoft.com/office/powerpoint/2010/main" val="2415078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Jenny</a:t>
            </a:r>
          </a:p>
          <a:p>
            <a:endParaRPr lang="en-US" dirty="0"/>
          </a:p>
          <a:p>
            <a:r>
              <a:rPr lang="en-US" dirty="0"/>
              <a:t>Research that we undertook related to risk in WIL,  resulted in a series of infographics that we have used to </a:t>
            </a:r>
            <a:r>
              <a:rPr lang="en-US" dirty="0" err="1"/>
              <a:t>summarise</a:t>
            </a:r>
            <a:r>
              <a:rPr lang="en-US" dirty="0"/>
              <a:t> the key  risks to students and how we can mitigate these. While these won’t be easy to see, these infographics will be available through WILNZ website in the near future.</a:t>
            </a:r>
          </a:p>
          <a:p>
            <a:endParaRPr lang="en-US" dirty="0"/>
          </a:p>
          <a:p>
            <a:r>
              <a:rPr lang="en-US" dirty="0"/>
              <a:t>So how do we keep our students safe?</a:t>
            </a:r>
          </a:p>
          <a:p>
            <a:endParaRPr lang="en-US" dirty="0"/>
          </a:p>
          <a:p>
            <a:r>
              <a:rPr lang="en-US" dirty="0"/>
              <a:t>Need to mitigate risks:</a:t>
            </a:r>
          </a:p>
          <a:p>
            <a:endParaRPr lang="en-US" dirty="0"/>
          </a:p>
          <a:p>
            <a:r>
              <a:rPr lang="en-US" dirty="0"/>
              <a:t>We identified three key areas of risk</a:t>
            </a:r>
          </a:p>
          <a:p>
            <a:endParaRPr lang="en-US" dirty="0"/>
          </a:p>
          <a:p>
            <a:r>
              <a:rPr lang="en-US" dirty="0"/>
              <a:t>Readiness and suitability of the students</a:t>
            </a:r>
          </a:p>
          <a:p>
            <a:r>
              <a:rPr lang="en-US" dirty="0"/>
              <a:t> 	Need to ensure students suitability for their placement, this may include skills, characteristics, pre placement screening.</a:t>
            </a:r>
          </a:p>
          <a:p>
            <a:endParaRPr lang="en-US" dirty="0"/>
          </a:p>
          <a:p>
            <a:r>
              <a:rPr lang="en-US" dirty="0"/>
              <a:t>The learning environment </a:t>
            </a:r>
          </a:p>
          <a:p>
            <a:r>
              <a:rPr lang="en-US" dirty="0"/>
              <a:t>	Need to provides opportunities to learn, with clear expectations, with minimal financial impact.  Effective supervision by host and  supervision or monitoring by university.</a:t>
            </a:r>
          </a:p>
          <a:p>
            <a:r>
              <a:rPr lang="en-US" dirty="0"/>
              <a:t>Safety</a:t>
            </a:r>
          </a:p>
          <a:p>
            <a:r>
              <a:rPr lang="en-US" dirty="0"/>
              <a:t>Need to be free from physical harm, or emotional harm, from bullying, harassment or exploitation. </a:t>
            </a:r>
          </a:p>
          <a:p>
            <a:r>
              <a:rPr lang="en-US" dirty="0"/>
              <a:t>	H&amp; S procedures documents and communicated to students</a:t>
            </a:r>
          </a:p>
          <a:p>
            <a:r>
              <a:rPr lang="en-US" dirty="0"/>
              <a:t>	Students are aware of how to report concerns, or incidents related to safety, harassment etc. </a:t>
            </a:r>
          </a:p>
        </p:txBody>
      </p:sp>
      <p:sp>
        <p:nvSpPr>
          <p:cNvPr id="4" name="Slide Number Placeholder 3"/>
          <p:cNvSpPr>
            <a:spLocks noGrp="1"/>
          </p:cNvSpPr>
          <p:nvPr>
            <p:ph type="sldNum" sz="quarter" idx="5"/>
          </p:nvPr>
        </p:nvSpPr>
        <p:spPr/>
        <p:txBody>
          <a:bodyPr/>
          <a:lstStyle/>
          <a:p>
            <a:fld id="{EA4E5A77-8D17-6841-82AB-72CA657DEB44}" type="slidenum">
              <a:rPr lang="en-US" smtClean="0"/>
              <a:t>9</a:t>
            </a:fld>
            <a:endParaRPr lang="en-US"/>
          </a:p>
        </p:txBody>
      </p:sp>
    </p:spTree>
    <p:extLst>
      <p:ext uri="{BB962C8B-B14F-4D97-AF65-F5344CB8AC3E}">
        <p14:creationId xmlns:p14="http://schemas.microsoft.com/office/powerpoint/2010/main" val="856586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130A6-4364-296F-0F8B-AAAA1CD053F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7D04479-6221-36E5-91A9-1A7EAE0EBB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9004D4-82F2-68DD-878E-BEE70315F60D}"/>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5" name="Footer Placeholder 4">
            <a:extLst>
              <a:ext uri="{FF2B5EF4-FFF2-40B4-BE49-F238E27FC236}">
                <a16:creationId xmlns:a16="http://schemas.microsoft.com/office/drawing/2014/main" id="{C8100210-53BF-788C-C50A-0457CC7B17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4A05D7-3167-22FA-E468-A90F09BA635D}"/>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4007071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445EB-4E5F-2B1E-2859-07E775CFF8C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D6F2AC8-7D81-2361-2121-3405579549B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FB6E54-E2F7-F59E-CD2A-B8B0C0CF3AD1}"/>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5" name="Footer Placeholder 4">
            <a:extLst>
              <a:ext uri="{FF2B5EF4-FFF2-40B4-BE49-F238E27FC236}">
                <a16:creationId xmlns:a16="http://schemas.microsoft.com/office/drawing/2014/main" id="{BE0D6F3D-01F7-DBD6-34DE-72951EF7D5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55A653-270D-DE8D-95A3-0111B606CDDF}"/>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1388868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D84A3A-B797-9031-C905-BAEF5BCBD87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CD265A-444D-7844-2690-7CD5BCFB523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8FA902D-E9C6-11E1-8842-CD3C95B1B94C}"/>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5" name="Footer Placeholder 4">
            <a:extLst>
              <a:ext uri="{FF2B5EF4-FFF2-40B4-BE49-F238E27FC236}">
                <a16:creationId xmlns:a16="http://schemas.microsoft.com/office/drawing/2014/main" id="{1477B9D3-2420-59EB-5A8C-F6E3114551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81AB60-AF2C-D422-6F4F-E09EA0CD4599}"/>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300035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24F0E-15F7-AFAC-78E0-25129203D3F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F5DE850-E7F0-7578-2608-86AE7AC3F34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C879BFB-FD8C-EB87-1E6C-7DCA7BC16C61}"/>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5" name="Footer Placeholder 4">
            <a:extLst>
              <a:ext uri="{FF2B5EF4-FFF2-40B4-BE49-F238E27FC236}">
                <a16:creationId xmlns:a16="http://schemas.microsoft.com/office/drawing/2014/main" id="{1C6C1284-9B25-2547-31B3-BAD00558F9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4B9C08-F7A3-8772-B943-6BB5735F48D5}"/>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2610795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4E896-1E87-6712-D6C5-0233315966A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159B87D-9F87-A340-925E-4BB33B3A32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CA15E50-15D1-B667-7390-EF7E6A643A83}"/>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5" name="Footer Placeholder 4">
            <a:extLst>
              <a:ext uri="{FF2B5EF4-FFF2-40B4-BE49-F238E27FC236}">
                <a16:creationId xmlns:a16="http://schemas.microsoft.com/office/drawing/2014/main" id="{CC7FBB6E-23B6-C852-BF78-DCBD2009C8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313D0C-2A35-86F8-4616-12A380318C9A}"/>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2783095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FDA9C-DDC7-1D89-2BD3-FFFB9B7DC11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6E613A7-A850-C722-5493-066D68B26C6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1BA4ED3-75EB-DA72-E909-F1BA1599F21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AFCF3A9-C457-EA0E-B3A7-CF8438F1799D}"/>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6" name="Footer Placeholder 5">
            <a:extLst>
              <a:ext uri="{FF2B5EF4-FFF2-40B4-BE49-F238E27FC236}">
                <a16:creationId xmlns:a16="http://schemas.microsoft.com/office/drawing/2014/main" id="{EDF62048-70FE-E0F8-D694-5BF64BE45C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7F2216-2391-74C5-D56B-B08A39141097}"/>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271890048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D3767-5657-AC68-6373-44EDBB06FED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239E3A8-B20B-1A17-0270-8FAC43F8C2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DBE4885-4AFB-9285-E38A-F8DC86AB51C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C91BF70-3D28-AAEE-E1E3-AE6F0957D7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0500E3C-AECF-833D-8CAA-D69DAA8E9B5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B751104-52F9-83DE-DD23-5CBAE26E552C}"/>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8" name="Footer Placeholder 7">
            <a:extLst>
              <a:ext uri="{FF2B5EF4-FFF2-40B4-BE49-F238E27FC236}">
                <a16:creationId xmlns:a16="http://schemas.microsoft.com/office/drawing/2014/main" id="{CDBB8187-593D-0827-A29A-87840179C0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4440D9-24AA-2719-B8DB-89646A228E22}"/>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235375699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AF544-CB41-96F6-DFC4-E45FDFB7362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C7E459C-8194-FCA1-A52B-A86FDB005834}"/>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4" name="Footer Placeholder 3">
            <a:extLst>
              <a:ext uri="{FF2B5EF4-FFF2-40B4-BE49-F238E27FC236}">
                <a16:creationId xmlns:a16="http://schemas.microsoft.com/office/drawing/2014/main" id="{B727A586-D011-2D24-635C-3AF6E3DADB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7D5994E-6CCB-E7C2-6EB0-9735FC9328C2}"/>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157416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0EA2AE-F330-9116-51FD-0F1939F9D682}"/>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3" name="Footer Placeholder 2">
            <a:extLst>
              <a:ext uri="{FF2B5EF4-FFF2-40B4-BE49-F238E27FC236}">
                <a16:creationId xmlns:a16="http://schemas.microsoft.com/office/drawing/2014/main" id="{745D59B8-9FDE-B138-4A0E-1BBFAFCFCF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E07C6A-7572-4C88-42E9-4433EF837123}"/>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3046834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F67B1-E573-5B88-4234-08AAAFB6114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5C1F155-03EC-42D5-C077-CCE164A3AF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C24F56A-E071-61C0-BF68-F6F1E01F27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1F91BCD-DD95-25C4-53E3-D2467BD21915}"/>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6" name="Footer Placeholder 5">
            <a:extLst>
              <a:ext uri="{FF2B5EF4-FFF2-40B4-BE49-F238E27FC236}">
                <a16:creationId xmlns:a16="http://schemas.microsoft.com/office/drawing/2014/main" id="{E9A39193-DB1C-12F1-2843-08254050A7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A58B48-21BB-F325-721E-5EB386043357}"/>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91369265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C31CD-9747-827C-3126-09BBD4B13D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632AA2F-06E3-2C39-79B8-5F770B60AC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E258B6-0D6A-7EE8-8A5C-B6E76580C7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D60DF9A-BFF0-398A-B15F-546F5DE8839C}"/>
              </a:ext>
            </a:extLst>
          </p:cNvPr>
          <p:cNvSpPr>
            <a:spLocks noGrp="1"/>
          </p:cNvSpPr>
          <p:nvPr>
            <p:ph type="dt" sz="half" idx="10"/>
          </p:nvPr>
        </p:nvSpPr>
        <p:spPr/>
        <p:txBody>
          <a:bodyPr/>
          <a:lstStyle/>
          <a:p>
            <a:fld id="{9BEC1707-580A-42B8-86E3-3F08B4124BD8}" type="datetimeFigureOut">
              <a:rPr lang="en-US" smtClean="0"/>
              <a:t>4/27/2022</a:t>
            </a:fld>
            <a:endParaRPr lang="en-US"/>
          </a:p>
        </p:txBody>
      </p:sp>
      <p:sp>
        <p:nvSpPr>
          <p:cNvPr id="6" name="Footer Placeholder 5">
            <a:extLst>
              <a:ext uri="{FF2B5EF4-FFF2-40B4-BE49-F238E27FC236}">
                <a16:creationId xmlns:a16="http://schemas.microsoft.com/office/drawing/2014/main" id="{21787D0A-575A-92DA-D119-CB10317A58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3F8825-729E-7AFE-59CB-E9CAFB610839}"/>
              </a:ext>
            </a:extLst>
          </p:cNvPr>
          <p:cNvSpPr>
            <a:spLocks noGrp="1"/>
          </p:cNvSpPr>
          <p:nvPr>
            <p:ph type="sldNum" sz="quarter" idx="12"/>
          </p:nvPr>
        </p:nvSpPr>
        <p:spPr/>
        <p:txBody>
          <a:bodyPr/>
          <a:lstStyle/>
          <a:p>
            <a:fld id="{4959BD33-2562-4556-A093-2220403A40E0}" type="slidenum">
              <a:rPr lang="en-US" smtClean="0"/>
              <a:t>‹#›</a:t>
            </a:fld>
            <a:endParaRPr lang="en-US"/>
          </a:p>
        </p:txBody>
      </p:sp>
    </p:spTree>
    <p:extLst>
      <p:ext uri="{BB962C8B-B14F-4D97-AF65-F5344CB8AC3E}">
        <p14:creationId xmlns:p14="http://schemas.microsoft.com/office/powerpoint/2010/main" val="93660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EA0C98-5409-20D0-42B1-24A19C37AA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96C9BF8-D269-D030-294F-07A5FB79D2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847CFA5-E89F-DFAD-26FB-C393D17F98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EC1707-580A-42B8-86E3-3F08B4124BD8}" type="datetimeFigureOut">
              <a:rPr lang="en-US" smtClean="0"/>
              <a:t>4/27/2022</a:t>
            </a:fld>
            <a:endParaRPr lang="en-US"/>
          </a:p>
        </p:txBody>
      </p:sp>
      <p:sp>
        <p:nvSpPr>
          <p:cNvPr id="5" name="Footer Placeholder 4">
            <a:extLst>
              <a:ext uri="{FF2B5EF4-FFF2-40B4-BE49-F238E27FC236}">
                <a16:creationId xmlns:a16="http://schemas.microsoft.com/office/drawing/2014/main" id="{9C7C96E7-66D3-D278-2295-D187D4F51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09CBCEA-32B1-FD73-F960-0B2BBE51FE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59BD33-2562-4556-A093-2220403A40E0}" type="slidenum">
              <a:rPr lang="en-US" smtClean="0"/>
              <a:t>‹#›</a:t>
            </a:fld>
            <a:endParaRPr lang="en-US"/>
          </a:p>
        </p:txBody>
      </p:sp>
    </p:spTree>
    <p:extLst>
      <p:ext uri="{BB962C8B-B14F-4D97-AF65-F5344CB8AC3E}">
        <p14:creationId xmlns:p14="http://schemas.microsoft.com/office/powerpoint/2010/main" val="4081461925"/>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18" Type="http://schemas.openxmlformats.org/officeDocument/2006/relationships/diagramData" Target="../diagrams/data6.xml"/><Relationship Id="rId3" Type="http://schemas.openxmlformats.org/officeDocument/2006/relationships/diagramData" Target="../diagrams/data3.xml"/><Relationship Id="rId21" Type="http://schemas.openxmlformats.org/officeDocument/2006/relationships/diagramColors" Target="../diagrams/colors6.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notesSlide" Target="../notesSlides/notesSlide11.xml"/><Relationship Id="rId16" Type="http://schemas.openxmlformats.org/officeDocument/2006/relationships/diagramColors" Target="../diagrams/colors5.xml"/><Relationship Id="rId20" Type="http://schemas.openxmlformats.org/officeDocument/2006/relationships/diagramQuickStyle" Target="../diagrams/quickStyle6.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19" Type="http://schemas.openxmlformats.org/officeDocument/2006/relationships/diagramLayout" Target="../diagrams/layout6.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 Id="rId22" Type="http://schemas.microsoft.com/office/2007/relationships/diagramDrawing" Target="../diagrams/drawing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50A46-3B5A-4457-B3D3-9C58608B6D1F}"/>
              </a:ext>
            </a:extLst>
          </p:cNvPr>
          <p:cNvSpPr>
            <a:spLocks noGrp="1"/>
          </p:cNvSpPr>
          <p:nvPr>
            <p:ph type="ctrTitle"/>
          </p:nvPr>
        </p:nvSpPr>
        <p:spPr>
          <a:solidFill>
            <a:schemeClr val="accent5">
              <a:lumMod val="75000"/>
            </a:schemeClr>
          </a:solidFill>
        </p:spPr>
        <p:txBody>
          <a:bodyPr anchor="ctr">
            <a:normAutofit/>
          </a:bodyPr>
          <a:lstStyle/>
          <a:p>
            <a:r>
              <a:rPr lang="en-US" sz="3600" b="1" dirty="0">
                <a:solidFill>
                  <a:schemeClr val="bg1"/>
                </a:solidFill>
              </a:rPr>
              <a:t>Education (Pastoral Care of Tertiary and International Learners) Code of Practice 2021: What does it mean for work-integrated learning?</a:t>
            </a:r>
          </a:p>
        </p:txBody>
      </p:sp>
      <p:sp>
        <p:nvSpPr>
          <p:cNvPr id="3" name="Subtitle 2">
            <a:extLst>
              <a:ext uri="{FF2B5EF4-FFF2-40B4-BE49-F238E27FC236}">
                <a16:creationId xmlns:a16="http://schemas.microsoft.com/office/drawing/2014/main" id="{0388BBF0-85E8-4F7E-98E2-31685E3810B4}"/>
              </a:ext>
            </a:extLst>
          </p:cNvPr>
          <p:cNvSpPr>
            <a:spLocks noGrp="1"/>
          </p:cNvSpPr>
          <p:nvPr>
            <p:ph type="subTitle" idx="1"/>
          </p:nvPr>
        </p:nvSpPr>
        <p:spPr>
          <a:xfrm>
            <a:off x="1759236" y="4178640"/>
            <a:ext cx="8673427" cy="1322587"/>
          </a:xfrm>
        </p:spPr>
        <p:txBody>
          <a:bodyPr/>
          <a:lstStyle/>
          <a:p>
            <a:r>
              <a:rPr lang="en-US" dirty="0"/>
              <a:t>Dr. Jenny Fleming</a:t>
            </a:r>
          </a:p>
          <a:p>
            <a:r>
              <a:rPr lang="en-US" dirty="0"/>
              <a:t>Assoc. Prof. Kathryn Hay</a:t>
            </a:r>
          </a:p>
        </p:txBody>
      </p:sp>
      <p:pic>
        <p:nvPicPr>
          <p:cNvPr id="4" name="Graphic 3">
            <a:extLst>
              <a:ext uri="{FF2B5EF4-FFF2-40B4-BE49-F238E27FC236}">
                <a16:creationId xmlns:a16="http://schemas.microsoft.com/office/drawing/2014/main" id="{46467FC2-336D-5A44-BC0C-544C71DB1A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37645" y="5520682"/>
            <a:ext cx="2516608" cy="922116"/>
          </a:xfrm>
          <a:prstGeom prst="rect">
            <a:avLst/>
          </a:prstGeom>
        </p:spPr>
      </p:pic>
      <p:pic>
        <p:nvPicPr>
          <p:cNvPr id="5" name="Picture 4">
            <a:extLst>
              <a:ext uri="{FF2B5EF4-FFF2-40B4-BE49-F238E27FC236}">
                <a16:creationId xmlns:a16="http://schemas.microsoft.com/office/drawing/2014/main" id="{8A2AB986-C597-2444-B736-4AC8E00DF65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537971" y="4159185"/>
            <a:ext cx="1585142" cy="1036964"/>
          </a:xfrm>
          <a:prstGeom prst="rect">
            <a:avLst/>
          </a:prstGeom>
          <a:noFill/>
          <a:ln>
            <a:noFill/>
          </a:ln>
        </p:spPr>
      </p:pic>
      <p:pic>
        <p:nvPicPr>
          <p:cNvPr id="6" name="Picture 2" descr="Massey University - ISENZ - International Student Education New Zealand">
            <a:extLst>
              <a:ext uri="{FF2B5EF4-FFF2-40B4-BE49-F238E27FC236}">
                <a16:creationId xmlns:a16="http://schemas.microsoft.com/office/drawing/2014/main" id="{BD65294C-AB55-BA84-3C39-51DD63855D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6504" y="3987478"/>
            <a:ext cx="2516608" cy="1513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396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8288BD75-D16B-41B6-20C4-7842B4B4090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0"/>
            <a:ext cx="4746017" cy="6920851"/>
          </a:xfrm>
        </p:spPr>
      </p:pic>
      <p:sp>
        <p:nvSpPr>
          <p:cNvPr id="3" name="Title 1">
            <a:extLst>
              <a:ext uri="{FF2B5EF4-FFF2-40B4-BE49-F238E27FC236}">
                <a16:creationId xmlns:a16="http://schemas.microsoft.com/office/drawing/2014/main" id="{2F9663AF-2057-0F8C-2B23-95E973755739}"/>
              </a:ext>
            </a:extLst>
          </p:cNvPr>
          <p:cNvSpPr>
            <a:spLocks noGrp="1"/>
          </p:cNvSpPr>
          <p:nvPr>
            <p:ph type="title"/>
          </p:nvPr>
        </p:nvSpPr>
        <p:spPr>
          <a:xfrm>
            <a:off x="0" y="0"/>
            <a:ext cx="4531313" cy="6858000"/>
          </a:xfrm>
          <a:solidFill>
            <a:schemeClr val="accent5">
              <a:lumMod val="75000"/>
            </a:schemeClr>
          </a:solidFill>
        </p:spPr>
        <p:txBody>
          <a:bodyPr anchor="ctr">
            <a:normAutofit/>
          </a:bodyPr>
          <a:lstStyle/>
          <a:p>
            <a:pPr algn="ctr"/>
            <a:r>
              <a:rPr lang="en-US" sz="3600" b="1" dirty="0">
                <a:solidFill>
                  <a:schemeClr val="bg1"/>
                </a:solidFill>
              </a:rPr>
              <a:t>Managing WIL to meet outcomes 3 &amp; 4</a:t>
            </a:r>
          </a:p>
        </p:txBody>
      </p:sp>
    </p:spTree>
    <p:extLst>
      <p:ext uri="{BB962C8B-B14F-4D97-AF65-F5344CB8AC3E}">
        <p14:creationId xmlns:p14="http://schemas.microsoft.com/office/powerpoint/2010/main" val="525995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AE2C1-3C85-C146-B27A-DD66514B23AC}"/>
              </a:ext>
            </a:extLst>
          </p:cNvPr>
          <p:cNvSpPr>
            <a:spLocks noGrp="1"/>
          </p:cNvSpPr>
          <p:nvPr>
            <p:ph type="title"/>
          </p:nvPr>
        </p:nvSpPr>
        <p:spPr>
          <a:xfrm>
            <a:off x="0" y="0"/>
            <a:ext cx="4096011" cy="6858000"/>
          </a:xfrm>
          <a:solidFill>
            <a:schemeClr val="accent5">
              <a:lumMod val="75000"/>
            </a:schemeClr>
          </a:solidFill>
        </p:spPr>
        <p:txBody>
          <a:bodyPr>
            <a:normAutofit/>
          </a:bodyPr>
          <a:lstStyle/>
          <a:p>
            <a:pPr algn="ctr"/>
            <a:r>
              <a:rPr lang="en-US" sz="3600" b="1" dirty="0">
                <a:solidFill>
                  <a:schemeClr val="bg1"/>
                </a:solidFill>
              </a:rPr>
              <a:t>Implications for </a:t>
            </a:r>
            <a:br>
              <a:rPr lang="en-US" sz="3600" b="1" dirty="0">
                <a:solidFill>
                  <a:schemeClr val="bg1"/>
                </a:solidFill>
              </a:rPr>
            </a:br>
            <a:r>
              <a:rPr lang="en-US" sz="3600" b="1" dirty="0">
                <a:solidFill>
                  <a:schemeClr val="bg1"/>
                </a:solidFill>
              </a:rPr>
              <a:t>good practice</a:t>
            </a:r>
          </a:p>
        </p:txBody>
      </p:sp>
      <p:graphicFrame>
        <p:nvGraphicFramePr>
          <p:cNvPr id="8" name="Diagram 7">
            <a:extLst>
              <a:ext uri="{FF2B5EF4-FFF2-40B4-BE49-F238E27FC236}">
                <a16:creationId xmlns:a16="http://schemas.microsoft.com/office/drawing/2014/main" id="{0B06191C-11E3-C41E-1119-8002D3ACC7BD}"/>
              </a:ext>
            </a:extLst>
          </p:cNvPr>
          <p:cNvGraphicFramePr/>
          <p:nvPr>
            <p:extLst>
              <p:ext uri="{D42A27DB-BD31-4B8C-83A1-F6EECF244321}">
                <p14:modId xmlns:p14="http://schemas.microsoft.com/office/powerpoint/2010/main" val="53169263"/>
              </p:ext>
            </p:extLst>
          </p:nvPr>
        </p:nvGraphicFramePr>
        <p:xfrm>
          <a:off x="4052923" y="358870"/>
          <a:ext cx="8139077" cy="14012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a:extLst>
              <a:ext uri="{FF2B5EF4-FFF2-40B4-BE49-F238E27FC236}">
                <a16:creationId xmlns:a16="http://schemas.microsoft.com/office/drawing/2014/main" id="{73DBBFE4-8693-563C-43AD-DDC57032AFA8}"/>
              </a:ext>
            </a:extLst>
          </p:cNvPr>
          <p:cNvGraphicFramePr/>
          <p:nvPr>
            <p:extLst>
              <p:ext uri="{D42A27DB-BD31-4B8C-83A1-F6EECF244321}">
                <p14:modId xmlns:p14="http://schemas.microsoft.com/office/powerpoint/2010/main" val="3853500703"/>
              </p:ext>
            </p:extLst>
          </p:nvPr>
        </p:nvGraphicFramePr>
        <p:xfrm>
          <a:off x="4096011" y="2118986"/>
          <a:ext cx="8139077" cy="140124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a:extLst>
              <a:ext uri="{FF2B5EF4-FFF2-40B4-BE49-F238E27FC236}">
                <a16:creationId xmlns:a16="http://schemas.microsoft.com/office/drawing/2014/main" id="{94CE67A8-B6C1-B0EB-BD6F-DFC566C26E7C}"/>
              </a:ext>
            </a:extLst>
          </p:cNvPr>
          <p:cNvGraphicFramePr/>
          <p:nvPr>
            <p:extLst>
              <p:ext uri="{D42A27DB-BD31-4B8C-83A1-F6EECF244321}">
                <p14:modId xmlns:p14="http://schemas.microsoft.com/office/powerpoint/2010/main" val="1946227381"/>
              </p:ext>
            </p:extLst>
          </p:nvPr>
        </p:nvGraphicFramePr>
        <p:xfrm>
          <a:off x="4096011" y="3661775"/>
          <a:ext cx="8139077" cy="140124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2" name="Diagram 11">
            <a:extLst>
              <a:ext uri="{FF2B5EF4-FFF2-40B4-BE49-F238E27FC236}">
                <a16:creationId xmlns:a16="http://schemas.microsoft.com/office/drawing/2014/main" id="{500C7901-9F9A-A663-10B4-032FC7E93171}"/>
              </a:ext>
            </a:extLst>
          </p:cNvPr>
          <p:cNvGraphicFramePr/>
          <p:nvPr>
            <p:extLst>
              <p:ext uri="{D42A27DB-BD31-4B8C-83A1-F6EECF244321}">
                <p14:modId xmlns:p14="http://schemas.microsoft.com/office/powerpoint/2010/main" val="2026883114"/>
              </p:ext>
            </p:extLst>
          </p:nvPr>
        </p:nvGraphicFramePr>
        <p:xfrm>
          <a:off x="4273463" y="5259887"/>
          <a:ext cx="8139077" cy="140124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3199861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316B5-E130-4C56-8712-747C2578F943}"/>
              </a:ext>
            </a:extLst>
          </p:cNvPr>
          <p:cNvSpPr>
            <a:spLocks noGrp="1"/>
          </p:cNvSpPr>
          <p:nvPr>
            <p:ph type="title"/>
          </p:nvPr>
        </p:nvSpPr>
        <p:spPr>
          <a:xfrm>
            <a:off x="100208" y="0"/>
            <a:ext cx="3745282" cy="6858000"/>
          </a:xfrm>
          <a:solidFill>
            <a:schemeClr val="accent5">
              <a:lumMod val="75000"/>
            </a:schemeClr>
          </a:solidFill>
        </p:spPr>
        <p:txBody>
          <a:bodyPr/>
          <a:lstStyle/>
          <a:p>
            <a:pPr algn="ctr"/>
            <a:r>
              <a:rPr lang="en-US" b="1" dirty="0">
                <a:solidFill>
                  <a:schemeClr val="bg1"/>
                </a:solidFill>
              </a:rPr>
              <a:t>Summary</a:t>
            </a:r>
          </a:p>
        </p:txBody>
      </p:sp>
      <p:sp>
        <p:nvSpPr>
          <p:cNvPr id="4" name="TextBox 3">
            <a:extLst>
              <a:ext uri="{FF2B5EF4-FFF2-40B4-BE49-F238E27FC236}">
                <a16:creationId xmlns:a16="http://schemas.microsoft.com/office/drawing/2014/main" id="{146EF6EA-6BF5-7703-84AB-49BF3150379D}"/>
              </a:ext>
            </a:extLst>
          </p:cNvPr>
          <p:cNvSpPr txBox="1"/>
          <p:nvPr/>
        </p:nvSpPr>
        <p:spPr>
          <a:xfrm>
            <a:off x="4255485" y="5071741"/>
            <a:ext cx="7128934" cy="1015663"/>
          </a:xfrm>
          <a:prstGeom prst="rect">
            <a:avLst/>
          </a:prstGeom>
          <a:solidFill>
            <a:schemeClr val="accent5">
              <a:lumMod val="75000"/>
            </a:schemeClr>
          </a:solidFill>
        </p:spPr>
        <p:txBody>
          <a:bodyPr wrap="square" rtlCol="0">
            <a:spAutoFit/>
          </a:bodyPr>
          <a:lstStyle/>
          <a:p>
            <a:r>
              <a:rPr lang="en-US" sz="2000" dirty="0">
                <a:solidFill>
                  <a:schemeClr val="bg1"/>
                </a:solidFill>
              </a:rPr>
              <a:t>Ongoing project: </a:t>
            </a:r>
            <a:r>
              <a:rPr lang="en-US" sz="2000" dirty="0">
                <a:solidFill>
                  <a:schemeClr val="bg1"/>
                </a:solidFill>
                <a:latin typeface="Rockwell" panose="02060603020205020403" pitchFamily="18" charset="0"/>
                <a:ea typeface="Calibri" panose="020F0502020204030204" pitchFamily="34" charset="0"/>
                <a:cs typeface="Times New Roman" panose="02020603050405020304" pitchFamily="18" charset="0"/>
              </a:rPr>
              <a:t>To explore the wellbeing of WIL students from New Zealand universities and the strategies that can support them pre-, during- and post-WIL. </a:t>
            </a:r>
            <a:endParaRPr lang="en-NZ" sz="2000" dirty="0">
              <a:solidFill>
                <a:schemeClr val="bg1"/>
              </a:solidFill>
              <a:latin typeface="Rockwell" panose="02060603020205020403" pitchFamily="18" charset="0"/>
              <a:ea typeface="Calibri" panose="020F0502020204030204" pitchFamily="34" charset="0"/>
              <a:cs typeface="Times New Roman" panose="02020603050405020304" pitchFamily="18" charset="0"/>
            </a:endParaRPr>
          </a:p>
        </p:txBody>
      </p:sp>
      <p:sp>
        <p:nvSpPr>
          <p:cNvPr id="6" name="Rounded Rectangular Callout 5">
            <a:extLst>
              <a:ext uri="{FF2B5EF4-FFF2-40B4-BE49-F238E27FC236}">
                <a16:creationId xmlns:a16="http://schemas.microsoft.com/office/drawing/2014/main" id="{21DBF58A-974D-503F-2E50-D06C5DF962E8}"/>
              </a:ext>
            </a:extLst>
          </p:cNvPr>
          <p:cNvSpPr/>
          <p:nvPr/>
        </p:nvSpPr>
        <p:spPr>
          <a:xfrm>
            <a:off x="4074670" y="279315"/>
            <a:ext cx="7279130" cy="3588462"/>
          </a:xfrm>
          <a:prstGeom prst="wedgeRoundRectCallout">
            <a:avLst/>
          </a:prstGeom>
          <a:solidFill>
            <a:schemeClr val="accent5">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Wellbeing is important for influencing academic outcomes, career outcomes and outcomes that benefit the community and wider society (Boon et al., 2017).</a:t>
            </a:r>
          </a:p>
          <a:p>
            <a:endParaRPr lang="en-US" sz="2400" dirty="0">
              <a:solidFill>
                <a:schemeClr val="tx1"/>
              </a:solidFill>
            </a:endParaRPr>
          </a:p>
          <a:p>
            <a:r>
              <a:rPr lang="en-US" sz="2400" dirty="0">
                <a:solidFill>
                  <a:schemeClr val="tx1"/>
                </a:solidFill>
              </a:rPr>
              <a:t>“… successful learning requires learners to be and feel well physically, socially and emotionally “ (Field, 2009 in </a:t>
            </a:r>
            <a:r>
              <a:rPr lang="en-US" sz="2400" dirty="0" err="1">
                <a:solidFill>
                  <a:schemeClr val="tx1"/>
                </a:solidFill>
              </a:rPr>
              <a:t>Zepke</a:t>
            </a:r>
            <a:r>
              <a:rPr lang="en-US" sz="2400" dirty="0">
                <a:solidFill>
                  <a:schemeClr val="tx1"/>
                </a:solidFill>
              </a:rPr>
              <a:t>, 2013, p.9).</a:t>
            </a:r>
          </a:p>
          <a:p>
            <a:endParaRPr lang="en-US" dirty="0"/>
          </a:p>
        </p:txBody>
      </p:sp>
    </p:spTree>
    <p:extLst>
      <p:ext uri="{BB962C8B-B14F-4D97-AF65-F5344CB8AC3E}">
        <p14:creationId xmlns:p14="http://schemas.microsoft.com/office/powerpoint/2010/main" val="27375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316B5-E130-4C56-8712-747C2578F943}"/>
              </a:ext>
            </a:extLst>
          </p:cNvPr>
          <p:cNvSpPr>
            <a:spLocks noGrp="1"/>
          </p:cNvSpPr>
          <p:nvPr>
            <p:ph type="title"/>
          </p:nvPr>
        </p:nvSpPr>
        <p:spPr>
          <a:xfrm>
            <a:off x="424841" y="150311"/>
            <a:ext cx="6226480" cy="1089765"/>
          </a:xfrm>
          <a:solidFill>
            <a:schemeClr val="accent5">
              <a:lumMod val="20000"/>
              <a:lumOff val="80000"/>
            </a:schemeClr>
          </a:solidFill>
        </p:spPr>
        <p:txBody>
          <a:bodyPr>
            <a:normAutofit fontScale="90000"/>
          </a:bodyPr>
          <a:lstStyle/>
          <a:p>
            <a:pPr algn="ctr"/>
            <a:br>
              <a:rPr lang="en-US" sz="4000" b="1" dirty="0"/>
            </a:br>
            <a:r>
              <a:rPr lang="en-US" sz="4000" b="1" dirty="0"/>
              <a:t>Questions and Discussion Forum</a:t>
            </a:r>
            <a:br>
              <a:rPr lang="en-US" dirty="0"/>
            </a:br>
            <a:endParaRPr lang="en-US" dirty="0"/>
          </a:p>
        </p:txBody>
      </p:sp>
      <p:graphicFrame>
        <p:nvGraphicFramePr>
          <p:cNvPr id="6" name="Diagram 5">
            <a:extLst>
              <a:ext uri="{FF2B5EF4-FFF2-40B4-BE49-F238E27FC236}">
                <a16:creationId xmlns:a16="http://schemas.microsoft.com/office/drawing/2014/main" id="{1B30F6F5-1B37-C4A6-128A-618A21248B14}"/>
              </a:ext>
            </a:extLst>
          </p:cNvPr>
          <p:cNvGraphicFramePr/>
          <p:nvPr>
            <p:extLst>
              <p:ext uri="{D42A27DB-BD31-4B8C-83A1-F6EECF244321}">
                <p14:modId xmlns:p14="http://schemas.microsoft.com/office/powerpoint/2010/main" val="3031205048"/>
              </p:ext>
            </p:extLst>
          </p:nvPr>
        </p:nvGraphicFramePr>
        <p:xfrm>
          <a:off x="1464501" y="1540701"/>
          <a:ext cx="9677873" cy="4759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4738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F5330-34E6-45D1-B115-C6071C527255}"/>
              </a:ext>
            </a:extLst>
          </p:cNvPr>
          <p:cNvSpPr>
            <a:spLocks noGrp="1"/>
          </p:cNvSpPr>
          <p:nvPr>
            <p:ph type="title"/>
          </p:nvPr>
        </p:nvSpPr>
        <p:spPr>
          <a:xfrm>
            <a:off x="2" y="0"/>
            <a:ext cx="4308952" cy="6858000"/>
          </a:xfrm>
          <a:solidFill>
            <a:schemeClr val="accent5">
              <a:lumMod val="20000"/>
              <a:lumOff val="80000"/>
            </a:schemeClr>
          </a:solidFill>
        </p:spPr>
        <p:txBody>
          <a:bodyPr/>
          <a:lstStyle/>
          <a:p>
            <a:pPr algn="ctr"/>
            <a:r>
              <a:rPr lang="en-NZ" dirty="0"/>
              <a:t>References</a:t>
            </a:r>
          </a:p>
        </p:txBody>
      </p:sp>
      <p:sp>
        <p:nvSpPr>
          <p:cNvPr id="3" name="Content Placeholder 2">
            <a:extLst>
              <a:ext uri="{FF2B5EF4-FFF2-40B4-BE49-F238E27FC236}">
                <a16:creationId xmlns:a16="http://schemas.microsoft.com/office/drawing/2014/main" id="{36A199E6-AD09-4675-B7E4-6C31720BC617}"/>
              </a:ext>
            </a:extLst>
          </p:cNvPr>
          <p:cNvSpPr>
            <a:spLocks noGrp="1"/>
          </p:cNvSpPr>
          <p:nvPr>
            <p:ph idx="1"/>
          </p:nvPr>
        </p:nvSpPr>
        <p:spPr>
          <a:xfrm>
            <a:off x="5402893" y="1014608"/>
            <a:ext cx="5532329" cy="4572000"/>
          </a:xfrm>
          <a:solidFill>
            <a:schemeClr val="accent5">
              <a:lumMod val="20000"/>
              <a:lumOff val="80000"/>
            </a:schemeClr>
          </a:solidFill>
        </p:spPr>
        <p:txBody>
          <a:bodyPr>
            <a:normAutofit lnSpcReduction="10000"/>
          </a:bodyPr>
          <a:lstStyle/>
          <a:p>
            <a:r>
              <a:rPr lang="en-US" sz="2000" dirty="0"/>
              <a:t>Boon, H., Kimhi, S., </a:t>
            </a:r>
            <a:r>
              <a:rPr lang="en-NZ" sz="2000" dirty="0" err="1"/>
              <a:t>Sapountzaki</a:t>
            </a:r>
            <a:r>
              <a:rPr lang="en-NZ" sz="2000" dirty="0"/>
              <a:t>, K., </a:t>
            </a:r>
            <a:r>
              <a:rPr lang="en-NZ" sz="2000" dirty="0" err="1"/>
              <a:t>Parmak</a:t>
            </a:r>
            <a:r>
              <a:rPr lang="en-NZ" sz="2000" dirty="0"/>
              <a:t>, M., Groh, A., &amp; Ryan, S.</a:t>
            </a:r>
            <a:r>
              <a:rPr lang="en-US" sz="2000" dirty="0"/>
              <a:t> (2017). Preliminary findings from an international study of subjective wellbeing in tertiary students. </a:t>
            </a:r>
            <a:r>
              <a:rPr lang="en-US" sz="2000" i="1" dirty="0"/>
              <a:t>International Journal of Innovation, Creativity and Change, 3</a:t>
            </a:r>
            <a:r>
              <a:rPr lang="en-US" sz="2000" dirty="0"/>
              <a:t>(3), 26-42.</a:t>
            </a:r>
          </a:p>
          <a:p>
            <a:r>
              <a:rPr lang="en-US" sz="2000" dirty="0"/>
              <a:t>Field, J. (2009). </a:t>
            </a:r>
            <a:r>
              <a:rPr lang="en-US" sz="2000" i="1" dirty="0"/>
              <a:t>Well-being and happiness. Inquiry into the future for lifelong learning. Thematic paper 4</a:t>
            </a:r>
            <a:r>
              <a:rPr lang="en-US" sz="2000" dirty="0"/>
              <a:t>. Leicester, UK: National Institute of Adult Continuing Education.</a:t>
            </a:r>
          </a:p>
          <a:p>
            <a:r>
              <a:rPr lang="en-US" sz="2000" dirty="0" err="1"/>
              <a:t>Zepke</a:t>
            </a:r>
            <a:r>
              <a:rPr lang="en-US" sz="2000" dirty="0"/>
              <a:t>, N. (2013). Student engagement: A complex business supporting the first year experience in tertiary education. </a:t>
            </a:r>
            <a:r>
              <a:rPr lang="en-US" sz="2000" i="1" dirty="0"/>
              <a:t>The International Journal of the First Year in Higher Education, 4</a:t>
            </a:r>
            <a:r>
              <a:rPr lang="en-US" sz="2000" dirty="0"/>
              <a:t>(2). 1-14. </a:t>
            </a:r>
            <a:r>
              <a:rPr lang="en-US" sz="2000" dirty="0" err="1"/>
              <a:t>doi</a:t>
            </a:r>
            <a:r>
              <a:rPr lang="en-US" sz="2000" dirty="0"/>
              <a:t>: 10.5204/intjfyhe.v4i2.183</a:t>
            </a:r>
            <a:endParaRPr lang="en-NZ" sz="2000" dirty="0"/>
          </a:p>
        </p:txBody>
      </p:sp>
    </p:spTree>
    <p:extLst>
      <p:ext uri="{BB962C8B-B14F-4D97-AF65-F5344CB8AC3E}">
        <p14:creationId xmlns:p14="http://schemas.microsoft.com/office/powerpoint/2010/main" val="3132698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A6CDCC-0073-4708-9AAD-6472CE3103B7}"/>
              </a:ext>
            </a:extLst>
          </p:cNvPr>
          <p:cNvSpPr>
            <a:spLocks noGrp="1"/>
          </p:cNvSpPr>
          <p:nvPr>
            <p:ph idx="1"/>
          </p:nvPr>
        </p:nvSpPr>
        <p:spPr>
          <a:xfrm>
            <a:off x="897474" y="2298444"/>
            <a:ext cx="10721502" cy="3906814"/>
          </a:xfrm>
          <a:solidFill>
            <a:schemeClr val="bg1"/>
          </a:solidFill>
          <a:ln w="38100">
            <a:solidFill>
              <a:schemeClr val="accent5">
                <a:lumMod val="50000"/>
              </a:schemeClr>
            </a:solidFill>
          </a:ln>
        </p:spPr>
        <p:txBody>
          <a:bodyPr anchor="t">
            <a:noAutofit/>
          </a:bodyPr>
          <a:lstStyle/>
          <a:p>
            <a:pPr>
              <a:lnSpc>
                <a:spcPct val="150000"/>
              </a:lnSpc>
            </a:pPr>
            <a:r>
              <a:rPr lang="en-NZ" sz="2400" dirty="0"/>
              <a:t>Sets out the outcomes and requirements that tertiary education providers must meet for the </a:t>
            </a:r>
            <a:r>
              <a:rPr lang="en-NZ" sz="2400" b="1" dirty="0">
                <a:solidFill>
                  <a:schemeClr val="accent5">
                    <a:lumMod val="50000"/>
                  </a:schemeClr>
                </a:solidFill>
              </a:rPr>
              <a:t>wellbeing and safety of learners. </a:t>
            </a:r>
          </a:p>
          <a:p>
            <a:pPr>
              <a:lnSpc>
                <a:spcPct val="150000"/>
              </a:lnSpc>
            </a:pPr>
            <a:r>
              <a:rPr lang="en-US" sz="2400" dirty="0"/>
              <a:t>Came into effect 1</a:t>
            </a:r>
            <a:r>
              <a:rPr lang="en-US" sz="2400" baseline="30000" dirty="0"/>
              <a:t>st</a:t>
            </a:r>
            <a:r>
              <a:rPr lang="en-US" sz="2400" dirty="0"/>
              <a:t> January 2022</a:t>
            </a:r>
          </a:p>
          <a:p>
            <a:pPr>
              <a:lnSpc>
                <a:spcPct val="150000"/>
              </a:lnSpc>
            </a:pPr>
            <a:r>
              <a:rPr lang="en-NZ" sz="2400" dirty="0"/>
              <a:t>Applies to any activities provided by, or organised by or on behalf of, a provider for enrolled domestic or international tertiary learners, whether in New Zealand or offshore. </a:t>
            </a:r>
          </a:p>
          <a:p>
            <a:endParaRPr lang="en-US" sz="2000" dirty="0"/>
          </a:p>
        </p:txBody>
      </p:sp>
      <p:sp>
        <p:nvSpPr>
          <p:cNvPr id="6" name="Title 5">
            <a:extLst>
              <a:ext uri="{FF2B5EF4-FFF2-40B4-BE49-F238E27FC236}">
                <a16:creationId xmlns:a16="http://schemas.microsoft.com/office/drawing/2014/main" id="{5425324A-8A10-9A4A-121D-85202783F0DF}"/>
              </a:ext>
            </a:extLst>
          </p:cNvPr>
          <p:cNvSpPr>
            <a:spLocks noGrp="1"/>
          </p:cNvSpPr>
          <p:nvPr>
            <p:ph type="title"/>
          </p:nvPr>
        </p:nvSpPr>
        <p:spPr>
          <a:xfrm>
            <a:off x="1958178" y="289497"/>
            <a:ext cx="8600094" cy="1612455"/>
          </a:xfrm>
          <a:solidFill>
            <a:schemeClr val="accent5">
              <a:lumMod val="75000"/>
            </a:schemeClr>
          </a:solidFill>
          <a:ln w="28575">
            <a:solidFill>
              <a:schemeClr val="accent5">
                <a:lumMod val="50000"/>
              </a:schemeClr>
            </a:solidFill>
          </a:ln>
        </p:spPr>
        <p:txBody>
          <a:bodyPr>
            <a:normAutofit fontScale="90000"/>
          </a:bodyPr>
          <a:lstStyle/>
          <a:p>
            <a:br>
              <a:rPr lang="en-US" sz="4000" dirty="0"/>
            </a:br>
            <a:r>
              <a:rPr lang="en-US" sz="4000" b="1" dirty="0">
                <a:solidFill>
                  <a:schemeClr val="bg1"/>
                </a:solidFill>
              </a:rPr>
              <a:t>The Education (Pastoral Care of Tertiary and International Learners) Code of Practice 2021 </a:t>
            </a:r>
            <a:br>
              <a:rPr lang="en-US" sz="4000" b="1" dirty="0">
                <a:solidFill>
                  <a:schemeClr val="bg1"/>
                </a:solidFill>
              </a:rPr>
            </a:br>
            <a:r>
              <a:rPr lang="en-US" sz="2700" b="1" i="1" dirty="0">
                <a:solidFill>
                  <a:schemeClr val="bg1"/>
                </a:solidFill>
              </a:rPr>
              <a:t>(referred to here ‘the Code’)</a:t>
            </a:r>
            <a:br>
              <a:rPr lang="en-US" i="1" dirty="0"/>
            </a:br>
            <a:endParaRPr lang="en-US" dirty="0"/>
          </a:p>
        </p:txBody>
      </p:sp>
    </p:spTree>
    <p:extLst>
      <p:ext uri="{BB962C8B-B14F-4D97-AF65-F5344CB8AC3E}">
        <p14:creationId xmlns:p14="http://schemas.microsoft.com/office/powerpoint/2010/main" val="3986132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87AC5-E028-3541-AB0A-21D89362A13B}"/>
              </a:ext>
            </a:extLst>
          </p:cNvPr>
          <p:cNvSpPr>
            <a:spLocks noGrp="1"/>
          </p:cNvSpPr>
          <p:nvPr>
            <p:ph type="title"/>
          </p:nvPr>
        </p:nvSpPr>
        <p:spPr>
          <a:xfrm>
            <a:off x="0" y="0"/>
            <a:ext cx="4496844" cy="6858000"/>
          </a:xfrm>
          <a:solidFill>
            <a:schemeClr val="accent5">
              <a:lumMod val="75000"/>
            </a:schemeClr>
          </a:solidFill>
        </p:spPr>
        <p:txBody>
          <a:bodyPr>
            <a:normAutofit/>
          </a:bodyPr>
          <a:lstStyle/>
          <a:p>
            <a:pPr algn="ctr"/>
            <a:r>
              <a:rPr lang="en-US" dirty="0">
                <a:solidFill>
                  <a:schemeClr val="bg1"/>
                </a:solidFill>
              </a:rPr>
              <a:t>Key features of the code</a:t>
            </a:r>
          </a:p>
        </p:txBody>
      </p:sp>
      <p:sp>
        <p:nvSpPr>
          <p:cNvPr id="3" name="Content Placeholder 2">
            <a:extLst>
              <a:ext uri="{FF2B5EF4-FFF2-40B4-BE49-F238E27FC236}">
                <a16:creationId xmlns:a16="http://schemas.microsoft.com/office/drawing/2014/main" id="{689B2EAB-271D-5C40-803E-0B2959A0E989}"/>
              </a:ext>
            </a:extLst>
          </p:cNvPr>
          <p:cNvSpPr>
            <a:spLocks noGrp="1"/>
          </p:cNvSpPr>
          <p:nvPr>
            <p:ph idx="1"/>
          </p:nvPr>
        </p:nvSpPr>
        <p:spPr>
          <a:xfrm>
            <a:off x="4727682" y="667783"/>
            <a:ext cx="7059310" cy="5522434"/>
          </a:xfrm>
          <a:solidFill>
            <a:schemeClr val="accent5">
              <a:lumMod val="40000"/>
              <a:lumOff val="60000"/>
            </a:schemeClr>
          </a:solidFill>
          <a:ln w="19050">
            <a:solidFill>
              <a:schemeClr val="accent6">
                <a:lumMod val="20000"/>
                <a:lumOff val="80000"/>
              </a:schemeClr>
            </a:solidFill>
          </a:ln>
        </p:spPr>
        <p:txBody>
          <a:bodyPr anchor="t">
            <a:normAutofit fontScale="25000" lnSpcReduction="20000"/>
          </a:bodyPr>
          <a:lstStyle/>
          <a:p>
            <a:endParaRPr lang="en-US" sz="6000" dirty="0"/>
          </a:p>
          <a:p>
            <a:pPr>
              <a:lnSpc>
                <a:spcPct val="170000"/>
              </a:lnSpc>
              <a:buFont typeface="Wingdings" pitchFamily="2" charset="2"/>
              <a:buChar char="Ø"/>
            </a:pPr>
            <a:r>
              <a:rPr lang="en-US" sz="8000" dirty="0"/>
              <a:t>A whole-of-provider approach</a:t>
            </a:r>
          </a:p>
          <a:p>
            <a:pPr>
              <a:lnSpc>
                <a:spcPct val="170000"/>
              </a:lnSpc>
              <a:buFont typeface="Wingdings" pitchFamily="2" charset="2"/>
              <a:buChar char="Ø"/>
            </a:pPr>
            <a:r>
              <a:rPr lang="en-US" sz="8000" dirty="0"/>
              <a:t>Strengthened standards for wellbeing and safety practices </a:t>
            </a:r>
          </a:p>
          <a:p>
            <a:pPr>
              <a:lnSpc>
                <a:spcPct val="170000"/>
              </a:lnSpc>
              <a:buFont typeface="Wingdings" pitchFamily="2" charset="2"/>
              <a:buChar char="Ø"/>
            </a:pPr>
            <a:r>
              <a:rPr lang="en-US" sz="8000" dirty="0"/>
              <a:t>Foster learning environments that are safe and support positive experiences of diverse learner groups</a:t>
            </a:r>
          </a:p>
          <a:p>
            <a:pPr>
              <a:lnSpc>
                <a:spcPct val="170000"/>
              </a:lnSpc>
              <a:buFont typeface="Wingdings" pitchFamily="2" charset="2"/>
              <a:buChar char="Ø"/>
            </a:pPr>
            <a:r>
              <a:rPr lang="en-US" sz="8000" dirty="0"/>
              <a:t>Training and support for staff (including accommodation staff)</a:t>
            </a:r>
          </a:p>
          <a:p>
            <a:pPr>
              <a:lnSpc>
                <a:spcPct val="170000"/>
              </a:lnSpc>
              <a:buFont typeface="Wingdings" pitchFamily="2" charset="2"/>
              <a:buChar char="Ø"/>
            </a:pPr>
            <a:r>
              <a:rPr lang="en-US" sz="8000" dirty="0"/>
              <a:t>Better protections for learners for making complaints and resolving disputes</a:t>
            </a:r>
          </a:p>
          <a:p>
            <a:pPr>
              <a:lnSpc>
                <a:spcPct val="170000"/>
              </a:lnSpc>
              <a:buFont typeface="Wingdings" pitchFamily="2" charset="2"/>
              <a:buChar char="Ø"/>
            </a:pPr>
            <a:r>
              <a:rPr lang="en-US" sz="8000" dirty="0"/>
              <a:t>Better consistency within and across providers (and in student accommodation) for responding to emergency situations</a:t>
            </a:r>
          </a:p>
          <a:p>
            <a:pPr>
              <a:lnSpc>
                <a:spcPct val="170000"/>
              </a:lnSpc>
            </a:pPr>
            <a:endParaRPr lang="en-US" sz="8000" dirty="0"/>
          </a:p>
          <a:p>
            <a:endParaRPr lang="en-US" dirty="0"/>
          </a:p>
        </p:txBody>
      </p:sp>
    </p:spTree>
    <p:extLst>
      <p:ext uri="{BB962C8B-B14F-4D97-AF65-F5344CB8AC3E}">
        <p14:creationId xmlns:p14="http://schemas.microsoft.com/office/powerpoint/2010/main" val="2198055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51186-9F13-4B16-8F3B-82FACDB37711}"/>
              </a:ext>
            </a:extLst>
          </p:cNvPr>
          <p:cNvSpPr>
            <a:spLocks noGrp="1"/>
          </p:cNvSpPr>
          <p:nvPr>
            <p:ph type="title"/>
          </p:nvPr>
        </p:nvSpPr>
        <p:spPr>
          <a:xfrm>
            <a:off x="2995285" y="240729"/>
            <a:ext cx="5725438" cy="1075368"/>
          </a:xfrm>
          <a:solidFill>
            <a:schemeClr val="accent5">
              <a:lumMod val="20000"/>
              <a:lumOff val="80000"/>
            </a:schemeClr>
          </a:solidFill>
          <a:ln w="19050">
            <a:solidFill>
              <a:schemeClr val="accent6">
                <a:lumMod val="50000"/>
              </a:schemeClr>
            </a:solidFill>
          </a:ln>
        </p:spPr>
        <p:txBody>
          <a:bodyPr/>
          <a:lstStyle/>
          <a:p>
            <a:pPr algn="ctr"/>
            <a:r>
              <a:rPr lang="en-US" b="1" dirty="0"/>
              <a:t>Wellbeing of learners</a:t>
            </a:r>
          </a:p>
        </p:txBody>
      </p:sp>
      <p:sp>
        <p:nvSpPr>
          <p:cNvPr id="3" name="Content Placeholder 2">
            <a:extLst>
              <a:ext uri="{FF2B5EF4-FFF2-40B4-BE49-F238E27FC236}">
                <a16:creationId xmlns:a16="http://schemas.microsoft.com/office/drawing/2014/main" id="{2B736AFB-E3B3-460B-BEF3-1DC66A926191}"/>
              </a:ext>
            </a:extLst>
          </p:cNvPr>
          <p:cNvSpPr>
            <a:spLocks noGrp="1"/>
          </p:cNvSpPr>
          <p:nvPr>
            <p:ph idx="1"/>
          </p:nvPr>
        </p:nvSpPr>
        <p:spPr>
          <a:xfrm>
            <a:off x="1725676" y="3181609"/>
            <a:ext cx="9391999" cy="3569920"/>
          </a:xfrm>
          <a:solidFill>
            <a:schemeClr val="accent5">
              <a:lumMod val="40000"/>
              <a:lumOff val="60000"/>
            </a:schemeClr>
          </a:solidFill>
          <a:ln w="38100">
            <a:noFill/>
          </a:ln>
        </p:spPr>
        <p:txBody>
          <a:bodyPr>
            <a:normAutofit/>
          </a:bodyPr>
          <a:lstStyle/>
          <a:p>
            <a:r>
              <a:rPr lang="en-US" sz="2400" dirty="0"/>
              <a:t>Wellbeing of learners is central to positive tertiary learning outcomes. </a:t>
            </a:r>
          </a:p>
          <a:p>
            <a:pPr lvl="1"/>
            <a:r>
              <a:rPr lang="en-US" sz="2200" dirty="0"/>
              <a:t>Learners being healthy and feeling secure</a:t>
            </a:r>
          </a:p>
          <a:p>
            <a:pPr lvl="1"/>
            <a:r>
              <a:rPr lang="en-US" sz="2200" dirty="0"/>
              <a:t>Learners achieving academic goals</a:t>
            </a:r>
          </a:p>
          <a:p>
            <a:pPr lvl="1"/>
            <a:r>
              <a:rPr lang="en-US" sz="2200" dirty="0"/>
              <a:t>Benefits learners families, communities and wider society</a:t>
            </a:r>
          </a:p>
          <a:p>
            <a:r>
              <a:rPr lang="en-US" sz="2600" dirty="0"/>
              <a:t>For tertiary providers:</a:t>
            </a:r>
          </a:p>
          <a:p>
            <a:pPr lvl="1"/>
            <a:r>
              <a:rPr lang="en-US" sz="2200" dirty="0"/>
              <a:t>Better achievement outcomes</a:t>
            </a:r>
          </a:p>
          <a:p>
            <a:pPr lvl="1"/>
            <a:r>
              <a:rPr lang="en-US" sz="2200" dirty="0"/>
              <a:t>Improved retention</a:t>
            </a:r>
          </a:p>
          <a:p>
            <a:pPr lvl="1"/>
            <a:r>
              <a:rPr lang="en-US" sz="2200" dirty="0"/>
              <a:t>Improved learner satisfaction</a:t>
            </a:r>
          </a:p>
          <a:p>
            <a:pPr lvl="1"/>
            <a:r>
              <a:rPr lang="en-US" sz="2200" dirty="0"/>
              <a:t>Reputational impacts</a:t>
            </a:r>
          </a:p>
        </p:txBody>
      </p:sp>
      <p:graphicFrame>
        <p:nvGraphicFramePr>
          <p:cNvPr id="7" name="Diagram 6">
            <a:extLst>
              <a:ext uri="{FF2B5EF4-FFF2-40B4-BE49-F238E27FC236}">
                <a16:creationId xmlns:a16="http://schemas.microsoft.com/office/drawing/2014/main" id="{A5CF7111-5808-1548-DCE1-FF528C922498}"/>
              </a:ext>
            </a:extLst>
          </p:cNvPr>
          <p:cNvGraphicFramePr/>
          <p:nvPr>
            <p:extLst>
              <p:ext uri="{D42A27DB-BD31-4B8C-83A1-F6EECF244321}">
                <p14:modId xmlns:p14="http://schemas.microsoft.com/office/powerpoint/2010/main" val="314766072"/>
              </p:ext>
            </p:extLst>
          </p:nvPr>
        </p:nvGraphicFramePr>
        <p:xfrm>
          <a:off x="776613" y="1660858"/>
          <a:ext cx="10341062" cy="1195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00596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1032" name="Picture 8" descr="Te Whare Tapa Whā - NZIE">
            <a:extLst>
              <a:ext uri="{FF2B5EF4-FFF2-40B4-BE49-F238E27FC236}">
                <a16:creationId xmlns:a16="http://schemas.microsoft.com/office/drawing/2014/main" id="{74128E69-BC13-4017-A755-132E16A71D6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88170" y="380313"/>
            <a:ext cx="4005608" cy="259363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BCCD40-7060-F948-8A23-E08CC9411306}"/>
              </a:ext>
            </a:extLst>
          </p:cNvPr>
          <p:cNvSpPr>
            <a:spLocks noGrp="1"/>
          </p:cNvSpPr>
          <p:nvPr>
            <p:ph type="title"/>
          </p:nvPr>
        </p:nvSpPr>
        <p:spPr>
          <a:xfrm>
            <a:off x="0" y="0"/>
            <a:ext cx="4531313" cy="6858000"/>
          </a:xfrm>
          <a:solidFill>
            <a:schemeClr val="accent5">
              <a:lumMod val="75000"/>
            </a:schemeClr>
          </a:solidFill>
        </p:spPr>
        <p:txBody>
          <a:bodyPr anchor="ctr">
            <a:normAutofit/>
          </a:bodyPr>
          <a:lstStyle/>
          <a:p>
            <a:pPr algn="ctr"/>
            <a:r>
              <a:rPr lang="en-US" sz="3600" b="1" dirty="0">
                <a:solidFill>
                  <a:schemeClr val="bg1"/>
                </a:solidFill>
              </a:rPr>
              <a:t>Wellbeing concepts</a:t>
            </a:r>
          </a:p>
        </p:txBody>
      </p:sp>
      <p:sp>
        <p:nvSpPr>
          <p:cNvPr id="3" name="Content Placeholder 2">
            <a:extLst>
              <a:ext uri="{FF2B5EF4-FFF2-40B4-BE49-F238E27FC236}">
                <a16:creationId xmlns:a16="http://schemas.microsoft.com/office/drawing/2014/main" id="{B6323396-C5AE-0543-8512-AE18E09398CD}"/>
              </a:ext>
            </a:extLst>
          </p:cNvPr>
          <p:cNvSpPr>
            <a:spLocks noGrp="1"/>
          </p:cNvSpPr>
          <p:nvPr>
            <p:ph idx="1"/>
          </p:nvPr>
        </p:nvSpPr>
        <p:spPr>
          <a:xfrm>
            <a:off x="923206" y="5649238"/>
            <a:ext cx="3913746" cy="5574082"/>
          </a:xfrm>
        </p:spPr>
        <p:txBody>
          <a:bodyPr>
            <a:normAutofit/>
          </a:bodyPr>
          <a:lstStyle/>
          <a:p>
            <a:pPr marL="0" indent="0">
              <a:buNone/>
            </a:pPr>
            <a:endParaRPr lang="en-US" sz="1600" dirty="0">
              <a:solidFill>
                <a:srgbClr val="FFFFFE"/>
              </a:solidFill>
            </a:endParaRPr>
          </a:p>
          <a:p>
            <a:pPr marL="0" indent="0">
              <a:buNone/>
            </a:pPr>
            <a:endParaRPr lang="en-US" sz="1600" dirty="0">
              <a:solidFill>
                <a:srgbClr val="FFFFFE"/>
              </a:solidFill>
            </a:endParaRPr>
          </a:p>
          <a:p>
            <a:pPr marL="0" indent="0">
              <a:buNone/>
            </a:pPr>
            <a:endParaRPr lang="en-US" sz="1600" dirty="0">
              <a:solidFill>
                <a:srgbClr val="FFFFFE"/>
              </a:solidFill>
            </a:endParaRPr>
          </a:p>
          <a:p>
            <a:pPr marL="0" indent="0">
              <a:buNone/>
            </a:pPr>
            <a:endParaRPr lang="en-US" sz="1600" dirty="0">
              <a:solidFill>
                <a:srgbClr val="FFFFFE"/>
              </a:solidFill>
            </a:endParaRPr>
          </a:p>
          <a:p>
            <a:pPr marL="0" indent="0">
              <a:buNone/>
            </a:pPr>
            <a:endParaRPr lang="en-US" sz="1600" dirty="0">
              <a:solidFill>
                <a:srgbClr val="FFFFFE"/>
              </a:solidFill>
            </a:endParaRPr>
          </a:p>
          <a:p>
            <a:pPr marL="0" indent="0">
              <a:buNone/>
            </a:pPr>
            <a:r>
              <a:rPr lang="en-US" sz="1600" dirty="0">
                <a:solidFill>
                  <a:srgbClr val="FFFFFE"/>
                </a:solidFill>
              </a:rPr>
              <a:t>“ … a heterogenous combination of an individual’s physical, mental, emotional and social health “ (Grant-Smith et al., 2017, p.8</a:t>
            </a:r>
          </a:p>
          <a:p>
            <a:pPr marL="0" indent="0">
              <a:buNone/>
            </a:pPr>
            <a:endParaRPr lang="en-US" sz="1600" dirty="0">
              <a:solidFill>
                <a:srgbClr val="FFFFFE"/>
              </a:solidFill>
            </a:endParaRPr>
          </a:p>
          <a:p>
            <a:pPr marL="0" indent="0">
              <a:buNone/>
            </a:pPr>
            <a:endParaRPr lang="en-US" sz="1600" dirty="0">
              <a:solidFill>
                <a:srgbClr val="FFFFFE"/>
              </a:solidFill>
            </a:endParaRPr>
          </a:p>
          <a:p>
            <a:pPr marL="0" indent="0">
              <a:buNone/>
            </a:pPr>
            <a:endParaRPr lang="en-US" sz="1600" dirty="0">
              <a:solidFill>
                <a:srgbClr val="FFFFFE"/>
              </a:solidFill>
            </a:endParaRPr>
          </a:p>
          <a:p>
            <a:pPr marL="0" indent="0">
              <a:buNone/>
            </a:pPr>
            <a:endParaRPr lang="en-US" sz="1600" dirty="0">
              <a:solidFill>
                <a:srgbClr val="FFFFFE"/>
              </a:solidFill>
            </a:endParaRPr>
          </a:p>
        </p:txBody>
      </p:sp>
      <p:pic>
        <p:nvPicPr>
          <p:cNvPr id="1028" name="Picture 4" descr="A resilient home: The Fonofale Model of Health | Springboard Trust">
            <a:extLst>
              <a:ext uri="{FF2B5EF4-FFF2-40B4-BE49-F238E27FC236}">
                <a16:creationId xmlns:a16="http://schemas.microsoft.com/office/drawing/2014/main" id="{7393C216-98A2-40CD-BA79-260C10FBBC9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76061" y="3327104"/>
            <a:ext cx="3913747" cy="295487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509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DFFA6-71F2-428C-8C18-9E860FC45C76}"/>
              </a:ext>
            </a:extLst>
          </p:cNvPr>
          <p:cNvSpPr>
            <a:spLocks noGrp="1"/>
          </p:cNvSpPr>
          <p:nvPr>
            <p:ph type="title"/>
          </p:nvPr>
        </p:nvSpPr>
        <p:spPr>
          <a:xfrm>
            <a:off x="0" y="0"/>
            <a:ext cx="4809995" cy="6858000"/>
          </a:xfrm>
          <a:solidFill>
            <a:schemeClr val="accent5">
              <a:lumMod val="75000"/>
            </a:schemeClr>
          </a:solidFill>
        </p:spPr>
        <p:txBody>
          <a:bodyPr>
            <a:normAutofit/>
          </a:bodyPr>
          <a:lstStyle/>
          <a:p>
            <a:pPr algn="ctr"/>
            <a:r>
              <a:rPr lang="en-US" dirty="0">
                <a:solidFill>
                  <a:schemeClr val="bg1"/>
                </a:solidFill>
              </a:rPr>
              <a:t>The structure of the code</a:t>
            </a:r>
            <a:br>
              <a:rPr lang="en-US" dirty="0">
                <a:solidFill>
                  <a:schemeClr val="bg1"/>
                </a:solidFill>
              </a:rPr>
            </a:br>
            <a:r>
              <a:rPr lang="en-US" dirty="0">
                <a:solidFill>
                  <a:schemeClr val="bg1"/>
                </a:solidFill>
              </a:rPr>
              <a:t> </a:t>
            </a:r>
            <a:br>
              <a:rPr lang="en-US" dirty="0">
                <a:solidFill>
                  <a:schemeClr val="bg1"/>
                </a:solidFill>
              </a:rPr>
            </a:br>
            <a:r>
              <a:rPr lang="en-US" dirty="0">
                <a:solidFill>
                  <a:schemeClr val="bg1"/>
                </a:solidFill>
              </a:rPr>
              <a:t>8 Parts</a:t>
            </a:r>
            <a:br>
              <a:rPr lang="en-US" dirty="0">
                <a:solidFill>
                  <a:schemeClr val="bg1"/>
                </a:solidFill>
              </a:rPr>
            </a:br>
            <a:r>
              <a:rPr lang="en-US" dirty="0">
                <a:solidFill>
                  <a:schemeClr val="bg1"/>
                </a:solidFill>
              </a:rPr>
              <a:t>22 Outcomes</a:t>
            </a:r>
          </a:p>
        </p:txBody>
      </p:sp>
      <p:sp>
        <p:nvSpPr>
          <p:cNvPr id="3" name="Content Placeholder 2">
            <a:extLst>
              <a:ext uri="{FF2B5EF4-FFF2-40B4-BE49-F238E27FC236}">
                <a16:creationId xmlns:a16="http://schemas.microsoft.com/office/drawing/2014/main" id="{866EFFD9-F6FE-40D2-86D1-51542E8FE093}"/>
              </a:ext>
            </a:extLst>
          </p:cNvPr>
          <p:cNvSpPr>
            <a:spLocks noGrp="1"/>
          </p:cNvSpPr>
          <p:nvPr>
            <p:ph idx="1"/>
          </p:nvPr>
        </p:nvSpPr>
        <p:spPr>
          <a:xfrm>
            <a:off x="5493588" y="601248"/>
            <a:ext cx="6243300" cy="5674291"/>
          </a:xfrm>
          <a:solidFill>
            <a:schemeClr val="accent5">
              <a:lumMod val="20000"/>
              <a:lumOff val="80000"/>
            </a:schemeClr>
          </a:solidFill>
          <a:ln w="38100">
            <a:solidFill>
              <a:schemeClr val="accent6">
                <a:lumMod val="20000"/>
                <a:lumOff val="80000"/>
              </a:schemeClr>
            </a:solidFill>
          </a:ln>
        </p:spPr>
        <p:txBody>
          <a:bodyPr anchor="t">
            <a:normAutofit/>
          </a:bodyPr>
          <a:lstStyle/>
          <a:p>
            <a:pPr marL="0" indent="0" algn="ctr">
              <a:buNone/>
            </a:pPr>
            <a:r>
              <a:rPr lang="en-US" sz="2400" b="1" i="1" dirty="0"/>
              <a:t>Relevant to WIL</a:t>
            </a:r>
          </a:p>
          <a:p>
            <a:pPr marL="0" indent="0">
              <a:buNone/>
            </a:pPr>
            <a:r>
              <a:rPr lang="en-NZ" sz="2400" dirty="0"/>
              <a:t>Part 3: </a:t>
            </a:r>
          </a:p>
          <a:p>
            <a:pPr marL="0" indent="0">
              <a:buNone/>
            </a:pPr>
            <a:r>
              <a:rPr lang="en-NZ" sz="2400" dirty="0">
                <a:solidFill>
                  <a:schemeClr val="accent5">
                    <a:lumMod val="50000"/>
                  </a:schemeClr>
                </a:solidFill>
              </a:rPr>
              <a:t>Organisational structures to support a whole-of-provider approach to learner wellbeing and safety</a:t>
            </a:r>
          </a:p>
          <a:p>
            <a:pPr marL="0" indent="0">
              <a:buNone/>
            </a:pPr>
            <a:endParaRPr lang="en-US" sz="2400" dirty="0"/>
          </a:p>
          <a:p>
            <a:pPr marL="0" indent="0">
              <a:buNone/>
            </a:pPr>
            <a:r>
              <a:rPr lang="en-US" sz="2400" dirty="0"/>
              <a:t>Part 4: </a:t>
            </a:r>
          </a:p>
          <a:p>
            <a:pPr marL="0" indent="0">
              <a:buNone/>
            </a:pPr>
            <a:r>
              <a:rPr lang="en-NZ" sz="2400" dirty="0">
                <a:solidFill>
                  <a:schemeClr val="accent5">
                    <a:lumMod val="50000"/>
                  </a:schemeClr>
                </a:solidFill>
              </a:rPr>
              <a:t>Wellbeing and safety practices for all tertiary providers </a:t>
            </a:r>
          </a:p>
          <a:p>
            <a:pPr marL="0" indent="0">
              <a:buNone/>
            </a:pPr>
            <a:endParaRPr lang="en-NZ" sz="2400" dirty="0"/>
          </a:p>
          <a:p>
            <a:pPr marL="0" indent="0">
              <a:buNone/>
            </a:pPr>
            <a:r>
              <a:rPr lang="en-US" sz="2400" dirty="0"/>
              <a:t>Part 6: </a:t>
            </a:r>
          </a:p>
          <a:p>
            <a:pPr marL="0" indent="0">
              <a:buNone/>
            </a:pPr>
            <a:r>
              <a:rPr lang="en-US" sz="2400" dirty="0">
                <a:solidFill>
                  <a:schemeClr val="accent5">
                    <a:lumMod val="50000"/>
                  </a:schemeClr>
                </a:solidFill>
              </a:rPr>
              <a:t>International Learners</a:t>
            </a:r>
          </a:p>
          <a:p>
            <a:pPr marL="0" indent="0">
              <a:buNone/>
            </a:pPr>
            <a:endParaRPr lang="en-US" i="1" dirty="0">
              <a:solidFill>
                <a:schemeClr val="accent6">
                  <a:lumMod val="50000"/>
                </a:schemeClr>
              </a:solidFill>
            </a:endParaRPr>
          </a:p>
          <a:p>
            <a:endParaRPr lang="en-US" i="1" dirty="0"/>
          </a:p>
        </p:txBody>
      </p:sp>
    </p:spTree>
    <p:extLst>
      <p:ext uri="{BB962C8B-B14F-4D97-AF65-F5344CB8AC3E}">
        <p14:creationId xmlns:p14="http://schemas.microsoft.com/office/powerpoint/2010/main" val="1119535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2">
            <a:extLst>
              <a:ext uri="{FF2B5EF4-FFF2-40B4-BE49-F238E27FC236}">
                <a16:creationId xmlns:a16="http://schemas.microsoft.com/office/drawing/2014/main" id="{F0AFADE2-3334-982A-C197-EE361216D4C9}"/>
              </a:ext>
            </a:extLst>
          </p:cNvPr>
          <p:cNvGraphicFramePr>
            <a:graphicFrameLocks noGrp="1"/>
          </p:cNvGraphicFramePr>
          <p:nvPr>
            <p:ph idx="1"/>
            <p:extLst>
              <p:ext uri="{D42A27DB-BD31-4B8C-83A1-F6EECF244321}">
                <p14:modId xmlns:p14="http://schemas.microsoft.com/office/powerpoint/2010/main" val="196039350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a:extLst>
              <a:ext uri="{FF2B5EF4-FFF2-40B4-BE49-F238E27FC236}">
                <a16:creationId xmlns:a16="http://schemas.microsoft.com/office/drawing/2014/main" id="{5A56E09E-406B-375B-6DAD-3C2F99762D55}"/>
              </a:ext>
            </a:extLst>
          </p:cNvPr>
          <p:cNvSpPr txBox="1">
            <a:spLocks/>
          </p:cNvSpPr>
          <p:nvPr/>
        </p:nvSpPr>
        <p:spPr>
          <a:xfrm>
            <a:off x="1639865" y="319719"/>
            <a:ext cx="7904967" cy="1175576"/>
          </a:xfrm>
          <a:prstGeom prst="rect">
            <a:avLst/>
          </a:prstGeom>
          <a:solidFill>
            <a:schemeClr val="accent5">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Tertiary Provider actions for Part 3</a:t>
            </a:r>
          </a:p>
        </p:txBody>
      </p:sp>
    </p:spTree>
    <p:extLst>
      <p:ext uri="{BB962C8B-B14F-4D97-AF65-F5344CB8AC3E}">
        <p14:creationId xmlns:p14="http://schemas.microsoft.com/office/powerpoint/2010/main" val="140939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2D3EA-232E-5845-808E-37C6644BDC3C}"/>
              </a:ext>
            </a:extLst>
          </p:cNvPr>
          <p:cNvSpPr>
            <a:spLocks noGrp="1"/>
          </p:cNvSpPr>
          <p:nvPr>
            <p:ph type="title"/>
          </p:nvPr>
        </p:nvSpPr>
        <p:spPr>
          <a:xfrm>
            <a:off x="0" y="0"/>
            <a:ext cx="4321479" cy="6858000"/>
          </a:xfrm>
          <a:solidFill>
            <a:schemeClr val="accent5">
              <a:lumMod val="75000"/>
            </a:schemeClr>
          </a:solidFill>
        </p:spPr>
        <p:txBody>
          <a:bodyPr>
            <a:normAutofit/>
          </a:bodyPr>
          <a:lstStyle/>
          <a:p>
            <a:pPr algn="ctr"/>
            <a:r>
              <a:rPr lang="en-US" sz="3200" b="1" dirty="0">
                <a:solidFill>
                  <a:schemeClr val="bg1"/>
                </a:solidFill>
              </a:rPr>
              <a:t>Part 4</a:t>
            </a:r>
            <a:br>
              <a:rPr lang="en-US" sz="3200" b="1" dirty="0">
                <a:solidFill>
                  <a:schemeClr val="bg1"/>
                </a:solidFill>
              </a:rPr>
            </a:br>
            <a:r>
              <a:rPr lang="en-US" sz="3200" b="1" dirty="0">
                <a:solidFill>
                  <a:schemeClr val="bg1"/>
                </a:solidFill>
              </a:rPr>
              <a:t> </a:t>
            </a:r>
            <a:br>
              <a:rPr lang="en-US" sz="3200" b="1" dirty="0">
                <a:solidFill>
                  <a:schemeClr val="bg1"/>
                </a:solidFill>
              </a:rPr>
            </a:br>
            <a:r>
              <a:rPr lang="en-US" sz="3200" b="1" dirty="0">
                <a:solidFill>
                  <a:schemeClr val="bg1"/>
                </a:solidFill>
              </a:rPr>
              <a:t>Wellbeing and safety practices</a:t>
            </a:r>
            <a:br>
              <a:rPr lang="en-US" sz="3200" b="1" dirty="0">
                <a:solidFill>
                  <a:schemeClr val="bg1"/>
                </a:solidFill>
              </a:rPr>
            </a:br>
            <a:r>
              <a:rPr lang="en-US" sz="3200" b="1" dirty="0">
                <a:solidFill>
                  <a:schemeClr val="bg1"/>
                </a:solidFill>
              </a:rPr>
              <a:t>for all tertiary providers</a:t>
            </a:r>
            <a:br>
              <a:rPr lang="en-US" sz="3200" b="1" dirty="0">
                <a:solidFill>
                  <a:schemeClr val="accent6">
                    <a:lumMod val="50000"/>
                  </a:schemeClr>
                </a:solidFill>
              </a:rPr>
            </a:br>
            <a:endParaRPr lang="en-US" sz="3200" b="1" dirty="0">
              <a:solidFill>
                <a:schemeClr val="bg1"/>
              </a:solidFill>
            </a:endParaRPr>
          </a:p>
        </p:txBody>
      </p:sp>
      <p:sp>
        <p:nvSpPr>
          <p:cNvPr id="3" name="Content Placeholder 2">
            <a:extLst>
              <a:ext uri="{FF2B5EF4-FFF2-40B4-BE49-F238E27FC236}">
                <a16:creationId xmlns:a16="http://schemas.microsoft.com/office/drawing/2014/main" id="{1434E9DE-BB41-2142-B7AF-2E97547BDB32}"/>
              </a:ext>
            </a:extLst>
          </p:cNvPr>
          <p:cNvSpPr>
            <a:spLocks noGrp="1"/>
          </p:cNvSpPr>
          <p:nvPr>
            <p:ph idx="1"/>
          </p:nvPr>
        </p:nvSpPr>
        <p:spPr>
          <a:xfrm>
            <a:off x="4601459" y="2099734"/>
            <a:ext cx="7348371" cy="3887708"/>
          </a:xfrm>
          <a:solidFill>
            <a:schemeClr val="accent5">
              <a:lumMod val="20000"/>
              <a:lumOff val="80000"/>
            </a:schemeClr>
          </a:solidFill>
          <a:ln w="38100">
            <a:noFill/>
          </a:ln>
        </p:spPr>
        <p:txBody>
          <a:bodyPr anchor="t">
            <a:normAutofit/>
          </a:bodyPr>
          <a:lstStyle/>
          <a:p>
            <a:pPr marL="0" indent="0">
              <a:buNone/>
            </a:pPr>
            <a:r>
              <a:rPr lang="en-US" sz="2400" u="sng" dirty="0"/>
              <a:t>Outcome 3:</a:t>
            </a:r>
          </a:p>
          <a:p>
            <a:pPr marL="0" indent="0">
              <a:buNone/>
            </a:pPr>
            <a:r>
              <a:rPr lang="en-US" sz="2400" dirty="0"/>
              <a:t>Safe inclusive, supportive and accessible physical and digital learning environments</a:t>
            </a:r>
          </a:p>
          <a:p>
            <a:pPr marL="0" indent="0">
              <a:buNone/>
            </a:pPr>
            <a:endParaRPr lang="en-US" sz="2400" dirty="0"/>
          </a:p>
          <a:p>
            <a:pPr marL="0" indent="0">
              <a:buNone/>
            </a:pPr>
            <a:r>
              <a:rPr lang="en-US" sz="2400" dirty="0"/>
              <a:t>Clause 18 a) </a:t>
            </a:r>
            <a:r>
              <a:rPr lang="en-US" sz="2400" i="1" dirty="0"/>
              <a:t>Providers must have practices for providing healthy and safe learning environments</a:t>
            </a:r>
            <a:r>
              <a:rPr lang="en-US" sz="2400" dirty="0"/>
              <a:t>.</a:t>
            </a:r>
          </a:p>
          <a:p>
            <a:pPr marL="0" indent="0">
              <a:buNone/>
            </a:pPr>
            <a:endParaRPr lang="en-US" sz="2400" dirty="0"/>
          </a:p>
          <a:p>
            <a:pPr marL="0" indent="0">
              <a:buNone/>
            </a:pPr>
            <a:r>
              <a:rPr lang="en-US" sz="2400" u="sng" dirty="0"/>
              <a:t>Outcome 4:</a:t>
            </a:r>
          </a:p>
          <a:p>
            <a:pPr marL="0" indent="0">
              <a:buNone/>
            </a:pPr>
            <a:r>
              <a:rPr lang="en-US" sz="2400" dirty="0"/>
              <a:t>Learners are safe and well</a:t>
            </a:r>
          </a:p>
          <a:p>
            <a:pPr marL="0" indent="0" algn="ctr">
              <a:buNone/>
            </a:pPr>
            <a:endParaRPr lang="en-US" dirty="0"/>
          </a:p>
        </p:txBody>
      </p:sp>
      <p:sp>
        <p:nvSpPr>
          <p:cNvPr id="8" name="TextBox 7">
            <a:extLst>
              <a:ext uri="{FF2B5EF4-FFF2-40B4-BE49-F238E27FC236}">
                <a16:creationId xmlns:a16="http://schemas.microsoft.com/office/drawing/2014/main" id="{9D94DBD2-5C62-9794-46BA-574A08E63AD9}"/>
              </a:ext>
            </a:extLst>
          </p:cNvPr>
          <p:cNvSpPr txBox="1"/>
          <p:nvPr/>
        </p:nvSpPr>
        <p:spPr>
          <a:xfrm>
            <a:off x="5918720" y="578170"/>
            <a:ext cx="4713848" cy="584775"/>
          </a:xfrm>
          <a:prstGeom prst="rect">
            <a:avLst/>
          </a:prstGeom>
          <a:solidFill>
            <a:schemeClr val="accent5">
              <a:lumMod val="20000"/>
              <a:lumOff val="80000"/>
            </a:schemeClr>
          </a:solidFill>
          <a:ln>
            <a:solidFill>
              <a:schemeClr val="accent6">
                <a:lumMod val="75000"/>
              </a:schemeClr>
            </a:solidFill>
          </a:ln>
        </p:spPr>
        <p:txBody>
          <a:bodyPr wrap="square" rtlCol="0">
            <a:spAutoFit/>
          </a:bodyPr>
          <a:lstStyle/>
          <a:p>
            <a:r>
              <a:rPr lang="en-US" sz="3200" dirty="0"/>
              <a:t>Outcomes relevant for WIL</a:t>
            </a:r>
          </a:p>
        </p:txBody>
      </p:sp>
    </p:spTree>
    <p:extLst>
      <p:ext uri="{BB962C8B-B14F-4D97-AF65-F5344CB8AC3E}">
        <p14:creationId xmlns:p14="http://schemas.microsoft.com/office/powerpoint/2010/main" val="2935897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C3D69061-41AC-547A-1BA9-600EB1442DA3}"/>
              </a:ext>
            </a:extLst>
          </p:cNvPr>
          <p:cNvPicPr>
            <a:picLocks noChangeAspect="1"/>
          </p:cNvPicPr>
          <p:nvPr/>
        </p:nvPicPr>
        <p:blipFill>
          <a:blip r:embed="rId3"/>
          <a:stretch>
            <a:fillRect/>
          </a:stretch>
        </p:blipFill>
        <p:spPr>
          <a:xfrm>
            <a:off x="5334001" y="1"/>
            <a:ext cx="6857999" cy="6857999"/>
          </a:xfrm>
          <a:prstGeom prst="rect">
            <a:avLst/>
          </a:prstGeom>
          <a:solidFill>
            <a:schemeClr val="bg2">
              <a:lumMod val="90000"/>
            </a:schemeClr>
          </a:solidFill>
          <a:ln>
            <a:noFill/>
          </a:ln>
        </p:spPr>
      </p:pic>
      <p:sp>
        <p:nvSpPr>
          <p:cNvPr id="3" name="Title 1">
            <a:extLst>
              <a:ext uri="{FF2B5EF4-FFF2-40B4-BE49-F238E27FC236}">
                <a16:creationId xmlns:a16="http://schemas.microsoft.com/office/drawing/2014/main" id="{BC3A6AEA-DD64-3B3C-21D8-839F61B494FC}"/>
              </a:ext>
            </a:extLst>
          </p:cNvPr>
          <p:cNvSpPr>
            <a:spLocks noGrp="1"/>
          </p:cNvSpPr>
          <p:nvPr>
            <p:ph type="title"/>
          </p:nvPr>
        </p:nvSpPr>
        <p:spPr>
          <a:xfrm>
            <a:off x="0" y="0"/>
            <a:ext cx="4531313" cy="6858000"/>
          </a:xfrm>
          <a:solidFill>
            <a:schemeClr val="accent5">
              <a:lumMod val="75000"/>
            </a:schemeClr>
          </a:solidFill>
        </p:spPr>
        <p:txBody>
          <a:bodyPr anchor="ctr">
            <a:normAutofit/>
          </a:bodyPr>
          <a:lstStyle/>
          <a:p>
            <a:pPr algn="ctr"/>
            <a:r>
              <a:rPr lang="en-US" sz="3600" b="1" dirty="0">
                <a:solidFill>
                  <a:schemeClr val="bg1"/>
                </a:solidFill>
              </a:rPr>
              <a:t>Keeping students safe on WIL</a:t>
            </a:r>
          </a:p>
        </p:txBody>
      </p:sp>
    </p:spTree>
    <p:extLst>
      <p:ext uri="{BB962C8B-B14F-4D97-AF65-F5344CB8AC3E}">
        <p14:creationId xmlns:p14="http://schemas.microsoft.com/office/powerpoint/2010/main" val="41736136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876</TotalTime>
  <Words>2779</Words>
  <Application>Microsoft Office PowerPoint</Application>
  <PresentationFormat>Widescreen</PresentationFormat>
  <Paragraphs>206</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vt:lpstr>
      <vt:lpstr>Calibri</vt:lpstr>
      <vt:lpstr>Calibri Light</vt:lpstr>
      <vt:lpstr>Rockwell</vt:lpstr>
      <vt:lpstr>Wingdings</vt:lpstr>
      <vt:lpstr>Office Theme</vt:lpstr>
      <vt:lpstr>Education (Pastoral Care of Tertiary and International Learners) Code of Practice 2021: What does it mean for work-integrated learning?</vt:lpstr>
      <vt:lpstr> The Education (Pastoral Care of Tertiary and International Learners) Code of Practice 2021  (referred to here ‘the Code’) </vt:lpstr>
      <vt:lpstr>Key features of the code</vt:lpstr>
      <vt:lpstr>Wellbeing of learners</vt:lpstr>
      <vt:lpstr>Wellbeing concepts</vt:lpstr>
      <vt:lpstr>The structure of the code   8 Parts 22 Outcomes</vt:lpstr>
      <vt:lpstr>PowerPoint Presentation</vt:lpstr>
      <vt:lpstr>Part 4   Wellbeing and safety practices for all tertiary providers </vt:lpstr>
      <vt:lpstr>Keeping students safe on WIL</vt:lpstr>
      <vt:lpstr>Managing WIL to meet outcomes 3 &amp; 4</vt:lpstr>
      <vt:lpstr>Implications for  good practice</vt:lpstr>
      <vt:lpstr>Summary</vt:lpstr>
      <vt:lpstr> Questions and Discussion Forum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things don’t work go well: challenging experiences encountered by hospitality students during an internship.</dc:title>
  <dc:creator>Renuka Narayan</dc:creator>
  <cp:lastModifiedBy>Kathryn Hay</cp:lastModifiedBy>
  <cp:revision>94</cp:revision>
  <dcterms:created xsi:type="dcterms:W3CDTF">2021-02-27T03:14:02Z</dcterms:created>
  <dcterms:modified xsi:type="dcterms:W3CDTF">2022-04-26T21:20:30Z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d9e4d68-54d0-40a5-8c9a-85a36c87352c_Enabled">
    <vt:lpwstr>true</vt:lpwstr>
  </property>
  <property fmtid="{D5CDD505-2E9C-101B-9397-08002B2CF9AE}" pid="3" name="MSIP_Label_bd9e4d68-54d0-40a5-8c9a-85a36c87352c_SetDate">
    <vt:lpwstr>2022-04-04T02:05:25Z</vt:lpwstr>
  </property>
  <property fmtid="{D5CDD505-2E9C-101B-9397-08002B2CF9AE}" pid="4" name="MSIP_Label_bd9e4d68-54d0-40a5-8c9a-85a36c87352c_Method">
    <vt:lpwstr>Privileged</vt:lpwstr>
  </property>
  <property fmtid="{D5CDD505-2E9C-101B-9397-08002B2CF9AE}" pid="5" name="MSIP_Label_bd9e4d68-54d0-40a5-8c9a-85a36c87352c_Name">
    <vt:lpwstr>Unclassified</vt:lpwstr>
  </property>
  <property fmtid="{D5CDD505-2E9C-101B-9397-08002B2CF9AE}" pid="6" name="MSIP_Label_bd9e4d68-54d0-40a5-8c9a-85a36c87352c_SiteId">
    <vt:lpwstr>388728e1-bbd0-4378-98dc-f8682e644300</vt:lpwstr>
  </property>
  <property fmtid="{D5CDD505-2E9C-101B-9397-08002B2CF9AE}" pid="7" name="MSIP_Label_bd9e4d68-54d0-40a5-8c9a-85a36c87352c_ActionId">
    <vt:lpwstr>8301926d-0487-4a96-8d77-193458ef31e4</vt:lpwstr>
  </property>
  <property fmtid="{D5CDD505-2E9C-101B-9397-08002B2CF9AE}" pid="8" name="MSIP_Label_bd9e4d68-54d0-40a5-8c9a-85a36c87352c_ContentBits">
    <vt:lpwstr>0</vt:lpwstr>
  </property>
</Properties>
</file>