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57" r:id="rId4"/>
    <p:sldId id="262" r:id="rId5"/>
    <p:sldId id="263" r:id="rId6"/>
    <p:sldId id="265" r:id="rId7"/>
    <p:sldId id="264" r:id="rId8"/>
    <p:sldId id="258" r:id="rId9"/>
    <p:sldId id="260" r:id="rId10"/>
    <p:sldId id="26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EE50E7-E653-4421-B08B-6E0E66A9EF27}" type="datetimeFigureOut">
              <a:rPr lang="en-NZ" smtClean="0"/>
              <a:pPr/>
              <a:t>21/05/2013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178370-8342-4D6F-9BEF-9866A8EBD7D4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147248" cy="3024336"/>
          </a:xfrm>
        </p:spPr>
        <p:txBody>
          <a:bodyPr>
            <a:normAutofit/>
          </a:bodyPr>
          <a:lstStyle/>
          <a:p>
            <a:pPr lvl="0"/>
            <a:r>
              <a:rPr lang="en-NZ" b="1" dirty="0" smtClean="0"/>
              <a:t>Appendix 17.</a:t>
            </a:r>
            <a:br>
              <a:rPr lang="en-NZ" b="1" dirty="0" smtClean="0"/>
            </a:br>
            <a:r>
              <a:rPr lang="en-NZ" dirty="0" err="1" smtClean="0"/>
              <a:t>Powerpoint</a:t>
            </a:r>
            <a:r>
              <a:rPr lang="en-NZ" dirty="0" smtClean="0"/>
              <a:t> presentation </a:t>
            </a:r>
            <a:br>
              <a:rPr lang="en-NZ" dirty="0" smtClean="0"/>
            </a:br>
            <a:r>
              <a:rPr lang="en-NZ" dirty="0" smtClean="0"/>
              <a:t>used during team discussions</a:t>
            </a:r>
            <a:br>
              <a:rPr lang="en-NZ" dirty="0" smtClean="0"/>
            </a:br>
            <a:endParaRPr lang="en-NZ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1.bp.blogspot.com/_4mHDBdpM5dY/TRS6yw1nofI/AAAAAAAADFo/i0Q-ALBZ1tA/s1600/happy_face_n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143375" cy="29718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499992" y="692696"/>
            <a:ext cx="30243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600" b="1" dirty="0" smtClean="0">
                <a:latin typeface="+mj-lt"/>
              </a:rPr>
              <a:t>Services</a:t>
            </a:r>
          </a:p>
          <a:p>
            <a:endParaRPr lang="en-NZ" dirty="0"/>
          </a:p>
          <a:p>
            <a:r>
              <a:rPr lang="en-NZ" sz="2400" b="1" dirty="0" smtClean="0"/>
              <a:t>Consider:</a:t>
            </a:r>
          </a:p>
          <a:p>
            <a:pPr>
              <a:buFont typeface="Arial" pitchFamily="34" charset="0"/>
              <a:buChar char="•"/>
            </a:pPr>
            <a:r>
              <a:rPr lang="en-NZ" sz="2400" dirty="0" smtClean="0"/>
              <a:t>Content</a:t>
            </a:r>
          </a:p>
          <a:p>
            <a:pPr>
              <a:buFont typeface="Arial" pitchFamily="34" charset="0"/>
              <a:buChar char="•"/>
            </a:pPr>
            <a:r>
              <a:rPr lang="en-NZ" sz="2400" dirty="0" smtClean="0"/>
              <a:t>Access</a:t>
            </a:r>
            <a:endParaRPr lang="en-NZ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3429000"/>
            <a:ext cx="705678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NZ" sz="2000" dirty="0" smtClean="0"/>
              <a:t>Cancer Society: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NZ" sz="2000" dirty="0" smtClean="0"/>
              <a:t>Men’s groups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NZ" sz="2000" dirty="0" smtClean="0"/>
              <a:t>Info line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NZ" sz="2000" dirty="0" smtClean="0"/>
              <a:t>Buddy service (Cancer Connect)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NZ" sz="2000" dirty="0" smtClean="0"/>
              <a:t>Transport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NZ" sz="2000" dirty="0" smtClean="0"/>
              <a:t>Other courses and services</a:t>
            </a:r>
          </a:p>
          <a:p>
            <a:pPr marL="457200" indent="-457200">
              <a:buFont typeface="+mj-lt"/>
              <a:buAutoNum type="arabicPeriod"/>
            </a:pPr>
            <a:r>
              <a:rPr lang="en-NZ" sz="2000" dirty="0" smtClean="0"/>
              <a:t>Maori Cancer Coordinator</a:t>
            </a:r>
          </a:p>
          <a:p>
            <a:pPr marL="457200" indent="-457200">
              <a:buFont typeface="+mj-lt"/>
              <a:buAutoNum type="arabicPeriod"/>
            </a:pPr>
            <a:r>
              <a:rPr lang="en-NZ" sz="2000" dirty="0" smtClean="0"/>
              <a:t>Cancer Psychology Service</a:t>
            </a:r>
          </a:p>
          <a:p>
            <a:pPr marL="457200" indent="-457200">
              <a:buFont typeface="+mj-lt"/>
              <a:buAutoNum type="arabicPeriod"/>
            </a:pPr>
            <a:r>
              <a:rPr lang="en-NZ" sz="2000" dirty="0" smtClean="0"/>
              <a:t>Hospital Social Workers and </a:t>
            </a:r>
            <a:r>
              <a:rPr lang="en-NZ" sz="2000" dirty="0" err="1" smtClean="0"/>
              <a:t>Awhina</a:t>
            </a:r>
            <a:endParaRPr lang="en-NZ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en-NZ" sz="2000" dirty="0" smtClean="0"/>
              <a:t>Horowhenua Hospital Shuttle</a:t>
            </a:r>
            <a:endParaRPr lang="en-N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34839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NZ" b="1" dirty="0" smtClean="0"/>
              <a:t>Men’s cancer psychology research:</a:t>
            </a:r>
            <a:br>
              <a:rPr lang="en-NZ" b="1" dirty="0" smtClean="0"/>
            </a:br>
            <a:r>
              <a:rPr lang="en-NZ" b="1" dirty="0" smtClean="0"/>
              <a:t>Participant discussion</a:t>
            </a:r>
            <a:endParaRPr lang="en-NZ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84512"/>
            <a:ext cx="6400800" cy="1752600"/>
          </a:xfrm>
        </p:spPr>
        <p:txBody>
          <a:bodyPr/>
          <a:lstStyle/>
          <a:p>
            <a:pPr marL="514350" indent="-514350" algn="l">
              <a:buFont typeface="+mj-lt"/>
              <a:buAutoNum type="arabicPeriod"/>
            </a:pPr>
            <a:r>
              <a:rPr lang="en-NZ" dirty="0" smtClean="0">
                <a:solidFill>
                  <a:schemeClr val="tx1"/>
                </a:solidFill>
              </a:rPr>
              <a:t>Check analysis results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NZ" dirty="0" smtClean="0">
                <a:solidFill>
                  <a:schemeClr val="tx1"/>
                </a:solidFill>
              </a:rPr>
              <a:t>Suggest improvements to services</a:t>
            </a:r>
            <a:endParaRPr lang="en-NZ" dirty="0">
              <a:solidFill>
                <a:schemeClr val="tx1"/>
              </a:solidFill>
            </a:endParaRPr>
          </a:p>
        </p:txBody>
      </p:sp>
      <p:pic>
        <p:nvPicPr>
          <p:cNvPr id="1026" name="Picture 2" descr="D:\Heather\logos\CSNZ_MAORI_LOGO_RG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776787"/>
            <a:ext cx="3124200" cy="2081213"/>
          </a:xfrm>
          <a:prstGeom prst="rect">
            <a:avLst/>
          </a:prstGeom>
          <a:noFill/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197350"/>
            <a:ext cx="4108450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1" name="Group 3"/>
          <p:cNvGrpSpPr>
            <a:grpSpLocks/>
          </p:cNvGrpSpPr>
          <p:nvPr/>
        </p:nvGrpSpPr>
        <p:grpSpPr bwMode="auto">
          <a:xfrm>
            <a:off x="637432" y="404664"/>
            <a:ext cx="8676837" cy="6264696"/>
            <a:chOff x="1507" y="9183"/>
            <a:chExt cx="10368" cy="7839"/>
          </a:xfrm>
        </p:grpSpPr>
        <p:sp>
          <p:nvSpPr>
            <p:cNvPr id="2093" name="Oval 45"/>
            <p:cNvSpPr>
              <a:spLocks noChangeArrowheads="1"/>
            </p:cNvSpPr>
            <p:nvPr/>
          </p:nvSpPr>
          <p:spPr bwMode="auto">
            <a:xfrm>
              <a:off x="5646" y="14298"/>
              <a:ext cx="740" cy="690"/>
            </a:xfrm>
            <a:prstGeom prst="ellipse">
              <a:avLst/>
            </a:prstGeom>
            <a:solidFill>
              <a:srgbClr val="548DD4">
                <a:alpha val="50000"/>
              </a:srgbClr>
            </a:solidFill>
            <a:ln w="25400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grpSp>
          <p:nvGrpSpPr>
            <p:cNvPr id="2052" name="Group 4"/>
            <p:cNvGrpSpPr>
              <a:grpSpLocks/>
            </p:cNvGrpSpPr>
            <p:nvPr/>
          </p:nvGrpSpPr>
          <p:grpSpPr bwMode="auto">
            <a:xfrm>
              <a:off x="1507" y="9183"/>
              <a:ext cx="10368" cy="7839"/>
              <a:chOff x="1507" y="9183"/>
              <a:chExt cx="10368" cy="7839"/>
            </a:xfrm>
          </p:grpSpPr>
          <p:grpSp>
            <p:nvGrpSpPr>
              <p:cNvPr id="2053" name="Group 5"/>
              <p:cNvGrpSpPr>
                <a:grpSpLocks/>
              </p:cNvGrpSpPr>
              <p:nvPr/>
            </p:nvGrpSpPr>
            <p:grpSpPr bwMode="auto">
              <a:xfrm>
                <a:off x="1507" y="9183"/>
                <a:ext cx="10368" cy="7839"/>
                <a:chOff x="1507" y="9183"/>
                <a:chExt cx="10368" cy="7839"/>
              </a:xfrm>
            </p:grpSpPr>
            <p:grpSp>
              <p:nvGrpSpPr>
                <p:cNvPr id="2054" name="Group 6"/>
                <p:cNvGrpSpPr>
                  <a:grpSpLocks/>
                </p:cNvGrpSpPr>
                <p:nvPr/>
              </p:nvGrpSpPr>
              <p:grpSpPr bwMode="auto">
                <a:xfrm>
                  <a:off x="2064" y="9183"/>
                  <a:ext cx="9811" cy="7552"/>
                  <a:chOff x="2064" y="9183"/>
                  <a:chExt cx="9811" cy="7552"/>
                </a:xfrm>
              </p:grpSpPr>
              <p:grpSp>
                <p:nvGrpSpPr>
                  <p:cNvPr id="2055" name="Group 7"/>
                  <p:cNvGrpSpPr>
                    <a:grpSpLocks/>
                  </p:cNvGrpSpPr>
                  <p:nvPr/>
                </p:nvGrpSpPr>
                <p:grpSpPr bwMode="auto">
                  <a:xfrm>
                    <a:off x="2064" y="9183"/>
                    <a:ext cx="9811" cy="7552"/>
                    <a:chOff x="2064" y="9183"/>
                    <a:chExt cx="9811" cy="7552"/>
                  </a:xfrm>
                </p:grpSpPr>
                <p:grpSp>
                  <p:nvGrpSpPr>
                    <p:cNvPr id="2056" name="Group 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064" y="9183"/>
                      <a:ext cx="9811" cy="7552"/>
                      <a:chOff x="2064" y="9183"/>
                      <a:chExt cx="9811" cy="7552"/>
                    </a:xfrm>
                  </p:grpSpPr>
                  <p:grpSp>
                    <p:nvGrpSpPr>
                      <p:cNvPr id="2057" name="Group 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064" y="9183"/>
                        <a:ext cx="9811" cy="7552"/>
                        <a:chOff x="2064" y="9183"/>
                        <a:chExt cx="9811" cy="7552"/>
                      </a:xfrm>
                    </p:grpSpPr>
                    <p:grpSp>
                      <p:nvGrpSpPr>
                        <p:cNvPr id="2058" name="Group 1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064" y="9183"/>
                          <a:ext cx="9811" cy="7552"/>
                          <a:chOff x="2064" y="9183"/>
                          <a:chExt cx="9811" cy="7552"/>
                        </a:xfrm>
                      </p:grpSpPr>
                      <p:grpSp>
                        <p:nvGrpSpPr>
                          <p:cNvPr id="2059" name="Group 1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064" y="9183"/>
                            <a:ext cx="9811" cy="7552"/>
                            <a:chOff x="2064" y="9183"/>
                            <a:chExt cx="9811" cy="7552"/>
                          </a:xfrm>
                        </p:grpSpPr>
                        <p:sp>
                          <p:nvSpPr>
                            <p:cNvPr id="2060" name="Text Box 12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5282" y="15378"/>
                              <a:ext cx="4712" cy="1357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en-NZ" b="0" i="0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libri" pitchFamily="34" charset="0"/>
                                  <a:cs typeface="Arial" pitchFamily="34" charset="0"/>
                                </a:rPr>
                                <a:t>Ambiguous reporting of distress:</a:t>
                              </a:r>
                            </a:p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en-NZ" sz="1600" b="0" i="0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libri" pitchFamily="34" charset="0"/>
                                  <a:cs typeface="Arial" pitchFamily="34" charset="0"/>
                                </a:rPr>
                                <a:t>Understatement/disguise; Rationalisation/justification;</a:t>
                              </a:r>
                            </a:p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en-NZ" sz="1600" b="0" i="0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libri" pitchFamily="34" charset="0"/>
                                  <a:cs typeface="Arial" pitchFamily="34" charset="0"/>
                                </a:rPr>
                                <a:t>Simultaneous expression and denial</a:t>
                              </a:r>
                              <a:endParaRPr kumimoji="0" lang="en-NZ" sz="1600" b="0" i="0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Times New Roman" pitchFamily="18" charset="0"/>
                                <a:cs typeface="Arial" pitchFamily="34" charset="0"/>
                              </a:endParaRPr>
                            </a:p>
                            <a:p>
                              <a:pPr marL="0" marR="0" lvl="0" indent="0" algn="l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ct val="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endParaRPr kumimoji="0" lang="en-US" sz="1800" b="0" i="0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  <p:grpSp>
                          <p:nvGrpSpPr>
                            <p:cNvPr id="2061" name="Group 1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2064" y="9183"/>
                              <a:ext cx="9811" cy="6334"/>
                              <a:chOff x="2064" y="9183"/>
                              <a:chExt cx="9811" cy="6334"/>
                            </a:xfrm>
                          </p:grpSpPr>
                          <p:grpSp>
                            <p:nvGrpSpPr>
                              <p:cNvPr id="2062" name="Group 14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2064" y="9183"/>
                                <a:ext cx="9811" cy="6334"/>
                                <a:chOff x="2064" y="9183"/>
                                <a:chExt cx="9811" cy="6334"/>
                              </a:xfrm>
                            </p:grpSpPr>
                            <p:grpSp>
                              <p:nvGrpSpPr>
                                <p:cNvPr id="2063" name="Group 15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2064" y="9183"/>
                                  <a:ext cx="9811" cy="6334"/>
                                  <a:chOff x="2064" y="9183"/>
                                  <a:chExt cx="9811" cy="6334"/>
                                </a:xfrm>
                              </p:grpSpPr>
                              <p:grpSp>
                                <p:nvGrpSpPr>
                                  <p:cNvPr id="2064" name="Group 16"/>
                                  <p:cNvGrpSpPr>
                                    <a:grpSpLocks/>
                                  </p:cNvGrpSpPr>
                                  <p:nvPr/>
                                </p:nvGrpSpPr>
                                <p:grpSpPr bwMode="auto">
                                  <a:xfrm>
                                    <a:off x="2064" y="9183"/>
                                    <a:ext cx="9149" cy="6334"/>
                                    <a:chOff x="2064" y="9183"/>
                                    <a:chExt cx="9149" cy="6334"/>
                                  </a:xfrm>
                                </p:grpSpPr>
                                <p:grpSp>
                                  <p:nvGrpSpPr>
                                    <p:cNvPr id="2065" name="Group 17"/>
                                    <p:cNvGrpSpPr>
                                      <a:grpSpLocks/>
                                    </p:cNvGrpSpPr>
                                    <p:nvPr/>
                                  </p:nvGrpSpPr>
                                  <p:grpSpPr bwMode="auto">
                                    <a:xfrm>
                                      <a:off x="2064" y="9183"/>
                                      <a:ext cx="9149" cy="6334"/>
                                      <a:chOff x="2064" y="9183"/>
                                      <a:chExt cx="9149" cy="6334"/>
                                    </a:xfrm>
                                  </p:grpSpPr>
                                  <p:sp>
                                    <p:nvSpPr>
                                      <p:cNvPr id="2066" name="Oval 18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2064" y="9183"/>
                                        <a:ext cx="9149" cy="6334"/>
                                      </a:xfrm>
                                      <a:prstGeom prst="ellipse">
                                        <a:avLst/>
                                      </a:prstGeom>
                                      <a:solidFill>
                                        <a:srgbClr val="8DB3E2">
                                          <a:alpha val="50000"/>
                                        </a:srgbClr>
                                      </a:solidFill>
                                      <a:ln w="25400">
                                        <a:solidFill>
                                          <a:srgbClr val="FFFFFF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vert="horz" wrap="square" lIns="91440" tIns="45720" rIns="91440" bIns="45720" numCol="1" anchor="t" anchorCtr="0" compatLnSpc="1">
                                        <a:prstTxWarp prst="textNoShape">
                                          <a:avLst/>
                                        </a:prstTxWarp>
                                      </a:bodyPr>
                                      <a:lstStyle/>
                                      <a:p>
                                        <a:endParaRPr lang="en-NZ"/>
                                      </a:p>
                                    </p:txBody>
                                  </p:sp>
                                  <p:sp>
                                    <p:nvSpPr>
                                      <p:cNvPr id="2067" name="Text Box 19"/>
                                      <p:cNvSpPr txBox="1"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6122" y="9814"/>
                                        <a:ext cx="3867" cy="542"/>
                                      </a:xfrm>
                                      <a:prstGeom prst="rect">
                                        <a:avLst/>
                                      </a:prstGeom>
                                      <a:noFill/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vert="horz" wrap="square" lIns="91440" tIns="45720" rIns="91440" bIns="45720" numCol="1" anchor="t" anchorCtr="0" compatLnSpc="1">
                                        <a:prstTxWarp prst="textNoShape">
                                          <a:avLst/>
                                        </a:prstTxWarp>
                                      </a:bodyPr>
                                      <a:lstStyle/>
                                      <a:p>
                                        <a:pPr marL="0" marR="0" lvl="0" indent="0" algn="l" defTabSz="914400" rtl="0" eaLnBrk="1" fontAlgn="base" latinLnBrk="0" hangingPunct="1">
                                          <a:lnSpc>
                                            <a:spcPct val="100000"/>
                                          </a:lnSpc>
                                          <a:spcBef>
                                            <a:spcPct val="0"/>
                                          </a:spcBef>
                                          <a:spcAft>
                                            <a:spcPts val="1000"/>
                                          </a:spcAft>
                                          <a:buClrTx/>
                                          <a:buSzTx/>
                                          <a:buFontTx/>
                                          <a:buNone/>
                                          <a:tabLst/>
                                        </a:pPr>
                                        <a:r>
                                          <a:rPr kumimoji="0" lang="en-NZ" sz="2800" b="0" i="0" u="none" strike="noStrike" cap="none" normalizeH="0" baseline="0" dirty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libri" pitchFamily="34" charset="0"/>
                                            <a:cs typeface="Arial" pitchFamily="34" charset="0"/>
                                          </a:rPr>
                                          <a:t>Distress reported</a:t>
                                        </a:r>
                                        <a:endParaRPr kumimoji="0" lang="en-US" sz="2800" b="0" i="0" u="none" strike="noStrike" cap="none" normalizeH="0" baseline="0" dirty="0" smtClean="0">
                                          <a:ln>
                                            <a:noFill/>
                                          </a:ln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Arial" pitchFamily="34" charset="0"/>
                                          <a:cs typeface="Arial" pitchFamily="34" charset="0"/>
                                        </a:endParaRPr>
                                      </a:p>
                                    </p:txBody>
                                  </p:sp>
                                </p:grpSp>
                                <p:grpSp>
                                  <p:nvGrpSpPr>
                                    <p:cNvPr id="2068" name="Group 20"/>
                                    <p:cNvGrpSpPr>
                                      <a:grpSpLocks/>
                                    </p:cNvGrpSpPr>
                                    <p:nvPr/>
                                  </p:nvGrpSpPr>
                                  <p:grpSpPr bwMode="auto">
                                    <a:xfrm>
                                      <a:off x="8032" y="11669"/>
                                      <a:ext cx="1957" cy="1364"/>
                                      <a:chOff x="8032" y="11669"/>
                                      <a:chExt cx="1957" cy="1364"/>
                                    </a:xfrm>
                                  </p:grpSpPr>
                                  <p:sp>
                                    <p:nvSpPr>
                                      <p:cNvPr id="2069" name="Oval 21"/>
                                      <p:cNvSpPr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8032" y="11669"/>
                                        <a:ext cx="1957" cy="1364"/>
                                      </a:xfrm>
                                      <a:prstGeom prst="ellipse">
                                        <a:avLst/>
                                      </a:prstGeom>
                                      <a:solidFill>
                                        <a:srgbClr val="548DD4">
                                          <a:alpha val="50000"/>
                                        </a:srgbClr>
                                      </a:solidFill>
                                      <a:ln w="25400">
                                        <a:solidFill>
                                          <a:srgbClr val="FFFFFF"/>
                                        </a:solidFill>
                                        <a:round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vert="horz" wrap="square" lIns="91440" tIns="45720" rIns="91440" bIns="45720" numCol="1" anchor="t" anchorCtr="0" compatLnSpc="1">
                                        <a:prstTxWarp prst="textNoShape">
                                          <a:avLst/>
                                        </a:prstTxWarp>
                                      </a:bodyPr>
                                      <a:lstStyle/>
                                      <a:p>
                                        <a:endParaRPr lang="en-NZ"/>
                                      </a:p>
                                    </p:txBody>
                                  </p:sp>
                                  <p:sp>
                                    <p:nvSpPr>
                                      <p:cNvPr id="2070" name="Text Box 22"/>
                                      <p:cNvSpPr txBox="1">
                                        <a:spLocks noChangeArrowheads="1"/>
                                      </p:cNvSpPr>
                                      <p:nvPr/>
                                    </p:nvSpPr>
                                    <p:spPr bwMode="auto">
                                      <a:xfrm>
                                        <a:off x="8414" y="11834"/>
                                        <a:ext cx="1209" cy="794"/>
                                      </a:xfrm>
                                      <a:prstGeom prst="rect">
                                        <a:avLst/>
                                      </a:prstGeom>
                                      <a:noFill/>
                                      <a:ln w="9525">
                                        <a:noFill/>
                                        <a:miter lim="800000"/>
                                        <a:headEnd/>
                                        <a:tailEnd/>
                                      </a:ln>
                                    </p:spPr>
                                    <p:txBody>
                                      <a:bodyPr vert="horz" wrap="square" lIns="91440" tIns="45720" rIns="91440" bIns="45720" numCol="1" anchor="t" anchorCtr="0" compatLnSpc="1">
                                        <a:prstTxWarp prst="textNoShape">
                                          <a:avLst/>
                                        </a:prstTxWarp>
                                      </a:bodyPr>
                                      <a:lstStyle/>
                                      <a:p>
                                        <a:pPr marL="0" marR="0" lvl="0" indent="0" algn="l" defTabSz="914400" rtl="0" eaLnBrk="1" fontAlgn="base" latinLnBrk="0" hangingPunct="1">
                                          <a:lnSpc>
                                            <a:spcPct val="100000"/>
                                          </a:lnSpc>
                                          <a:spcBef>
                                            <a:spcPct val="0"/>
                                          </a:spcBef>
                                          <a:spcAft>
                                            <a:spcPts val="1000"/>
                                          </a:spcAft>
                                          <a:buClrTx/>
                                          <a:buSzTx/>
                                          <a:buFontTx/>
                                          <a:buNone/>
                                          <a:tabLst/>
                                        </a:pPr>
                                        <a:r>
                                          <a:rPr kumimoji="0" lang="en-NZ" sz="1600" b="0" i="0" u="none" strike="noStrike" cap="none" normalizeH="0" baseline="0" dirty="0" smtClean="0">
                                            <a:ln>
                                              <a:noFill/>
                                            </a:ln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libri" pitchFamily="34" charset="0"/>
                                            <a:cs typeface="Arial" pitchFamily="34" charset="0"/>
                                          </a:rPr>
                                          <a:t>Shock on diagnosis</a:t>
                                        </a:r>
                                      </a:p>
                                      <a:p>
                                        <a:pPr marL="0" marR="0" lvl="0" indent="0" algn="l" defTabSz="914400" rtl="0" eaLnBrk="1" fontAlgn="base" latinLnBrk="0" hangingPunct="1">
                                          <a:lnSpc>
                                            <a:spcPct val="100000"/>
                                          </a:lnSpc>
                                          <a:spcBef>
                                            <a:spcPct val="0"/>
                                          </a:spcBef>
                                          <a:spcAft>
                                            <a:spcPct val="0"/>
                                          </a:spcAft>
                                          <a:buClrTx/>
                                          <a:buSzTx/>
                                          <a:buFontTx/>
                                          <a:buNone/>
                                          <a:tabLst/>
                                        </a:pPr>
                                        <a:endParaRPr kumimoji="0" lang="en-US" sz="1800" b="0" i="0" u="none" strike="noStrike" cap="none" normalizeH="0" baseline="0" dirty="0" smtClean="0">
                                          <a:ln>
                                            <a:noFill/>
                                          </a:ln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Arial" pitchFamily="34" charset="0"/>
                                          <a:cs typeface="Arial" pitchFamily="34" charset="0"/>
                                        </a:endParaRPr>
                                      </a:p>
                                    </p:txBody>
                                  </p:sp>
                                </p:grpSp>
                              </p:grpSp>
                              <p:sp>
                                <p:nvSpPr>
                                  <p:cNvPr id="2071" name="Text Box 23"/>
                                  <p:cNvSpPr txBox="1"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8790" y="11088"/>
                                    <a:ext cx="3085" cy="502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  <a:ln w="9525">
                                    <a:noFill/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pPr marL="0" marR="0" lvl="0" indent="0" algn="l" defTabSz="914400" rtl="0" eaLnBrk="1" fontAlgn="base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ct val="0"/>
                                      </a:spcBef>
                                      <a:spcAft>
                                        <a:spcPts val="100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</a:pPr>
                                    <a:r>
                                      <a:rPr kumimoji="0" lang="en-NZ" sz="1600" b="0" i="0" u="none" strike="noStrike" cap="none" normalizeH="0" baseline="0" dirty="0" smtClean="0">
                                        <a:ln>
                                          <a:noFill/>
                                        </a:ln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libri" pitchFamily="34" charset="0"/>
                                        <a:cs typeface="Arial" pitchFamily="34" charset="0"/>
                                      </a:rPr>
                                      <a:t>A disturbing lack of control</a:t>
                                    </a:r>
                                    <a:endParaRPr kumimoji="0" lang="en-US" sz="1600" b="0" i="0" u="none" strike="noStrike" cap="none" normalizeH="0" baseline="0" dirty="0" smtClean="0">
                                      <a:ln>
                                        <a:noFill/>
                                      </a:ln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Arial" pitchFamily="34" charset="0"/>
                                      <a:cs typeface="Arial" pitchFamily="34" charset="0"/>
                                    </a:endParaRPr>
                                  </a:p>
                                </p:txBody>
                              </p:sp>
                            </p:grpSp>
                            <p:cxnSp>
                              <p:nvCxnSpPr>
                                <p:cNvPr id="2072" name="AutoShape 24"/>
                                <p:cNvCxnSpPr>
                                  <a:cxnSpLocks noChangeShapeType="1"/>
                                </p:cNvCxnSpPr>
                                <p:nvPr/>
                              </p:nvCxnSpPr>
                              <p:spPr bwMode="auto">
                                <a:xfrm flipH="1">
                                  <a:off x="9280" y="11438"/>
                                  <a:ext cx="1656" cy="1482"/>
                                </a:xfrm>
                                <a:prstGeom prst="straightConnector1">
                                  <a:avLst/>
                                </a:prstGeom>
                                <a:noFill/>
                                <a:ln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 type="triangle" w="med" len="med"/>
                                </a:ln>
                              </p:spPr>
                            </p:cxnSp>
                          </p:grpSp>
                          <p:grpSp>
                            <p:nvGrpSpPr>
                              <p:cNvPr id="2073" name="Group 25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9197" y="12365"/>
                                <a:ext cx="1874" cy="1370"/>
                                <a:chOff x="9197" y="12365"/>
                                <a:chExt cx="1874" cy="1370"/>
                              </a:xfrm>
                            </p:grpSpPr>
                            <p:sp>
                              <p:nvSpPr>
                                <p:cNvPr id="2074" name="Oval 26"/>
                                <p:cNvSpPr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9197" y="12365"/>
                                  <a:ext cx="1874" cy="1370"/>
                                </a:xfrm>
                                <a:prstGeom prst="ellipse">
                                  <a:avLst/>
                                </a:prstGeom>
                                <a:solidFill>
                                  <a:srgbClr val="548DD4">
                                    <a:alpha val="50000"/>
                                  </a:srgbClr>
                                </a:solidFill>
                                <a:ln w="25400">
                                  <a:solidFill>
                                    <a:srgbClr val="FFFFFF"/>
                                  </a:solidFill>
                                  <a:round/>
                                  <a:headEnd/>
                                  <a:tailEnd/>
                                </a:ln>
                              </p:spPr>
                              <p:txBody>
                                <a:bodyPr vert="horz" wrap="square" lIns="91440" tIns="45720" rIns="91440" bIns="45720" numCol="1" anchor="t" anchorCtr="0" compatLnSpc="1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endParaRPr lang="en-NZ"/>
                                </a:p>
                              </p:txBody>
                            </p:sp>
                            <p:sp>
                              <p:nvSpPr>
                                <p:cNvPr id="2075" name="Text Box 27"/>
                                <p:cNvSpPr txBox="1"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9623" y="12682"/>
                                  <a:ext cx="1448" cy="752"/>
                                </a:xfrm>
                                <a:prstGeom prst="rect">
                                  <a:avLst/>
                                </a:prstGeom>
                                <a:noFill/>
                                <a:ln w="9525">
                                  <a:noFill/>
                                  <a:miter lim="800000"/>
                                  <a:headEnd/>
                                  <a:tailEnd/>
                                </a:ln>
                              </p:spPr>
                              <p:txBody>
                                <a:bodyPr vert="horz" wrap="square" lIns="91440" tIns="45720" rIns="91440" bIns="45720" numCol="1" anchor="t" anchorCtr="0" compatLnSpc="1">
                                  <a:prstTxWarp prst="textNoShape">
                                    <a:avLst/>
                                  </a:prstTxWarp>
                                </a:bodyPr>
                                <a:lstStyle/>
                                <a:p>
                                  <a:pPr marL="0" marR="0" lvl="0" indent="0" algn="l" defTabSz="914400" rtl="0" eaLnBrk="1" fontAlgn="base" latinLnBrk="0" hangingPunct="1">
                                    <a:lnSpc>
                                      <a:spcPct val="100000"/>
                                    </a:lnSpc>
                                    <a:spcBef>
                                      <a:spcPct val="0"/>
                                    </a:spcBef>
                                    <a:spcAft>
                                      <a:spcPts val="100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</a:pPr>
                                  <a:r>
                                    <a:rPr kumimoji="0" lang="en-NZ" sz="1600" b="0" i="0" u="none" strike="noStrike" cap="none" normalizeH="0" baseline="0" dirty="0" smtClean="0">
                                      <a:ln>
                                        <a:noFill/>
                                      </a:ln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libri" pitchFamily="34" charset="0"/>
                                      <a:cs typeface="Arial" pitchFamily="34" charset="0"/>
                                    </a:rPr>
                                    <a:t>Stress from uncertainty stress</a:t>
                                  </a:r>
                                  <a:endParaRPr kumimoji="0" lang="en-US" sz="1600" b="0" i="0" u="none" strike="noStrike" cap="none" normalizeH="0" baseline="0" dirty="0" smtClean="0">
                                    <a:ln>
                                      <a:noFill/>
                                    </a:ln>
                                    <a:solidFill>
                                      <a:schemeClr val="tx1"/>
                                    </a:solidFill>
                                    <a:effectLst/>
                                    <a:latin typeface="Arial" pitchFamily="34" charset="0"/>
                                    <a:cs typeface="Arial" pitchFamily="34" charset="0"/>
                                  </a:endParaRPr>
                                </a:p>
                              </p:txBody>
                            </p:sp>
                          </p:grpSp>
                        </p:grpSp>
                      </p:grpSp>
                      <p:grpSp>
                        <p:nvGrpSpPr>
                          <p:cNvPr id="2076" name="Group 2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7773" y="12824"/>
                            <a:ext cx="2135" cy="1442"/>
                            <a:chOff x="7494" y="4781"/>
                            <a:chExt cx="2324" cy="1590"/>
                          </a:xfrm>
                        </p:grpSpPr>
                        <p:sp>
                          <p:nvSpPr>
                            <p:cNvPr id="2077" name="Oval 29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7683" y="4781"/>
                              <a:ext cx="2040" cy="1590"/>
                            </a:xfrm>
                            <a:prstGeom prst="ellipse">
                              <a:avLst/>
                            </a:prstGeom>
                            <a:solidFill>
                              <a:srgbClr val="548DD4">
                                <a:alpha val="50000"/>
                              </a:srgbClr>
                            </a:solidFill>
                            <a:ln w="25400">
                              <a:solidFill>
                                <a:srgbClr val="FFFFFF"/>
                              </a:solidFill>
                              <a:round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en-NZ"/>
                            </a:p>
                          </p:txBody>
                        </p:sp>
                        <p:sp>
                          <p:nvSpPr>
                            <p:cNvPr id="2078" name="Text Box 30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7494" y="5260"/>
                              <a:ext cx="2324" cy="1070"/>
                            </a:xfrm>
                            <a:prstGeom prst="rect">
                              <a:avLst/>
                            </a:prstGeom>
                            <a:noFill/>
                            <a:ln w="9525">
                              <a:noFill/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pPr marL="0" marR="0" lvl="0" indent="0" algn="ctr" defTabSz="914400" rtl="0" eaLnBrk="1" fontAlgn="base" latinLnBrk="0" hangingPunct="1">
                                <a:lnSpc>
                                  <a:spcPct val="100000"/>
                                </a:lnSpc>
                                <a:spcBef>
                                  <a:spcPct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</a:pPr>
                              <a:r>
                                <a:rPr kumimoji="0" lang="en-NZ" sz="1600" b="0" i="0" u="none" strike="noStrike" cap="none" normalizeH="0" baseline="0" dirty="0" smtClean="0">
                                  <a:ln>
                                    <a:noFill/>
                                  </a:ln>
                                  <a:solidFill>
                                    <a:schemeClr val="tx1"/>
                                  </a:solidFill>
                                  <a:effectLst/>
                                  <a:latin typeface="Calibri" pitchFamily="34" charset="0"/>
                                  <a:cs typeface="Arial" pitchFamily="34" charset="0"/>
                                </a:rPr>
                                <a:t>Stress regarding interventions</a:t>
                              </a:r>
                              <a:endParaRPr kumimoji="0" lang="en-US" sz="1600" b="0" i="0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Arial" pitchFamily="34" charset="0"/>
                                <a:cs typeface="Arial" pitchFamily="34" charset="0"/>
                              </a:endParaRPr>
                            </a:p>
                          </p:txBody>
                        </p:sp>
                      </p:grpSp>
                    </p:grpSp>
                    <p:grpSp>
                      <p:nvGrpSpPr>
                        <p:cNvPr id="2079" name="Group 3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6983" y="14158"/>
                          <a:ext cx="1721" cy="1032"/>
                          <a:chOff x="6983" y="14158"/>
                          <a:chExt cx="1721" cy="1032"/>
                        </a:xfrm>
                      </p:grpSpPr>
                      <p:sp>
                        <p:nvSpPr>
                          <p:cNvPr id="2080" name="Oval 32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7086" y="14158"/>
                            <a:ext cx="1554" cy="1032"/>
                          </a:xfrm>
                          <a:prstGeom prst="ellipse">
                            <a:avLst/>
                          </a:prstGeom>
                          <a:solidFill>
                            <a:srgbClr val="548DD4">
                              <a:alpha val="50000"/>
                            </a:srgbClr>
                          </a:solidFill>
                          <a:ln w="25400">
                            <a:solidFill>
                              <a:srgbClr val="FFFFFF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en-NZ"/>
                          </a:p>
                        </p:txBody>
                      </p:sp>
                      <p:sp>
                        <p:nvSpPr>
                          <p:cNvPr id="2081" name="Text Box 33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6983" y="14409"/>
                            <a:ext cx="1721" cy="611"/>
                          </a:xfrm>
                          <a:prstGeom prst="rect">
                            <a:avLst/>
                          </a:prstGeom>
                          <a:noFill/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pPr marL="0" marR="0" lvl="0" indent="0" algn="l" defTabSz="914400" rtl="0" eaLnBrk="1" fontAlgn="base" latinLnBrk="0" hangingPunct="1">
                              <a:lnSpc>
                                <a:spcPct val="100000"/>
                              </a:lnSpc>
                              <a:spcBef>
                                <a:spcPct val="0"/>
                              </a:spcBef>
                              <a:spcAft>
                                <a:spcPts val="100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</a:pPr>
                            <a:r>
                              <a:rPr kumimoji="0" lang="en-NZ" sz="1600" b="0" i="0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chemeClr val="tx1"/>
                                </a:solidFill>
                                <a:effectLst/>
                                <a:latin typeface="Calibri" pitchFamily="34" charset="0"/>
                                <a:cs typeface="Arial" pitchFamily="34" charset="0"/>
                              </a:rPr>
                              <a:t>Degradation</a:t>
                            </a:r>
                            <a:endParaRPr kumimoji="0" lang="en-US" sz="16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endParaRPr>
                          </a:p>
                        </p:txBody>
                      </p:sp>
                    </p:grpSp>
                  </p:grpSp>
                  <p:grpSp>
                    <p:nvGrpSpPr>
                      <p:cNvPr id="2082" name="Group 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992" y="14707"/>
                        <a:ext cx="1482" cy="580"/>
                        <a:chOff x="7720" y="7520"/>
                        <a:chExt cx="1510" cy="580"/>
                      </a:xfrm>
                    </p:grpSpPr>
                    <p:sp>
                      <p:nvSpPr>
                        <p:cNvPr id="2083" name="Oval 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7720" y="7520"/>
                          <a:ext cx="1510" cy="580"/>
                        </a:xfrm>
                        <a:prstGeom prst="ellipse">
                          <a:avLst/>
                        </a:prstGeom>
                        <a:solidFill>
                          <a:srgbClr val="548DD4">
                            <a:alpha val="63000"/>
                          </a:srgbClr>
                        </a:solidFill>
                        <a:ln w="25400">
                          <a:solidFill>
                            <a:srgbClr val="FFFFF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NZ"/>
                        </a:p>
                      </p:txBody>
                    </p:sp>
                    <p:sp>
                      <p:nvSpPr>
                        <p:cNvPr id="2084" name="Text Box 36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7940" y="7590"/>
                          <a:ext cx="940" cy="4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en-NZ" sz="16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itchFamily="34" charset="0"/>
                              <a:cs typeface="Arial" pitchFamily="34" charset="0"/>
                            </a:rPr>
                            <a:t>Anger</a:t>
                          </a:r>
                          <a:endParaRPr kumimoji="0" lang="en-US" sz="16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endParaRPr>
                        </a:p>
                      </p:txBody>
                    </p:sp>
                  </p:grpSp>
                </p:grpSp>
                <p:sp>
                  <p:nvSpPr>
                    <p:cNvPr id="2085" name="Text Box 3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725" y="14298"/>
                      <a:ext cx="570" cy="61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Self pity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</p:grpSp>
              <p:grpSp>
                <p:nvGrpSpPr>
                  <p:cNvPr id="2086" name="Group 38"/>
                  <p:cNvGrpSpPr>
                    <a:grpSpLocks/>
                  </p:cNvGrpSpPr>
                  <p:nvPr/>
                </p:nvGrpSpPr>
                <p:grpSpPr bwMode="auto">
                  <a:xfrm>
                    <a:off x="2246" y="10286"/>
                    <a:ext cx="5778" cy="4850"/>
                    <a:chOff x="2679" y="4764"/>
                    <a:chExt cx="5778" cy="4850"/>
                  </a:xfrm>
                </p:grpSpPr>
                <p:sp>
                  <p:nvSpPr>
                    <p:cNvPr id="2087" name="Oval 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679" y="4764"/>
                      <a:ext cx="5778" cy="4850"/>
                    </a:xfrm>
                    <a:prstGeom prst="ellipse">
                      <a:avLst/>
                    </a:prstGeom>
                    <a:solidFill>
                      <a:srgbClr val="548DD4">
                        <a:alpha val="50000"/>
                      </a:srgbClr>
                    </a:solidFill>
                    <a:ln w="25400">
                      <a:solidFill>
                        <a:srgbClr val="FFFFFF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NZ"/>
                    </a:p>
                  </p:txBody>
                </p:sp>
                <p:sp>
                  <p:nvSpPr>
                    <p:cNvPr id="2088" name="Text Box 4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942" y="5553"/>
                      <a:ext cx="5019" cy="308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Anxiety or despondency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        </a:t>
                      </a: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at anticipated or actual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          loss of:</a:t>
                      </a:r>
                      <a:endParaRPr kumimoji="0" lang="en-NZ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Expected life span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Time with family and family roles </a:t>
                      </a:r>
                      <a:endParaRPr kumimoji="0" lang="en-NZ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Bodily function and associated masculinity (especially sexual performance and continence)</a:t>
                      </a:r>
                      <a:endParaRPr kumimoji="0" lang="en-NZ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Relationships and social life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</p:grpSp>
            </p:grpSp>
            <p:grpSp>
              <p:nvGrpSpPr>
                <p:cNvPr id="2089" name="Group 41"/>
                <p:cNvGrpSpPr>
                  <a:grpSpLocks/>
                </p:cNvGrpSpPr>
                <p:nvPr/>
              </p:nvGrpSpPr>
              <p:grpSpPr bwMode="auto">
                <a:xfrm>
                  <a:off x="1507" y="13735"/>
                  <a:ext cx="3497" cy="3287"/>
                  <a:chOff x="1507" y="13735"/>
                  <a:chExt cx="3497" cy="3287"/>
                </a:xfrm>
              </p:grpSpPr>
              <p:sp>
                <p:nvSpPr>
                  <p:cNvPr id="2090" name="Oval 42"/>
                  <p:cNvSpPr>
                    <a:spLocks noChangeArrowheads="1"/>
                  </p:cNvSpPr>
                  <p:nvPr/>
                </p:nvSpPr>
                <p:spPr bwMode="auto">
                  <a:xfrm>
                    <a:off x="1507" y="13735"/>
                    <a:ext cx="3438" cy="3126"/>
                  </a:xfrm>
                  <a:prstGeom prst="ellipse">
                    <a:avLst/>
                  </a:prstGeom>
                  <a:solidFill>
                    <a:srgbClr val="548DD4">
                      <a:alpha val="50000"/>
                    </a:srgbClr>
                  </a:solidFill>
                  <a:ln w="25400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2091" name="Text Box 4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76" y="14466"/>
                    <a:ext cx="3328" cy="255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NZ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rPr>
                      <a:t>'No distress' reported:</a:t>
                    </a: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NZ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rPr>
                      <a:t>Timing acceptable; Optimism;</a:t>
                    </a:r>
                    <a:endParaRPr kumimoji="0" lang="en-NZ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Arial" pitchFamily="34" charset="0"/>
                    </a:endParaRP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NZ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rPr>
                      <a:t>Denial; Misinterpretation; Surreal feeling; Self-pity unacceptable; Rationality demands acceptance; </a:t>
                    </a:r>
                  </a:p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NZ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rPr>
                      <a:t>'Get-on-with-it' pragmatism</a:t>
                    </a:r>
                    <a:endParaRPr kumimoji="0" lang="en-US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</p:grpSp>
          <p:cxnSp>
            <p:nvCxnSpPr>
              <p:cNvPr id="2092" name="AutoShape 44"/>
              <p:cNvCxnSpPr>
                <a:cxnSpLocks noChangeShapeType="1"/>
              </p:cNvCxnSpPr>
              <p:nvPr/>
            </p:nvCxnSpPr>
            <p:spPr bwMode="auto">
              <a:xfrm flipH="1" flipV="1">
                <a:off x="4700" y="14908"/>
                <a:ext cx="652" cy="71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</p:grpSp>
      </p:grpSp>
      <p:sp>
        <p:nvSpPr>
          <p:cNvPr id="46" name="TextBox 45"/>
          <p:cNvSpPr txBox="1"/>
          <p:nvPr/>
        </p:nvSpPr>
        <p:spPr>
          <a:xfrm>
            <a:off x="251520" y="188640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200" b="1" dirty="0" smtClean="0">
                <a:latin typeface="+mj-lt"/>
              </a:rPr>
              <a:t>Kinds of Distress</a:t>
            </a:r>
            <a:endParaRPr lang="en-NZ" sz="32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8" name="Picture 16" descr="http://t0.gstatic.com/images?q=tbn:ANd9GcSjkeqCvM8Jx7TM2yOiOOxQaDz4AbyLHHZGWHgDmQ5-zKKBca23E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769614"/>
            <a:ext cx="1872208" cy="1847357"/>
          </a:xfrm>
          <a:prstGeom prst="rect">
            <a:avLst/>
          </a:prstGeom>
          <a:noFill/>
        </p:spPr>
      </p:pic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1979712" y="188640"/>
            <a:ext cx="4392488" cy="3816424"/>
            <a:chOff x="4668" y="4672"/>
            <a:chExt cx="5778" cy="4850"/>
          </a:xfrm>
        </p:grpSpPr>
        <p:sp>
          <p:nvSpPr>
            <p:cNvPr id="18435" name="Oval 3"/>
            <p:cNvSpPr>
              <a:spLocks noChangeArrowheads="1"/>
            </p:cNvSpPr>
            <p:nvPr/>
          </p:nvSpPr>
          <p:spPr bwMode="auto">
            <a:xfrm>
              <a:off x="4668" y="4672"/>
              <a:ext cx="5778" cy="4850"/>
            </a:xfrm>
            <a:prstGeom prst="ellipse">
              <a:avLst/>
            </a:prstGeom>
            <a:solidFill>
              <a:srgbClr val="548DD4">
                <a:alpha val="50000"/>
              </a:srgbClr>
            </a:solidFill>
            <a:ln w="25400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8436" name="Text Box 4"/>
            <p:cNvSpPr txBox="1">
              <a:spLocks noChangeArrowheads="1"/>
            </p:cNvSpPr>
            <p:nvPr/>
          </p:nvSpPr>
          <p:spPr bwMode="auto">
            <a:xfrm>
              <a:off x="4952" y="5496"/>
              <a:ext cx="5019" cy="30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Anxiety or despondency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          </a:t>
              </a:r>
              <a:r>
                <a:rPr kumimoji="0" lang="en-NZ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at anticipated or actual           loss of:</a:t>
              </a:r>
              <a:endParaRPr kumimoji="0" lang="en-N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Expected life span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Time with family and family roles </a:t>
              </a:r>
              <a:endParaRPr kumimoji="0" lang="en-N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Bodily function and associated masculinity (especially sexual performance and continence)</a:t>
              </a:r>
              <a:endParaRPr kumimoji="0" lang="en-N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Relationships and social life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8438" name="Picture 6" descr="http://workwithwynand.com/wp-content/uploads/2011/10/4_gra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88640"/>
            <a:ext cx="1777380" cy="2677919"/>
          </a:xfrm>
          <a:prstGeom prst="rect">
            <a:avLst/>
          </a:prstGeom>
          <a:noFill/>
        </p:spPr>
      </p:pic>
      <p:pic>
        <p:nvPicPr>
          <p:cNvPr id="18442" name="Picture 10" descr="http://lifeasahuman.com/files/2012/03/happy-family-cartoon-300x30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4581128"/>
            <a:ext cx="2088232" cy="2088232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</p:pic>
      <p:pic>
        <p:nvPicPr>
          <p:cNvPr id="18444" name="Picture 12" descr="http://3.bp.blogspot.com/_52s62kGHhCQ/TKJPyLSVB6I/AAAAAAAAAyk/DTrbp7qv5Zc/s1600/masculinit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4581128"/>
            <a:ext cx="2394604" cy="2160240"/>
          </a:xfrm>
          <a:prstGeom prst="rect">
            <a:avLst/>
          </a:prstGeom>
          <a:noFill/>
        </p:spPr>
      </p:pic>
      <p:pic>
        <p:nvPicPr>
          <p:cNvPr id="18446" name="Picture 14" descr="http://wa2.cdn.3news.co.nz/3news/AM/2012/9/7/268416/w3_league_070912-1200.jpg?width=46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863951"/>
            <a:ext cx="2987824" cy="1994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05" name="Picture 49" descr="http://4.bp.blogspot.com/-56_M2u48Y9Q/TtGQcrtd2VI/AAAAAAAAAq4/AQaZ3Z20Bn4/s1600/stre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140968"/>
            <a:ext cx="2520280" cy="2520280"/>
          </a:xfrm>
          <a:prstGeom prst="rect">
            <a:avLst/>
          </a:prstGeom>
          <a:noFill/>
        </p:spPr>
      </p:pic>
      <p:grpSp>
        <p:nvGrpSpPr>
          <p:cNvPr id="19489" name="Group 33"/>
          <p:cNvGrpSpPr>
            <a:grpSpLocks/>
          </p:cNvGrpSpPr>
          <p:nvPr/>
        </p:nvGrpSpPr>
        <p:grpSpPr bwMode="auto">
          <a:xfrm>
            <a:off x="5436096" y="2132854"/>
            <a:ext cx="1584177" cy="1296146"/>
            <a:chOff x="7683" y="4781"/>
            <a:chExt cx="2050" cy="1625"/>
          </a:xfrm>
        </p:grpSpPr>
        <p:sp>
          <p:nvSpPr>
            <p:cNvPr id="19490" name="Oval 34"/>
            <p:cNvSpPr>
              <a:spLocks noChangeArrowheads="1"/>
            </p:cNvSpPr>
            <p:nvPr/>
          </p:nvSpPr>
          <p:spPr bwMode="auto">
            <a:xfrm>
              <a:off x="7683" y="4781"/>
              <a:ext cx="2040" cy="1590"/>
            </a:xfrm>
            <a:prstGeom prst="ellipse">
              <a:avLst/>
            </a:prstGeom>
            <a:solidFill>
              <a:srgbClr val="548DD4">
                <a:alpha val="50000"/>
              </a:srgbClr>
            </a:solidFill>
            <a:ln w="25400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9491" name="Text Box 35"/>
            <p:cNvSpPr txBox="1">
              <a:spLocks noChangeArrowheads="1"/>
            </p:cNvSpPr>
            <p:nvPr/>
          </p:nvSpPr>
          <p:spPr bwMode="auto">
            <a:xfrm>
              <a:off x="7683" y="5336"/>
              <a:ext cx="2050" cy="1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NZ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Stress regarding interventions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492" name="Group 36"/>
          <p:cNvGrpSpPr>
            <a:grpSpLocks/>
          </p:cNvGrpSpPr>
          <p:nvPr/>
        </p:nvGrpSpPr>
        <p:grpSpPr bwMode="auto">
          <a:xfrm>
            <a:off x="6623324" y="1622946"/>
            <a:ext cx="1765100" cy="1157982"/>
            <a:chOff x="9197" y="12365"/>
            <a:chExt cx="1987" cy="1370"/>
          </a:xfrm>
        </p:grpSpPr>
        <p:sp>
          <p:nvSpPr>
            <p:cNvPr id="19493" name="Oval 37"/>
            <p:cNvSpPr>
              <a:spLocks noChangeArrowheads="1"/>
            </p:cNvSpPr>
            <p:nvPr/>
          </p:nvSpPr>
          <p:spPr bwMode="auto">
            <a:xfrm>
              <a:off x="9197" y="12365"/>
              <a:ext cx="1874" cy="1370"/>
            </a:xfrm>
            <a:prstGeom prst="ellipse">
              <a:avLst/>
            </a:prstGeom>
            <a:solidFill>
              <a:srgbClr val="548DD4">
                <a:alpha val="50000"/>
              </a:srgbClr>
            </a:solidFill>
            <a:ln w="25400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9494" name="Text Box 38"/>
            <p:cNvSpPr txBox="1">
              <a:spLocks noChangeArrowheads="1"/>
            </p:cNvSpPr>
            <p:nvPr/>
          </p:nvSpPr>
          <p:spPr bwMode="auto">
            <a:xfrm>
              <a:off x="9736" y="12682"/>
              <a:ext cx="1448" cy="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NZ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Stress from uncertainty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495" name="Oval 39"/>
          <p:cNvSpPr>
            <a:spLocks noChangeArrowheads="1"/>
          </p:cNvSpPr>
          <p:nvPr/>
        </p:nvSpPr>
        <p:spPr bwMode="auto">
          <a:xfrm>
            <a:off x="5436096" y="1484784"/>
            <a:ext cx="1601465" cy="1008112"/>
          </a:xfrm>
          <a:prstGeom prst="ellipse">
            <a:avLst/>
          </a:prstGeom>
          <a:solidFill>
            <a:srgbClr val="548DD4">
              <a:alpha val="50000"/>
            </a:srgbClr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9496" name="Text Box 40"/>
          <p:cNvSpPr txBox="1">
            <a:spLocks noChangeArrowheads="1"/>
          </p:cNvSpPr>
          <p:nvPr/>
        </p:nvSpPr>
        <p:spPr bwMode="auto">
          <a:xfrm>
            <a:off x="5508104" y="1700808"/>
            <a:ext cx="105638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Shock on diagnosis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97" name="Text Box 41"/>
          <p:cNvSpPr txBox="1">
            <a:spLocks noChangeArrowheads="1"/>
          </p:cNvSpPr>
          <p:nvPr/>
        </p:nvSpPr>
        <p:spPr bwMode="auto">
          <a:xfrm>
            <a:off x="6516216" y="1124744"/>
            <a:ext cx="2627784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N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A disturbing lack of control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3" name="Straight Arrow Connector 42"/>
          <p:cNvCxnSpPr/>
          <p:nvPr/>
        </p:nvCxnSpPr>
        <p:spPr>
          <a:xfrm flipH="1">
            <a:off x="6732240" y="1412776"/>
            <a:ext cx="288032" cy="86409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99" name="Picture 43" descr="http://t1.gstatic.com/images?q=tbn:ANd9GcQffyR_IidXHWVlPDJF8LYAgsOVFeyvmuVUHkrrt0qQYjq6Vl0Jr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437112"/>
            <a:ext cx="3258067" cy="2160240"/>
          </a:xfrm>
          <a:prstGeom prst="rect">
            <a:avLst/>
          </a:prstGeom>
          <a:noFill/>
        </p:spPr>
      </p:pic>
      <p:pic>
        <p:nvPicPr>
          <p:cNvPr id="19501" name="Picture 45" descr="http://kensviews.com/wp-content/uploads/2011/10/Shocked-Face-iStock_000014098163XSma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88640"/>
            <a:ext cx="2857500" cy="3810000"/>
          </a:xfrm>
          <a:prstGeom prst="rect">
            <a:avLst/>
          </a:prstGeom>
          <a:noFill/>
        </p:spPr>
      </p:pic>
      <p:pic>
        <p:nvPicPr>
          <p:cNvPr id="19503" name="Picture 47" descr="http://www.futurity.org/wp-content/uploads/2012/10/fears_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746588"/>
            <a:ext cx="3096344" cy="2111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5292080" y="1340768"/>
            <a:ext cx="1584177" cy="1152128"/>
            <a:chOff x="7683" y="4781"/>
            <a:chExt cx="2050" cy="1625"/>
          </a:xfrm>
        </p:grpSpPr>
        <p:sp>
          <p:nvSpPr>
            <p:cNvPr id="19490" name="Oval 34"/>
            <p:cNvSpPr>
              <a:spLocks noChangeArrowheads="1"/>
            </p:cNvSpPr>
            <p:nvPr/>
          </p:nvSpPr>
          <p:spPr bwMode="auto">
            <a:xfrm>
              <a:off x="7683" y="4781"/>
              <a:ext cx="2040" cy="1590"/>
            </a:xfrm>
            <a:prstGeom prst="ellipse">
              <a:avLst/>
            </a:prstGeom>
            <a:solidFill>
              <a:srgbClr val="548DD4">
                <a:alpha val="50000"/>
              </a:srgbClr>
            </a:solidFill>
            <a:ln w="25400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9491" name="Text Box 35"/>
            <p:cNvSpPr txBox="1">
              <a:spLocks noChangeArrowheads="1"/>
            </p:cNvSpPr>
            <p:nvPr/>
          </p:nvSpPr>
          <p:spPr bwMode="auto">
            <a:xfrm>
              <a:off x="7683" y="5336"/>
              <a:ext cx="2050" cy="1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Anger</a:t>
              </a:r>
            </a:p>
          </p:txBody>
        </p:sp>
      </p:grpSp>
      <p:grpSp>
        <p:nvGrpSpPr>
          <p:cNvPr id="3" name="Group 36"/>
          <p:cNvGrpSpPr>
            <a:grpSpLocks/>
          </p:cNvGrpSpPr>
          <p:nvPr/>
        </p:nvGrpSpPr>
        <p:grpSpPr bwMode="auto">
          <a:xfrm>
            <a:off x="6444206" y="908720"/>
            <a:ext cx="1664719" cy="1157982"/>
            <a:chOff x="9197" y="12365"/>
            <a:chExt cx="1874" cy="1370"/>
          </a:xfrm>
        </p:grpSpPr>
        <p:sp>
          <p:nvSpPr>
            <p:cNvPr id="19493" name="Oval 37"/>
            <p:cNvSpPr>
              <a:spLocks noChangeArrowheads="1"/>
            </p:cNvSpPr>
            <p:nvPr/>
          </p:nvSpPr>
          <p:spPr bwMode="auto">
            <a:xfrm>
              <a:off x="9197" y="12365"/>
              <a:ext cx="1874" cy="1370"/>
            </a:xfrm>
            <a:prstGeom prst="ellipse">
              <a:avLst/>
            </a:prstGeom>
            <a:solidFill>
              <a:srgbClr val="548DD4">
                <a:alpha val="50000"/>
              </a:srgbClr>
            </a:solidFill>
            <a:ln w="25400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19494" name="Text Box 38"/>
            <p:cNvSpPr txBox="1">
              <a:spLocks noChangeArrowheads="1"/>
            </p:cNvSpPr>
            <p:nvPr/>
          </p:nvSpPr>
          <p:spPr bwMode="auto">
            <a:xfrm>
              <a:off x="9440" y="12806"/>
              <a:ext cx="1621" cy="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Degradation</a:t>
              </a:r>
            </a:p>
          </p:txBody>
        </p:sp>
      </p:grpSp>
      <p:sp>
        <p:nvSpPr>
          <p:cNvPr id="19495" name="Oval 39"/>
          <p:cNvSpPr>
            <a:spLocks noChangeArrowheads="1"/>
          </p:cNvSpPr>
          <p:nvPr/>
        </p:nvSpPr>
        <p:spPr bwMode="auto">
          <a:xfrm>
            <a:off x="4644009" y="1052736"/>
            <a:ext cx="864096" cy="864096"/>
          </a:xfrm>
          <a:prstGeom prst="ellipse">
            <a:avLst/>
          </a:prstGeom>
          <a:solidFill>
            <a:srgbClr val="548DD4">
              <a:alpha val="50000"/>
            </a:srgbClr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/>
          </a:p>
        </p:txBody>
      </p:sp>
      <p:sp>
        <p:nvSpPr>
          <p:cNvPr id="19496" name="Text Box 40"/>
          <p:cNvSpPr txBox="1">
            <a:spLocks noChangeArrowheads="1"/>
          </p:cNvSpPr>
          <p:nvPr/>
        </p:nvSpPr>
        <p:spPr bwMode="auto">
          <a:xfrm>
            <a:off x="4572000" y="1268760"/>
            <a:ext cx="105638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Self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pity</a:t>
            </a:r>
          </a:p>
        </p:txBody>
      </p:sp>
      <p:pic>
        <p:nvPicPr>
          <p:cNvPr id="20482" name="Picture 2" descr="http://images.dpchallenge.com/images_challenge/0-999/566/800/Copyrighted_Image_Reuse_Prohibited_404992.jpg"/>
          <p:cNvPicPr>
            <a:picLocks noChangeAspect="1" noChangeArrowheads="1"/>
          </p:cNvPicPr>
          <p:nvPr/>
        </p:nvPicPr>
        <p:blipFill>
          <a:blip r:embed="rId2" cstate="print"/>
          <a:srcRect l="10384" t="7586" r="8617" b="6015"/>
          <a:stretch>
            <a:fillRect/>
          </a:stretch>
        </p:blipFill>
        <p:spPr bwMode="auto">
          <a:xfrm>
            <a:off x="1619672" y="404664"/>
            <a:ext cx="1728192" cy="2836007"/>
          </a:xfrm>
          <a:prstGeom prst="rect">
            <a:avLst/>
          </a:prstGeom>
          <a:noFill/>
        </p:spPr>
      </p:pic>
      <p:pic>
        <p:nvPicPr>
          <p:cNvPr id="20486" name="Picture 6" descr="http://upload.wikimedia.org/wikipedia/en/9/9c/Angry_fac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149080"/>
            <a:ext cx="2286000" cy="2286001"/>
          </a:xfrm>
          <a:prstGeom prst="rect">
            <a:avLst/>
          </a:prstGeom>
          <a:noFill/>
        </p:spPr>
      </p:pic>
      <p:pic>
        <p:nvPicPr>
          <p:cNvPr id="20488" name="Picture 8" descr="http://terrymalloyspigeoncoop.files.wordpress.com/2012/05/sham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996370"/>
            <a:ext cx="4095775" cy="3275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Group 1"/>
          <p:cNvGrpSpPr>
            <a:grpSpLocks/>
          </p:cNvGrpSpPr>
          <p:nvPr/>
        </p:nvGrpSpPr>
        <p:grpSpPr bwMode="auto">
          <a:xfrm>
            <a:off x="788929" y="764704"/>
            <a:ext cx="4223430" cy="3456384"/>
            <a:chOff x="1507" y="13735"/>
            <a:chExt cx="3438" cy="3287"/>
          </a:xfrm>
        </p:grpSpPr>
        <p:sp>
          <p:nvSpPr>
            <p:cNvPr id="21506" name="Oval 2"/>
            <p:cNvSpPr>
              <a:spLocks noChangeArrowheads="1"/>
            </p:cNvSpPr>
            <p:nvPr/>
          </p:nvSpPr>
          <p:spPr bwMode="auto">
            <a:xfrm>
              <a:off x="1507" y="13735"/>
              <a:ext cx="3438" cy="3126"/>
            </a:xfrm>
            <a:prstGeom prst="ellipse">
              <a:avLst/>
            </a:prstGeom>
            <a:solidFill>
              <a:srgbClr val="548DD4">
                <a:alpha val="50000"/>
              </a:srgbClr>
            </a:solidFill>
            <a:ln w="25400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Z"/>
            </a:p>
          </p:txBody>
        </p:sp>
        <p:sp>
          <p:nvSpPr>
            <p:cNvPr id="21507" name="Text Box 3"/>
            <p:cNvSpPr txBox="1">
              <a:spLocks noChangeArrowheads="1"/>
            </p:cNvSpPr>
            <p:nvPr/>
          </p:nvSpPr>
          <p:spPr bwMode="auto">
            <a:xfrm>
              <a:off x="1890" y="14466"/>
              <a:ext cx="2938" cy="2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'No distress' reported: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Timing acceptable; Optimism;</a:t>
              </a:r>
              <a:endParaRPr kumimoji="0" lang="en-N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Denial; Misinterpretation; Surreal feeling; Self-pity unacceptable; Rationality demands acceptance;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NZ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'Get-on-with-it' pragmatism</a:t>
              </a:r>
              <a:endPara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1509" name="Picture 5" descr="http://cdn2-b.examiner.com/sites/default/files/styles/image_content_width/hash/75/70/william-shatner-shitmydadsays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645024"/>
            <a:ext cx="3810000" cy="2857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148064" y="980728"/>
            <a:ext cx="360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N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Ambiguous reporting of distress: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N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Understatement/disguise; Rationalisation/justification;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N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Simultaneous expression and denial</a:t>
            </a:r>
            <a:endParaRPr kumimoji="0" lang="en-NZ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971600" y="1"/>
            <a:ext cx="7776864" cy="6165304"/>
            <a:chOff x="715" y="3791"/>
            <a:chExt cx="9980" cy="6889"/>
          </a:xfrm>
        </p:grpSpPr>
        <p:grpSp>
          <p:nvGrpSpPr>
            <p:cNvPr id="3075" name="Group 3"/>
            <p:cNvGrpSpPr>
              <a:grpSpLocks/>
            </p:cNvGrpSpPr>
            <p:nvPr/>
          </p:nvGrpSpPr>
          <p:grpSpPr bwMode="auto">
            <a:xfrm>
              <a:off x="715" y="4250"/>
              <a:ext cx="4549" cy="935"/>
              <a:chOff x="1532" y="1542"/>
              <a:chExt cx="4279" cy="939"/>
            </a:xfrm>
          </p:grpSpPr>
          <p:sp>
            <p:nvSpPr>
              <p:cNvPr id="3076" name="AutoShape 4"/>
              <p:cNvSpPr>
                <a:spLocks noChangeArrowheads="1"/>
              </p:cNvSpPr>
              <p:nvPr/>
            </p:nvSpPr>
            <p:spPr bwMode="auto">
              <a:xfrm>
                <a:off x="1532" y="1542"/>
                <a:ext cx="4279" cy="939"/>
              </a:xfrm>
              <a:prstGeom prst="roundRect">
                <a:avLst>
                  <a:gd name="adj" fmla="val 16667"/>
                </a:avLst>
              </a:prstGeom>
              <a:solidFill>
                <a:srgbClr val="C6D9F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Z"/>
              </a:p>
            </p:txBody>
          </p:sp>
          <p:sp>
            <p:nvSpPr>
              <p:cNvPr id="3077" name="Text Box 5"/>
              <p:cNvSpPr txBox="1">
                <a:spLocks noChangeArrowheads="1"/>
              </p:cNvSpPr>
              <p:nvPr/>
            </p:nvSpPr>
            <p:spPr bwMode="auto">
              <a:xfrm>
                <a:off x="1900" y="1710"/>
                <a:ext cx="3330" cy="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NZ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Shock / loss of control</a:t>
                </a:r>
                <a:endParaRPr kumimoji="0" 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078" name="Group 6"/>
            <p:cNvGrpSpPr>
              <a:grpSpLocks/>
            </p:cNvGrpSpPr>
            <p:nvPr/>
          </p:nvGrpSpPr>
          <p:grpSpPr bwMode="auto">
            <a:xfrm>
              <a:off x="1553" y="3791"/>
              <a:ext cx="9142" cy="6889"/>
              <a:chOff x="1553" y="3791"/>
              <a:chExt cx="9142" cy="6889"/>
            </a:xfrm>
          </p:grpSpPr>
          <p:grpSp>
            <p:nvGrpSpPr>
              <p:cNvPr id="3079" name="Group 7"/>
              <p:cNvGrpSpPr>
                <a:grpSpLocks/>
              </p:cNvGrpSpPr>
              <p:nvPr/>
            </p:nvGrpSpPr>
            <p:grpSpPr bwMode="auto">
              <a:xfrm>
                <a:off x="2468" y="3791"/>
                <a:ext cx="8227" cy="6889"/>
                <a:chOff x="2468" y="3791"/>
                <a:chExt cx="8227" cy="6889"/>
              </a:xfrm>
            </p:grpSpPr>
            <p:grpSp>
              <p:nvGrpSpPr>
                <p:cNvPr id="3080" name="Group 8"/>
                <p:cNvGrpSpPr>
                  <a:grpSpLocks/>
                </p:cNvGrpSpPr>
                <p:nvPr/>
              </p:nvGrpSpPr>
              <p:grpSpPr bwMode="auto">
                <a:xfrm>
                  <a:off x="2468" y="6418"/>
                  <a:ext cx="4550" cy="934"/>
                  <a:chOff x="2468" y="6418"/>
                  <a:chExt cx="4550" cy="934"/>
                </a:xfrm>
              </p:grpSpPr>
              <p:sp>
                <p:nvSpPr>
                  <p:cNvPr id="3081" name="AutoShape 9"/>
                  <p:cNvSpPr>
                    <a:spLocks noChangeArrowheads="1"/>
                  </p:cNvSpPr>
                  <p:nvPr/>
                </p:nvSpPr>
                <p:spPr bwMode="auto">
                  <a:xfrm>
                    <a:off x="2468" y="6418"/>
                    <a:ext cx="4550" cy="934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C6D9F1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Z"/>
                  </a:p>
                </p:txBody>
              </p:sp>
              <p:sp>
                <p:nvSpPr>
                  <p:cNvPr id="3082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05" y="6574"/>
                    <a:ext cx="3540" cy="54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NZ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rPr>
                      <a:t>Realisation of hope</a:t>
                    </a:r>
                    <a:endParaRPr kumimoji="0" lang="en-US" sz="20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cs typeface="Arial" pitchFamily="34" charset="0"/>
                    </a:endParaRPr>
                  </a:p>
                </p:txBody>
              </p:sp>
            </p:grpSp>
            <p:grpSp>
              <p:nvGrpSpPr>
                <p:cNvPr id="3083" name="Group 11"/>
                <p:cNvGrpSpPr>
                  <a:grpSpLocks/>
                </p:cNvGrpSpPr>
                <p:nvPr/>
              </p:nvGrpSpPr>
              <p:grpSpPr bwMode="auto">
                <a:xfrm>
                  <a:off x="3508" y="3791"/>
                  <a:ext cx="7187" cy="6889"/>
                  <a:chOff x="3508" y="3791"/>
                  <a:chExt cx="7187" cy="6889"/>
                </a:xfrm>
              </p:grpSpPr>
              <p:grpSp>
                <p:nvGrpSpPr>
                  <p:cNvPr id="3084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4646" y="3791"/>
                    <a:ext cx="6049" cy="6889"/>
                    <a:chOff x="4646" y="3791"/>
                    <a:chExt cx="6049" cy="6889"/>
                  </a:xfrm>
                </p:grpSpPr>
                <p:grpSp>
                  <p:nvGrpSpPr>
                    <p:cNvPr id="3085" name="Group 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890" y="3791"/>
                      <a:ext cx="4805" cy="6889"/>
                      <a:chOff x="5890" y="3791"/>
                      <a:chExt cx="4805" cy="6889"/>
                    </a:xfrm>
                  </p:grpSpPr>
                  <p:grpSp>
                    <p:nvGrpSpPr>
                      <p:cNvPr id="3086" name="Group 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756" y="3791"/>
                        <a:ext cx="1674" cy="5863"/>
                        <a:chOff x="7756" y="3791"/>
                        <a:chExt cx="1674" cy="5863"/>
                      </a:xfrm>
                    </p:grpSpPr>
                    <p:sp>
                      <p:nvSpPr>
                        <p:cNvPr id="3087" name="AutoShape 1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rot="-2219358">
                          <a:off x="7756" y="3791"/>
                          <a:ext cx="1316" cy="5863"/>
                        </a:xfrm>
                        <a:prstGeom prst="downArrow">
                          <a:avLst>
                            <a:gd name="adj1" fmla="val 50000"/>
                            <a:gd name="adj2" fmla="val 111379"/>
                          </a:avLst>
                        </a:prstGeom>
                        <a:solidFill>
                          <a:srgbClr val="FFFFFF"/>
                        </a:solidFill>
                        <a:ln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vert="eaVert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NZ"/>
                        </a:p>
                      </p:txBody>
                    </p:sp>
                    <p:sp>
                      <p:nvSpPr>
                        <p:cNvPr id="3088" name="Text Box 16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8314" y="5542"/>
                          <a:ext cx="1116" cy="498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en-NZ" sz="16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Calibri" pitchFamily="34" charset="0"/>
                              <a:cs typeface="Arial" pitchFamily="34" charset="0"/>
                            </a:rPr>
                            <a:t>Time</a:t>
                          </a:r>
                          <a:endParaRPr kumimoji="0" lang="en-US" sz="18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3089" name="Group 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890" y="9724"/>
                        <a:ext cx="4805" cy="956"/>
                        <a:chOff x="5890" y="9724"/>
                        <a:chExt cx="4805" cy="956"/>
                      </a:xfrm>
                    </p:grpSpPr>
                    <p:sp>
                      <p:nvSpPr>
                        <p:cNvPr id="3090" name="AutoShape 1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890" y="9724"/>
                          <a:ext cx="4550" cy="933"/>
                        </a:xfrm>
                        <a:prstGeom prst="roundRect">
                          <a:avLst>
                            <a:gd name="adj" fmla="val 16667"/>
                          </a:avLst>
                        </a:prstGeom>
                        <a:solidFill>
                          <a:srgbClr val="C6D9F1"/>
                        </a:solidFill>
                        <a:ln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en-NZ"/>
                        </a:p>
                      </p:txBody>
                    </p:sp>
                    <p:sp>
                      <p:nvSpPr>
                        <p:cNvPr id="3091" name="Text Box 19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6039" y="9934"/>
                          <a:ext cx="4656" cy="746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en-NZ" sz="2000" b="0" i="0" u="none" strike="noStrike" cap="none" normalizeH="0" baseline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Calibri" pitchFamily="34" charset="0"/>
                              <a:cs typeface="Arial" pitchFamily="34" charset="0"/>
                            </a:rPr>
                            <a:t>Equilibrium / achievement</a:t>
                          </a:r>
                          <a:endParaRPr kumimoji="0" lang="en-US" sz="20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  <a:cs typeface="Arial" pitchFamily="34" charset="0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3092" name="Group 2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46" y="8600"/>
                      <a:ext cx="4551" cy="935"/>
                      <a:chOff x="4646" y="8600"/>
                      <a:chExt cx="4551" cy="935"/>
                    </a:xfrm>
                  </p:grpSpPr>
                  <p:sp>
                    <p:nvSpPr>
                      <p:cNvPr id="3093" name="AutoShape 2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646" y="8600"/>
                        <a:ext cx="4551" cy="935"/>
                      </a:xfrm>
                      <a:prstGeom prst="roundRect">
                        <a:avLst>
                          <a:gd name="adj" fmla="val 16667"/>
                        </a:avLst>
                      </a:prstGeom>
                      <a:solidFill>
                        <a:srgbClr val="C6D9F1"/>
                      </a:soli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n-NZ"/>
                      </a:p>
                    </p:txBody>
                  </p:sp>
                  <p:sp>
                    <p:nvSpPr>
                      <p:cNvPr id="3094" name="Text Box 2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810" y="8788"/>
                        <a:ext cx="4203" cy="60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ts val="1000"/>
                          </a:spcAft>
                          <a:buClrTx/>
                          <a:buSzTx/>
                          <a:buFontTx/>
                          <a:buNone/>
                          <a:tabLst/>
                        </a:pPr>
                        <a:r>
                          <a:rPr kumimoji="0" lang="en-NZ" sz="20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libri" pitchFamily="34" charset="0"/>
                            <a:cs typeface="Arial" pitchFamily="34" charset="0"/>
                          </a:rPr>
                          <a:t>Persist through trials</a:t>
                        </a:r>
                        <a:endPara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endParaRPr>
                      </a:p>
                    </p:txBody>
                  </p:sp>
                </p:grpSp>
              </p:grpSp>
              <p:grpSp>
                <p:nvGrpSpPr>
                  <p:cNvPr id="3095" name="Group 23"/>
                  <p:cNvGrpSpPr>
                    <a:grpSpLocks/>
                  </p:cNvGrpSpPr>
                  <p:nvPr/>
                </p:nvGrpSpPr>
                <p:grpSpPr bwMode="auto">
                  <a:xfrm>
                    <a:off x="3508" y="7504"/>
                    <a:ext cx="4552" cy="935"/>
                    <a:chOff x="3508" y="7504"/>
                    <a:chExt cx="4552" cy="935"/>
                  </a:xfrm>
                </p:grpSpPr>
                <p:sp>
                  <p:nvSpPr>
                    <p:cNvPr id="3096" name="AutoShape 2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08" y="7504"/>
                      <a:ext cx="4552" cy="935"/>
                    </a:xfrm>
                    <a:prstGeom prst="roundRect">
                      <a:avLst>
                        <a:gd name="adj" fmla="val 16667"/>
                      </a:avLst>
                    </a:prstGeom>
                    <a:solidFill>
                      <a:srgbClr val="C6D9F1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NZ"/>
                    </a:p>
                  </p:txBody>
                </p:sp>
                <p:sp>
                  <p:nvSpPr>
                    <p:cNvPr id="3097" name="Text Box 2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791" y="7748"/>
                      <a:ext cx="3792" cy="59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Engage with the challenge 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3098" name="Group 26"/>
              <p:cNvGrpSpPr>
                <a:grpSpLocks/>
              </p:cNvGrpSpPr>
              <p:nvPr/>
            </p:nvGrpSpPr>
            <p:grpSpPr bwMode="auto">
              <a:xfrm>
                <a:off x="1553" y="5333"/>
                <a:ext cx="4550" cy="935"/>
                <a:chOff x="1553" y="5333"/>
                <a:chExt cx="4550" cy="935"/>
              </a:xfrm>
            </p:grpSpPr>
            <p:sp>
              <p:nvSpPr>
                <p:cNvPr id="3099" name="AutoShape 27"/>
                <p:cNvSpPr>
                  <a:spLocks noChangeArrowheads="1"/>
                </p:cNvSpPr>
                <p:nvPr/>
              </p:nvSpPr>
              <p:spPr bwMode="auto">
                <a:xfrm>
                  <a:off x="1553" y="5333"/>
                  <a:ext cx="4550" cy="935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6D9F1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Z"/>
                </a:p>
              </p:txBody>
            </p:sp>
            <p:sp>
              <p:nvSpPr>
                <p:cNvPr id="3100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1931" y="5542"/>
                  <a:ext cx="4172" cy="6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NZ" sz="20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  <a:cs typeface="Arial" pitchFamily="34" charset="0"/>
                    </a:rPr>
                    <a:t>Overwhelm / disorientation</a:t>
                  </a:r>
                  <a:endParaRPr kumimoji="0" lang="en-US" sz="2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</p:grpSp>
      <p:pic>
        <p:nvPicPr>
          <p:cNvPr id="29" name="Picture 28" descr="C:\Users\Heather\AppData\Local\Microsoft\Windows\Temporary Internet Files\Low\Content.IE5\HY3NC80K\MC900197569[1].WMF"/>
          <p:cNvPicPr/>
          <p:nvPr/>
        </p:nvPicPr>
        <p:blipFill>
          <a:blip r:embed="rId2" cstate="print"/>
          <a:srcRect l="4971" t="9773" r="10978" b="6147"/>
          <a:stretch>
            <a:fillRect/>
          </a:stretch>
        </p:blipFill>
        <p:spPr bwMode="auto">
          <a:xfrm>
            <a:off x="323528" y="3717032"/>
            <a:ext cx="2736304" cy="2407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29"/>
          <p:cNvSpPr txBox="1"/>
          <p:nvPr/>
        </p:nvSpPr>
        <p:spPr>
          <a:xfrm>
            <a:off x="2555776" y="6239053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600" b="1" dirty="0" smtClean="0">
                <a:latin typeface="+mj-lt"/>
              </a:rPr>
              <a:t>Distress Process</a:t>
            </a:r>
            <a:endParaRPr lang="en-NZ" sz="36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1907704" y="4725144"/>
            <a:ext cx="4896544" cy="12961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3" name="Rounded Rectangle 2"/>
          <p:cNvSpPr/>
          <p:nvPr/>
        </p:nvSpPr>
        <p:spPr>
          <a:xfrm>
            <a:off x="1907704" y="2780928"/>
            <a:ext cx="4896544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7" name="Rounded Rectangle 6"/>
          <p:cNvSpPr/>
          <p:nvPr/>
        </p:nvSpPr>
        <p:spPr>
          <a:xfrm>
            <a:off x="1835696" y="1844824"/>
            <a:ext cx="4968552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8" name="Rounded Rectangle 7"/>
          <p:cNvSpPr/>
          <p:nvPr/>
        </p:nvSpPr>
        <p:spPr>
          <a:xfrm>
            <a:off x="1835696" y="908720"/>
            <a:ext cx="4968552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9" name="Rounded Rectangle 8"/>
          <p:cNvSpPr/>
          <p:nvPr/>
        </p:nvSpPr>
        <p:spPr>
          <a:xfrm>
            <a:off x="1907704" y="3717032"/>
            <a:ext cx="4896544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1" name="TextBox 10"/>
          <p:cNvSpPr txBox="1"/>
          <p:nvPr/>
        </p:nvSpPr>
        <p:spPr>
          <a:xfrm>
            <a:off x="2051720" y="1052736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/>
              <a:t>P</a:t>
            </a:r>
            <a:r>
              <a:rPr lang="en-NZ" sz="2400" dirty="0" smtClean="0"/>
              <a:t>ositive attitude</a:t>
            </a:r>
            <a:endParaRPr lang="en-NZ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979712" y="1988840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 </a:t>
            </a:r>
            <a:r>
              <a:rPr lang="en-NZ" sz="2400" dirty="0"/>
              <a:t>A</a:t>
            </a:r>
            <a:r>
              <a:rPr lang="en-NZ" sz="2400" dirty="0" smtClean="0"/>
              <a:t>ctive and practical orientation</a:t>
            </a:r>
            <a:endParaRPr lang="en-NZ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2051720" y="2924944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/>
              <a:t>Being rational and exercising control</a:t>
            </a:r>
            <a:endParaRPr lang="en-NZ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1979712" y="3861048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/>
              <a:t>Social support</a:t>
            </a:r>
            <a:endParaRPr lang="en-NZ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1979712" y="4797152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 smtClean="0"/>
              <a:t>Withdrawal; crying</a:t>
            </a:r>
          </a:p>
          <a:p>
            <a:r>
              <a:rPr lang="en-NZ" sz="2400" dirty="0" smtClean="0"/>
              <a:t>Spiritual beliefs and support</a:t>
            </a:r>
          </a:p>
          <a:p>
            <a:r>
              <a:rPr lang="en-NZ" sz="2400" dirty="0" smtClean="0"/>
              <a:t>Social services</a:t>
            </a:r>
            <a:endParaRPr lang="en-NZ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1619672" y="116632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3600" b="1" dirty="0" smtClean="0">
                <a:latin typeface="+mj-lt"/>
              </a:rPr>
              <a:t>Ways of Coping</a:t>
            </a:r>
            <a:endParaRPr lang="en-NZ" sz="3600" b="1" dirty="0">
              <a:latin typeface="+mj-lt"/>
            </a:endParaRPr>
          </a:p>
        </p:txBody>
      </p:sp>
      <p:pic>
        <p:nvPicPr>
          <p:cNvPr id="4098" name="Picture 2" descr="http://www.cartoonlogodesigns.com/images/misc/Smiley%20faces/smiley%20fa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764704"/>
            <a:ext cx="1061343" cy="1061343"/>
          </a:xfrm>
          <a:prstGeom prst="rect">
            <a:avLst/>
          </a:prstGeom>
          <a:noFill/>
        </p:spPr>
      </p:pic>
      <p:pic>
        <p:nvPicPr>
          <p:cNvPr id="4100" name="Picture 4" descr="http://www.robbnimmobuildersinc.com/Handyman_carto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1246634" cy="1366175"/>
          </a:xfrm>
          <a:prstGeom prst="rect">
            <a:avLst/>
          </a:prstGeom>
          <a:noFill/>
        </p:spPr>
      </p:pic>
      <p:pic>
        <p:nvPicPr>
          <p:cNvPr id="4102" name="Picture 6" descr="http://online-behavior.com/sites/default/files/imagecache/Body/thumbnails/rational-decision-mak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2636912"/>
            <a:ext cx="1440160" cy="960107"/>
          </a:xfrm>
          <a:prstGeom prst="rect">
            <a:avLst/>
          </a:prstGeom>
          <a:noFill/>
        </p:spPr>
      </p:pic>
      <p:pic>
        <p:nvPicPr>
          <p:cNvPr id="4108" name="Picture 12" descr="http://4.bp.blogspot.com/-u9zs8trrwi0/TdWAnHAL0kI/AAAAAAAAACQ/lfCE31a8NvA/s1600/bigstockphoto_Religion_Symbols_With_Drop_Sha_2887947.jpg"/>
          <p:cNvPicPr>
            <a:picLocks noChangeAspect="1" noChangeArrowheads="1"/>
          </p:cNvPicPr>
          <p:nvPr/>
        </p:nvPicPr>
        <p:blipFill>
          <a:blip r:embed="rId5" cstate="print"/>
          <a:srcRect l="1680" t="3217" r="5921" b="54962"/>
          <a:stretch>
            <a:fillRect/>
          </a:stretch>
        </p:blipFill>
        <p:spPr bwMode="auto">
          <a:xfrm>
            <a:off x="1259632" y="6296338"/>
            <a:ext cx="2376264" cy="561662"/>
          </a:xfrm>
          <a:prstGeom prst="rect">
            <a:avLst/>
          </a:prstGeom>
          <a:noFill/>
        </p:spPr>
      </p:pic>
      <p:pic>
        <p:nvPicPr>
          <p:cNvPr id="4112" name="Picture 16" descr="http://foulkmaori.wikispaces.com/file/view/1075827-Maori-Carving-0.jpg/76280513/1075827-Maori-Carving-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5301208"/>
            <a:ext cx="936104" cy="1404156"/>
          </a:xfrm>
          <a:prstGeom prst="rect">
            <a:avLst/>
          </a:prstGeom>
          <a:noFill/>
        </p:spPr>
      </p:pic>
      <p:pic>
        <p:nvPicPr>
          <p:cNvPr id="4114" name="Picture 18" descr="http://3.bp.blogspot.com/-B1onXx_kSyg/UCfjr_677RI/AAAAAAAAAU4/b4hb1WRy5Dg/s1600/social-wor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3501008"/>
            <a:ext cx="1022648" cy="1301553"/>
          </a:xfrm>
          <a:prstGeom prst="rect">
            <a:avLst/>
          </a:prstGeom>
          <a:noFill/>
        </p:spPr>
      </p:pic>
      <p:pic>
        <p:nvPicPr>
          <p:cNvPr id="4116" name="Picture 20" descr="http://www.careerforce.org.nz/assets/images/slideshow/slideshow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35067" y="6093296"/>
            <a:ext cx="3470935" cy="764705"/>
          </a:xfrm>
          <a:prstGeom prst="rect">
            <a:avLst/>
          </a:prstGeom>
          <a:noFill/>
        </p:spPr>
      </p:pic>
      <p:pic>
        <p:nvPicPr>
          <p:cNvPr id="4118" name="Picture 22" descr="http://www.soorajkeshav.com/wp-content/uploads/2011/01/Alone-Waiting.jpg"/>
          <p:cNvPicPr>
            <a:picLocks noChangeAspect="1" noChangeArrowheads="1"/>
          </p:cNvPicPr>
          <p:nvPr/>
        </p:nvPicPr>
        <p:blipFill>
          <a:blip r:embed="rId9" cstate="print"/>
          <a:srcRect l="44733" t="3330" r="12770"/>
          <a:stretch>
            <a:fillRect/>
          </a:stretch>
        </p:blipFill>
        <p:spPr bwMode="auto">
          <a:xfrm>
            <a:off x="7668344" y="4365104"/>
            <a:ext cx="1086615" cy="16600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297</Words>
  <Application>Microsoft Office PowerPoint</Application>
  <PresentationFormat>On-screen Show (4:3)</PresentationFormat>
  <Paragraphs>78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Appendix 17. Powerpoint presentation  used during team discussions </vt:lpstr>
      <vt:lpstr>Men’s cancer psychology research: Participant discussion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Men’s cancer psychology research: Participant discussion</dc:title>
  <dc:creator>Heather</dc:creator>
  <cp:lastModifiedBy>Heather</cp:lastModifiedBy>
  <cp:revision>41</cp:revision>
  <dcterms:created xsi:type="dcterms:W3CDTF">2012-10-29T22:38:57Z</dcterms:created>
  <dcterms:modified xsi:type="dcterms:W3CDTF">2013-05-21T04:01:48Z</dcterms:modified>
</cp:coreProperties>
</file>