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66" r:id="rId2"/>
    <p:sldId id="267" r:id="rId3"/>
    <p:sldId id="262" r:id="rId4"/>
    <p:sldId id="257" r:id="rId5"/>
    <p:sldId id="258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076E6-6E1E-4898-99BD-66D061E2D652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38F73-0EE0-478A-84E1-BF838B87A587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mailto:haheron@clear.net.nz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3024336"/>
          </a:xfrm>
        </p:spPr>
        <p:txBody>
          <a:bodyPr>
            <a:normAutofit/>
          </a:bodyPr>
          <a:lstStyle/>
          <a:p>
            <a:pPr lvl="0"/>
            <a:r>
              <a:rPr lang="en-NZ" b="1" dirty="0" smtClean="0"/>
              <a:t>Appendix 3.</a:t>
            </a:r>
            <a:br>
              <a:rPr lang="en-NZ" b="1" dirty="0" smtClean="0"/>
            </a:br>
            <a:r>
              <a:rPr lang="en-NZ" smtClean="0"/>
              <a:t>Intervention </a:t>
            </a:r>
            <a:r>
              <a:rPr lang="en-NZ" smtClean="0"/>
              <a:t>suggestions</a:t>
            </a:r>
            <a:br>
              <a:rPr lang="en-NZ" smtClean="0"/>
            </a:br>
            <a:r>
              <a:rPr lang="en-NZ" smtClean="0"/>
              <a:t>powerpoint</a:t>
            </a:r>
            <a:r>
              <a:rPr lang="en-NZ" dirty="0" smtClean="0"/>
              <a:t> </a:t>
            </a:r>
            <a:r>
              <a:rPr lang="en-NZ" dirty="0" smtClean="0"/>
              <a:t>presentation</a:t>
            </a:r>
            <a:r>
              <a:rPr lang="en-NZ" b="1" dirty="0" smtClean="0"/>
              <a:t/>
            </a:r>
            <a:br>
              <a:rPr lang="en-NZ" b="1" dirty="0" smtClean="0"/>
            </a:br>
            <a:endParaRPr lang="en-N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672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NZ" b="1" dirty="0" smtClean="0"/>
              <a:t>Actions to promote ‘paradigm shift’ at national level and inform work force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1600200"/>
            <a:ext cx="6707088" cy="506916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NZ" b="1" dirty="0" smtClean="0"/>
              <a:t>National level</a:t>
            </a:r>
            <a:r>
              <a:rPr lang="en-NZ" dirty="0" smtClean="0"/>
              <a:t>, so that influential people can demand this shift:  National Men’s Health Strategy Group;  Cancer Control NZ; other Cancer Networks; Men’s Health Week; National Maori Leaders’ Cancer Group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NZ" b="1" dirty="0" smtClean="0"/>
              <a:t>Workforce training:</a:t>
            </a:r>
            <a:r>
              <a:rPr lang="en-NZ" dirty="0" smtClean="0"/>
              <a:t> CSNZ Support co-ordinators;  Oncology social workers; new Cancer Nurse Coordinators; Local Cancer Networks </a:t>
            </a:r>
            <a:endParaRPr lang="en-NZ" dirty="0"/>
          </a:p>
        </p:txBody>
      </p:sp>
      <p:pic>
        <p:nvPicPr>
          <p:cNvPr id="4" name="Picture 2" descr="http://www.uisgebeatha.org/maorichallenge_0598_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37378"/>
            <a:ext cx="1691680" cy="326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0783"/>
            <a:ext cx="7772400" cy="2478137"/>
          </a:xfrm>
        </p:spPr>
        <p:txBody>
          <a:bodyPr>
            <a:normAutofit fontScale="90000"/>
          </a:bodyPr>
          <a:lstStyle/>
          <a:p>
            <a:r>
              <a:rPr lang="en-NZ" b="1" dirty="0" smtClean="0"/>
              <a:t>INTERVENTIONS TO REDUCE THE DISTRESS OF MEN WITH CANCER</a:t>
            </a:r>
            <a:br>
              <a:rPr lang="en-NZ" b="1" dirty="0" smtClean="0"/>
            </a:br>
            <a:r>
              <a:rPr lang="en-NZ" sz="4000" dirty="0" smtClean="0"/>
              <a:t>Discussion suggestions from the</a:t>
            </a:r>
            <a:br>
              <a:rPr lang="en-NZ" sz="4000" dirty="0" smtClean="0"/>
            </a:br>
            <a:r>
              <a:rPr lang="en-NZ" sz="4000" dirty="0" smtClean="0"/>
              <a:t>Psycho-Oncology Research for men</a:t>
            </a:r>
            <a:endParaRPr lang="en-NZ" sz="4000" b="1" dirty="0"/>
          </a:p>
        </p:txBody>
      </p:sp>
      <p:pic>
        <p:nvPicPr>
          <p:cNvPr id="1026" name="Picture 2" descr="D:\Heather\logos\CSNZ_MAORI_LOGO_RG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5112568"/>
            <a:ext cx="2620144" cy="1745432"/>
          </a:xfrm>
          <a:prstGeom prst="rect">
            <a:avLst/>
          </a:prstGeom>
          <a:noFill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97152"/>
            <a:ext cx="3024336" cy="195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259632" y="2924944"/>
            <a:ext cx="6336704" cy="1656184"/>
          </a:xfrm>
        </p:spPr>
        <p:txBody>
          <a:bodyPr>
            <a:normAutofit lnSpcReduction="10000"/>
          </a:bodyPr>
          <a:lstStyle/>
          <a:p>
            <a:pPr algn="l">
              <a:spcBef>
                <a:spcPts val="0"/>
              </a:spcBef>
            </a:pP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Researcher:  Heather Heron-</a:t>
            </a:r>
            <a:r>
              <a:rPr lang="en-NZ" sz="1800" i="1" dirty="0" err="1" smtClean="0">
                <a:solidFill>
                  <a:schemeClr val="accent1">
                    <a:lumMod val="75000"/>
                  </a:schemeClr>
                </a:solidFill>
              </a:rPr>
              <a:t>Speirs</a:t>
            </a: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 (PhD candidate in psychology)</a:t>
            </a:r>
          </a:p>
          <a:p>
            <a:pPr algn="l">
              <a:spcBef>
                <a:spcPts val="0"/>
              </a:spcBef>
            </a:pPr>
            <a:r>
              <a:rPr lang="en-NZ" sz="1800" i="1" dirty="0" err="1" smtClean="0">
                <a:solidFill>
                  <a:schemeClr val="accent1">
                    <a:lumMod val="75000"/>
                  </a:schemeClr>
                </a:solidFill>
                <a:hlinkClick r:id="rId4"/>
              </a:rPr>
              <a:t>haheron@clear.net.nz</a:t>
            </a: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;  06 368-0471</a:t>
            </a:r>
          </a:p>
          <a:p>
            <a:pPr algn="l">
              <a:spcBef>
                <a:spcPts val="0"/>
              </a:spcBef>
            </a:pP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Supervisors:  </a:t>
            </a:r>
          </a:p>
          <a:p>
            <a:pPr lvl="1" algn="l">
              <a:spcBef>
                <a:spcPts val="0"/>
              </a:spcBef>
              <a:buFont typeface="Arial" pitchFamily="34" charset="0"/>
              <a:buChar char="•"/>
            </a:pP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Assoc Prof Dr Chris Stephens (health psychology academic)</a:t>
            </a:r>
          </a:p>
          <a:p>
            <a:pPr lvl="1" algn="l">
              <a:spcBef>
                <a:spcPts val="0"/>
              </a:spcBef>
              <a:buFont typeface="Arial" pitchFamily="34" charset="0"/>
              <a:buChar char="•"/>
            </a:pP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Dr Don </a:t>
            </a:r>
            <a:r>
              <a:rPr lang="en-NZ" sz="1800" i="1" dirty="0" err="1" smtClean="0">
                <a:solidFill>
                  <a:schemeClr val="accent1">
                    <a:lumMod val="75000"/>
                  </a:schemeClr>
                </a:solidFill>
              </a:rPr>
              <a:t>Baken</a:t>
            </a: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 (psycho-oncologist)</a:t>
            </a:r>
          </a:p>
          <a:p>
            <a:pPr lvl="1" algn="l">
              <a:spcBef>
                <a:spcPts val="0"/>
              </a:spcBef>
              <a:buFont typeface="Arial" pitchFamily="34" charset="0"/>
              <a:buChar char="•"/>
            </a:pP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Dr John </a:t>
            </a:r>
            <a:r>
              <a:rPr lang="en-NZ" sz="1800" i="1" dirty="0" err="1" smtClean="0">
                <a:solidFill>
                  <a:schemeClr val="accent1">
                    <a:lumMod val="75000"/>
                  </a:schemeClr>
                </a:solidFill>
              </a:rPr>
              <a:t>Waldon</a:t>
            </a:r>
            <a:r>
              <a:rPr lang="en-NZ" sz="1800" i="1" dirty="0" smtClean="0">
                <a:solidFill>
                  <a:schemeClr val="accent1">
                    <a:lumMod val="75000"/>
                  </a:schemeClr>
                </a:solidFill>
              </a:rPr>
              <a:t> (Maori health researcher)</a:t>
            </a:r>
            <a:endParaRPr lang="en-NZ" sz="1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Picture 6" descr="Movember logo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5373216"/>
            <a:ext cx="1296144" cy="13531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Why men?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44216"/>
            <a:ext cx="8435280" cy="4421088"/>
          </a:xfrm>
        </p:spPr>
        <p:txBody>
          <a:bodyPr>
            <a:normAutofit/>
          </a:bodyPr>
          <a:lstStyle/>
          <a:p>
            <a:r>
              <a:rPr lang="en-NZ" dirty="0" smtClean="0"/>
              <a:t>All the wrong health/cancer stats</a:t>
            </a:r>
          </a:p>
          <a:p>
            <a:r>
              <a:rPr lang="en-NZ" dirty="0" smtClean="0"/>
              <a:t>Neglected area of inequality</a:t>
            </a:r>
          </a:p>
          <a:p>
            <a:r>
              <a:rPr lang="en-NZ" dirty="0" smtClean="0"/>
              <a:t>‘Strong and silent’ prevents self advocacy</a:t>
            </a:r>
          </a:p>
          <a:p>
            <a:r>
              <a:rPr lang="en-NZ" dirty="0" smtClean="0"/>
              <a:t>Meta-analyses show men can get twice the benefit from psycho-social intervention:</a:t>
            </a:r>
          </a:p>
          <a:p>
            <a:pPr lvl="1"/>
            <a:r>
              <a:rPr lang="en-NZ" sz="1400" dirty="0" err="1" smtClean="0"/>
              <a:t>Rehse</a:t>
            </a:r>
            <a:r>
              <a:rPr lang="en-NZ" sz="1400" dirty="0" smtClean="0"/>
              <a:t>, B., &amp; </a:t>
            </a:r>
            <a:r>
              <a:rPr lang="en-NZ" sz="1400" dirty="0" err="1" smtClean="0"/>
              <a:t>Pukrop</a:t>
            </a:r>
            <a:r>
              <a:rPr lang="en-NZ" sz="1400" dirty="0" smtClean="0"/>
              <a:t>, R. (2003). Effects of psychosocial interventions on quality of life in adult cancer patients:  Meta analysis of 37 published controlled outcome studies. </a:t>
            </a:r>
            <a:r>
              <a:rPr lang="en-NZ" sz="1400" i="1" dirty="0" smtClean="0"/>
              <a:t>Patient Education and </a:t>
            </a:r>
            <a:r>
              <a:rPr lang="en-NZ" sz="1400" i="1" dirty="0" err="1" smtClean="0"/>
              <a:t>Counseling</a:t>
            </a:r>
            <a:r>
              <a:rPr lang="en-NZ" sz="1400" i="1" dirty="0" smtClean="0"/>
              <a:t>, 50</a:t>
            </a:r>
            <a:r>
              <a:rPr lang="en-NZ" sz="1400" dirty="0" smtClean="0"/>
              <a:t>, 179-189.</a:t>
            </a:r>
          </a:p>
          <a:p>
            <a:pPr lvl="1"/>
            <a:r>
              <a:rPr lang="en-NZ" sz="1400" dirty="0" smtClean="0"/>
              <a:t>Heron-</a:t>
            </a:r>
            <a:r>
              <a:rPr lang="en-NZ" sz="1400" dirty="0" err="1" smtClean="0"/>
              <a:t>Speirs</a:t>
            </a:r>
            <a:r>
              <a:rPr lang="en-NZ" sz="1400" dirty="0" smtClean="0"/>
              <a:t>, H. A., </a:t>
            </a:r>
            <a:r>
              <a:rPr lang="en-NZ" sz="1400" dirty="0" err="1" smtClean="0"/>
              <a:t>Baken</a:t>
            </a:r>
            <a:r>
              <a:rPr lang="en-NZ" sz="1400" dirty="0" smtClean="0"/>
              <a:t>, D. M., &amp; Harvey, S. T. (2013). Moderators of psycho-oncology therapy effectiveness:  Meta-analysis of socio-demographic and medical patient characteristics.  </a:t>
            </a:r>
            <a:r>
              <a:rPr lang="en-NZ" sz="1400" i="1" dirty="0" smtClean="0"/>
              <a:t>Clinical Psychology: Science and Practice, 19, 402-416. </a:t>
            </a:r>
          </a:p>
          <a:p>
            <a:endParaRPr lang="en-NZ" dirty="0"/>
          </a:p>
        </p:txBody>
      </p:sp>
      <p:pic>
        <p:nvPicPr>
          <p:cNvPr id="4" name="Picture 4" descr="http://www.robbnimmobuildersinc.com/Handyman_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678886"/>
            <a:ext cx="1800200" cy="1972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 cstate="print"/>
          <a:srcRect l="33893" t="17460" r="11194" b="6742"/>
          <a:stretch>
            <a:fillRect/>
          </a:stretch>
        </p:blipFill>
        <p:spPr bwMode="auto">
          <a:xfrm>
            <a:off x="611560" y="476672"/>
            <a:ext cx="8280920" cy="619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TextBox 45"/>
          <p:cNvSpPr txBox="1"/>
          <p:nvPr/>
        </p:nvSpPr>
        <p:spPr>
          <a:xfrm>
            <a:off x="251520" y="18864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 smtClean="0">
                <a:latin typeface="+mj-lt"/>
              </a:rPr>
              <a:t>Kinds of Distress</a:t>
            </a:r>
            <a:endParaRPr lang="en-NZ" sz="3200" b="1" dirty="0">
              <a:latin typeface="+mj-lt"/>
            </a:endParaRPr>
          </a:p>
        </p:txBody>
      </p:sp>
      <p:pic>
        <p:nvPicPr>
          <p:cNvPr id="5" name="Picture 2" descr="http://www.emotionalcompetency.com/images/sha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5071178"/>
            <a:ext cx="1403648" cy="178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2555776" y="6239053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latin typeface="+mj-lt"/>
              </a:rPr>
              <a:t>Distress Process</a:t>
            </a:r>
            <a:endParaRPr lang="en-NZ" sz="3600" b="1" dirty="0">
              <a:latin typeface="+mj-lt"/>
            </a:endParaRPr>
          </a:p>
        </p:txBody>
      </p:sp>
      <p:pic>
        <p:nvPicPr>
          <p:cNvPr id="31" name="Picture 30"/>
          <p:cNvPicPr/>
          <p:nvPr/>
        </p:nvPicPr>
        <p:blipFill>
          <a:blip r:embed="rId2" cstate="print"/>
          <a:srcRect l="34315" t="19915" r="14282" b="18856"/>
          <a:stretch>
            <a:fillRect/>
          </a:stretch>
        </p:blipFill>
        <p:spPr bwMode="auto">
          <a:xfrm>
            <a:off x="971600" y="548680"/>
            <a:ext cx="734115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203848" y="4653136"/>
            <a:ext cx="4896544" cy="1656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Rounded Rectangle 2"/>
          <p:cNvSpPr/>
          <p:nvPr/>
        </p:nvSpPr>
        <p:spPr>
          <a:xfrm>
            <a:off x="3203848" y="2708920"/>
            <a:ext cx="4896544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Rounded Rectangle 6"/>
          <p:cNvSpPr/>
          <p:nvPr/>
        </p:nvSpPr>
        <p:spPr>
          <a:xfrm>
            <a:off x="3131840" y="1772816"/>
            <a:ext cx="496855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Rounded Rectangle 7"/>
          <p:cNvSpPr/>
          <p:nvPr/>
        </p:nvSpPr>
        <p:spPr>
          <a:xfrm>
            <a:off x="3131840" y="836712"/>
            <a:ext cx="496855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" name="Rounded Rectangle 8"/>
          <p:cNvSpPr/>
          <p:nvPr/>
        </p:nvSpPr>
        <p:spPr>
          <a:xfrm>
            <a:off x="3203848" y="3645024"/>
            <a:ext cx="4896544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TextBox 10"/>
          <p:cNvSpPr txBox="1"/>
          <p:nvPr/>
        </p:nvSpPr>
        <p:spPr>
          <a:xfrm>
            <a:off x="3275856" y="980728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/>
              <a:t>P</a:t>
            </a:r>
            <a:r>
              <a:rPr lang="en-NZ" sz="2400" dirty="0" smtClean="0"/>
              <a:t>ositive attitude</a:t>
            </a:r>
            <a:endParaRPr lang="en-NZ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3203848" y="1887215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 </a:t>
            </a:r>
            <a:r>
              <a:rPr lang="en-NZ" sz="2400" dirty="0"/>
              <a:t>A</a:t>
            </a:r>
            <a:r>
              <a:rPr lang="en-NZ" sz="2400" dirty="0" smtClean="0"/>
              <a:t>ctive and practical orientation</a:t>
            </a:r>
            <a:endParaRPr lang="en-NZ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275856" y="2823319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Being rational and exercising control</a:t>
            </a:r>
            <a:endParaRPr lang="en-NZ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347864" y="3789040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Social support / helping others</a:t>
            </a:r>
            <a:endParaRPr lang="en-NZ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3347864" y="4725144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Withdrawal; crying</a:t>
            </a:r>
          </a:p>
          <a:p>
            <a:r>
              <a:rPr lang="en-NZ" sz="2400" dirty="0" smtClean="0"/>
              <a:t>Spiritual beliefs and support</a:t>
            </a:r>
          </a:p>
          <a:p>
            <a:r>
              <a:rPr lang="en-NZ" sz="2400" dirty="0" smtClean="0"/>
              <a:t>Personal growth</a:t>
            </a:r>
          </a:p>
          <a:p>
            <a:r>
              <a:rPr lang="en-NZ" sz="2400" dirty="0" smtClean="0"/>
              <a:t>Social services</a:t>
            </a:r>
            <a:endParaRPr lang="en-NZ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190381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latin typeface="+mj-lt"/>
              </a:rPr>
              <a:t>Ways of Coping</a:t>
            </a:r>
            <a:endParaRPr lang="en-NZ" sz="3600" b="1" dirty="0">
              <a:latin typeface="+mj-lt"/>
            </a:endParaRPr>
          </a:p>
        </p:txBody>
      </p:sp>
      <p:pic>
        <p:nvPicPr>
          <p:cNvPr id="17" name="Picture 2" descr="http://1.bp.blogspot.com/_4mHDBdpM5dY/TRS6yw1nofI/AAAAAAAADFo/i0Q-ALBZ1tA/s1600/happy_face_n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575530"/>
            <a:ext cx="2483768" cy="1781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" y="274638"/>
            <a:ext cx="8435280" cy="1143000"/>
          </a:xfrm>
        </p:spPr>
        <p:txBody>
          <a:bodyPr>
            <a:normAutofit fontScale="90000"/>
          </a:bodyPr>
          <a:lstStyle/>
          <a:p>
            <a:r>
              <a:rPr lang="en-NZ" b="1" dirty="0" smtClean="0"/>
              <a:t>Needs and strengths indicate the central importance of information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229600" cy="5069160"/>
          </a:xfrm>
        </p:spPr>
        <p:txBody>
          <a:bodyPr>
            <a:normAutofit/>
          </a:bodyPr>
          <a:lstStyle/>
          <a:p>
            <a:r>
              <a:rPr lang="en-NZ" b="1" dirty="0" smtClean="0"/>
              <a:t>Distress</a:t>
            </a:r>
            <a:r>
              <a:rPr lang="en-NZ" dirty="0" smtClean="0"/>
              <a:t> is mainly about loss of control/ uncertainty and substantive loss.  Lack of information underlies or exacerbates this</a:t>
            </a:r>
          </a:p>
          <a:p>
            <a:r>
              <a:rPr lang="en-NZ" b="1" dirty="0" smtClean="0"/>
              <a:t>Coping</a:t>
            </a:r>
            <a:r>
              <a:rPr lang="en-NZ" dirty="0" smtClean="0"/>
              <a:t> strengths are in taking control with an active and positive attitude and rational analysis.  These require information</a:t>
            </a:r>
          </a:p>
          <a:p>
            <a:r>
              <a:rPr lang="en-NZ" b="1" dirty="0" smtClean="0"/>
              <a:t>Men</a:t>
            </a:r>
            <a:r>
              <a:rPr lang="en-NZ" dirty="0" smtClean="0"/>
              <a:t> have health knowledge disadvantage</a:t>
            </a:r>
          </a:p>
          <a:p>
            <a:r>
              <a:rPr lang="en-NZ" b="1" dirty="0" smtClean="0"/>
              <a:t>Vulnerable SES</a:t>
            </a:r>
            <a:r>
              <a:rPr lang="en-NZ" dirty="0" smtClean="0"/>
              <a:t> men have particular           need/opportunity re information</a:t>
            </a:r>
            <a:endParaRPr lang="en-NZ" b="1" dirty="0" smtClean="0"/>
          </a:p>
          <a:p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  <a:p>
            <a:endParaRPr lang="en-NZ" dirty="0"/>
          </a:p>
        </p:txBody>
      </p:sp>
      <p:pic>
        <p:nvPicPr>
          <p:cNvPr id="5" name="Picture 6" descr="http://online-behavior.com/sites/default/files/imagecache/Body/thumbnails/rational-decision-ma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1792" y="5609861"/>
            <a:ext cx="1872208" cy="1248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NZ" b="1" dirty="0" smtClean="0"/>
              <a:t>Paradigm shift needed: info is </a:t>
            </a:r>
            <a:r>
              <a:rPr lang="en-NZ" b="1" i="1" dirty="0" smtClean="0"/>
              <a:t>vital</a:t>
            </a:r>
            <a:endParaRPr lang="en-NZ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733256"/>
          </a:xfrm>
        </p:spPr>
        <p:txBody>
          <a:bodyPr>
            <a:normAutofit fontScale="92500" lnSpcReduction="10000"/>
          </a:bodyPr>
          <a:lstStyle/>
          <a:p>
            <a:r>
              <a:rPr lang="en-NZ" dirty="0" smtClean="0"/>
              <a:t>Two main intervention areas: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u="sng" dirty="0" smtClean="0"/>
              <a:t>Information</a:t>
            </a:r>
            <a:r>
              <a:rPr lang="en-NZ" dirty="0" smtClean="0"/>
              <a:t> about disease, treatment, systems, and services:  authoritative and peer sources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u="sng" dirty="0" smtClean="0"/>
              <a:t>Connection</a:t>
            </a:r>
            <a:r>
              <a:rPr lang="en-NZ" dirty="0" smtClean="0"/>
              <a:t> to information and services:  timely and comprehensive</a:t>
            </a:r>
          </a:p>
          <a:p>
            <a:r>
              <a:rPr lang="en-NZ" dirty="0" smtClean="0"/>
              <a:t>Six strategies: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Coordination/planning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Hospital admission ‘opt out’ clause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Informational DVDs as standard treatment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Other specific information interventions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Improve connection points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/>
              <a:t>Utilise male survivors</a:t>
            </a:r>
          </a:p>
          <a:p>
            <a:pPr marL="180000" indent="-514350"/>
            <a:r>
              <a:rPr lang="en-NZ" dirty="0" smtClean="0"/>
              <a:t>Plus other relatively minor suggestions </a:t>
            </a:r>
          </a:p>
          <a:p>
            <a:endParaRPr lang="en-NZ" dirty="0" smtClean="0"/>
          </a:p>
          <a:p>
            <a:endParaRPr lang="en-NZ" dirty="0" smtClean="0"/>
          </a:p>
          <a:p>
            <a:endParaRPr lang="en-NZ" dirty="0"/>
          </a:p>
        </p:txBody>
      </p:sp>
      <p:pic>
        <p:nvPicPr>
          <p:cNvPr id="5" name="Picture 18" descr="http://3.bp.blogspot.com/-B1onXx_kSyg/UCfjr_677RI/AAAAAAAAAU4/b4hb1WRy5Dg/s1600/social-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4934622"/>
            <a:ext cx="1310680" cy="1668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en-NZ" b="1" dirty="0" smtClean="0"/>
              <a:t>Actions suggested by the PN meeting of 18 February 2013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0528" y="1600200"/>
            <a:ext cx="9144000" cy="5257800"/>
          </a:xfrm>
        </p:spPr>
        <p:txBody>
          <a:bodyPr>
            <a:normAutofit fontScale="85000" lnSpcReduction="20000"/>
          </a:bodyPr>
          <a:lstStyle/>
          <a:p>
            <a:pPr marL="971550" lvl="1" indent="-514350">
              <a:buFont typeface="+mj-lt"/>
              <a:buAutoNum type="arabicPeriod"/>
            </a:pPr>
            <a:r>
              <a:rPr lang="en-NZ" b="1" dirty="0" smtClean="0"/>
              <a:t>Coordination/planning: </a:t>
            </a:r>
            <a:r>
              <a:rPr lang="en-NZ" dirty="0" smtClean="0"/>
              <a:t> role for Cancer Nurse         Coordinators?  Information officer for RTCS?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b="1" dirty="0" smtClean="0"/>
              <a:t>Hospital admission ‘opt out’ clause:  </a:t>
            </a:r>
            <a:r>
              <a:rPr lang="en-NZ" dirty="0" smtClean="0"/>
              <a:t>This research to inform initiative already being advanced by CCN.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b="1" dirty="0" smtClean="0"/>
              <a:t>Informational DVDs as standard treatment:  </a:t>
            </a:r>
            <a:r>
              <a:rPr lang="en-NZ" dirty="0" smtClean="0"/>
              <a:t>Stock take of available DVD material needed; Information Network could advance?;  CSNZ ‘Get the Tools’ website and RT waiting room TVs, but need mandatory full ‘dose’! Need consultant cooperation and screening room (CSNZ?)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dirty="0" smtClean="0">
                <a:solidFill>
                  <a:schemeClr val="bg1">
                    <a:lumMod val="50000"/>
                  </a:schemeClr>
                </a:solidFill>
              </a:rPr>
              <a:t>Other specific information interventions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b="1" dirty="0" smtClean="0"/>
              <a:t>Improve connection points</a:t>
            </a:r>
            <a:r>
              <a:rPr lang="en-NZ" dirty="0" smtClean="0"/>
              <a:t>: CSNZ Support co-ordinators to discuss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NZ" b="1" dirty="0" smtClean="0"/>
              <a:t>Utilise male survivors: </a:t>
            </a:r>
            <a:r>
              <a:rPr lang="en-NZ" dirty="0" smtClean="0"/>
              <a:t>CSNZ Support co-ordinators to discuss; men’s stories incorporated into CSNZ ‘Get the Tools’ website; CSNZ services need to make personal connection to ‘buddy’; lower SES do not have computers</a:t>
            </a:r>
          </a:p>
        </p:txBody>
      </p:sp>
      <p:pic>
        <p:nvPicPr>
          <p:cNvPr id="6" name="Picture 22" descr="http://www.soorajkeshav.com/wp-content/uploads/2011/01/Alone-Waiting.jpg"/>
          <p:cNvPicPr>
            <a:picLocks noChangeAspect="1" noChangeArrowheads="1"/>
          </p:cNvPicPr>
          <p:nvPr/>
        </p:nvPicPr>
        <p:blipFill>
          <a:blip r:embed="rId2" cstate="print"/>
          <a:srcRect l="44733" t="3330" r="12770"/>
          <a:stretch>
            <a:fillRect/>
          </a:stretch>
        </p:blipFill>
        <p:spPr bwMode="auto">
          <a:xfrm>
            <a:off x="7700773" y="0"/>
            <a:ext cx="1443228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</TotalTime>
  <Words>549</Words>
  <Application>Microsoft Office PowerPoint</Application>
  <PresentationFormat>On-screen Show (4:3)</PresentationFormat>
  <Paragraphs>57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Appendix 3. Intervention suggestions powerpoint presentation </vt:lpstr>
      <vt:lpstr>INTERVENTIONS TO REDUCE THE DISTRESS OF MEN WITH CANCER Discussion suggestions from the Psycho-Oncology Research for men</vt:lpstr>
      <vt:lpstr>Why men?</vt:lpstr>
      <vt:lpstr>Slide 4</vt:lpstr>
      <vt:lpstr>Slide 5</vt:lpstr>
      <vt:lpstr>Slide 6</vt:lpstr>
      <vt:lpstr>Needs and strengths indicate the central importance of information</vt:lpstr>
      <vt:lpstr>Paradigm shift needed: info is vital</vt:lpstr>
      <vt:lpstr>Actions suggested by the PN meeting of 18 February 2013</vt:lpstr>
      <vt:lpstr>Actions to promote ‘paradigm shift’ at national level and inform work force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Men’s cancer psychology research: Participant discussion</dc:title>
  <dc:creator>Heather</dc:creator>
  <cp:lastModifiedBy>Heather</cp:lastModifiedBy>
  <cp:revision>86</cp:revision>
  <dcterms:created xsi:type="dcterms:W3CDTF">2012-10-29T22:38:57Z</dcterms:created>
  <dcterms:modified xsi:type="dcterms:W3CDTF">2013-05-21T04:02:24Z</dcterms:modified>
</cp:coreProperties>
</file>