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  <p:sldMasterId id="2147483711" r:id="rId3"/>
    <p:sldMasterId id="2147483737" r:id="rId4"/>
    <p:sldMasterId id="2147483751" r:id="rId5"/>
  </p:sldMasterIdLst>
  <p:notesMasterIdLst>
    <p:notesMasterId r:id="rId28"/>
  </p:notesMasterIdLst>
  <p:handoutMasterIdLst>
    <p:handoutMasterId r:id="rId29"/>
  </p:handoutMasterIdLst>
  <p:sldIdLst>
    <p:sldId id="427" r:id="rId6"/>
    <p:sldId id="435" r:id="rId7"/>
    <p:sldId id="436" r:id="rId8"/>
    <p:sldId id="603" r:id="rId9"/>
    <p:sldId id="595" r:id="rId10"/>
    <p:sldId id="596" r:id="rId11"/>
    <p:sldId id="601" r:id="rId12"/>
    <p:sldId id="597" r:id="rId13"/>
    <p:sldId id="605" r:id="rId14"/>
    <p:sldId id="604" r:id="rId15"/>
    <p:sldId id="602" r:id="rId16"/>
    <p:sldId id="598" r:id="rId17"/>
    <p:sldId id="606" r:id="rId18"/>
    <p:sldId id="599" r:id="rId19"/>
    <p:sldId id="608" r:id="rId20"/>
    <p:sldId id="609" r:id="rId21"/>
    <p:sldId id="610" r:id="rId22"/>
    <p:sldId id="611" r:id="rId23"/>
    <p:sldId id="612" r:id="rId24"/>
    <p:sldId id="613" r:id="rId25"/>
    <p:sldId id="600" r:id="rId26"/>
    <p:sldId id="614" r:id="rId27"/>
  </p:sldIdLst>
  <p:sldSz cx="9906000" cy="6858000" type="A4"/>
  <p:notesSz cx="6805613" cy="9939338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4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5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9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866" algn="l" defTabSz="91434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041" algn="l" defTabSz="91434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214" algn="l" defTabSz="91434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388" algn="l" defTabSz="91434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747"/>
    <a:srgbClr val="000000"/>
    <a:srgbClr val="009900"/>
    <a:srgbClr val="B2B2B2"/>
    <a:srgbClr val="FFFFFF"/>
    <a:srgbClr val="113663"/>
    <a:srgbClr val="A3C5EF"/>
    <a:srgbClr val="D2E3F7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59" autoAdjust="0"/>
    <p:restoredTop sz="96395" autoAdjust="0"/>
  </p:normalViewPr>
  <p:slideViewPr>
    <p:cSldViewPr>
      <p:cViewPr varScale="1">
        <p:scale>
          <a:sx n="78" d="100"/>
          <a:sy n="78" d="100"/>
        </p:scale>
        <p:origin x="893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688" y="-12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21D35-4E06-B44C-8400-E5E8143D8F2D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7D79F-97D5-3843-A537-F024452E33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55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/>
          <a:lstStyle>
            <a:lvl1pPr algn="r">
              <a:defRPr sz="1200"/>
            </a:lvl1pPr>
          </a:lstStyle>
          <a:p>
            <a:fld id="{7AD01D34-82D7-470B-BE8B-D836487A2BF2}" type="datetimeFigureOut">
              <a:rPr lang="en-NZ" smtClean="0"/>
              <a:pPr/>
              <a:t>9/02/2022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8321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41" tIns="45770" rIns="91541" bIns="4577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541" tIns="45770" rIns="91541" bIns="4577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1" y="9440646"/>
            <a:ext cx="2949099" cy="496967"/>
          </a:xfrm>
          <a:prstGeom prst="rect">
            <a:avLst/>
          </a:prstGeom>
        </p:spPr>
        <p:txBody>
          <a:bodyPr vert="horz" lIns="91541" tIns="45770" rIns="91541" bIns="45770" rtlCol="0" anchor="b"/>
          <a:lstStyle>
            <a:lvl1pPr algn="r">
              <a:defRPr sz="1200"/>
            </a:lvl1pPr>
          </a:lstStyle>
          <a:p>
            <a:fld id="{D6FC0233-D5FA-4ABD-ADDB-ACBEAB7D8F3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1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3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7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0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94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66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1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14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88" algn="l" defTabSz="91434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1200" y="744538"/>
            <a:ext cx="5383213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1F5863-84D3-470D-BB60-356293BDEB5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357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8.jpe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4" y="3886200"/>
            <a:ext cx="6934200" cy="1752600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D0EE4-5837-4C69-AC8F-E4302F714B69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B422B-3D75-42D8-B100-892BAA1F10ED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493241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vert="eaVert" lIns="91413" tIns="45705" rIns="91413" bIns="4570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70669-3394-484C-8BA2-7C3DD8F5B5D7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DC5F-6222-45F6-BE78-039347A1DAF8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62961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5"/>
            <a:ext cx="6521450" cy="5851525"/>
          </a:xfrm>
          <a:prstGeom prst="rect">
            <a:avLst/>
          </a:prstGeom>
        </p:spPr>
        <p:txBody>
          <a:bodyPr vert="eaVert" lIns="91413" tIns="45705" rIns="91413" bIns="45705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338EC-4264-4F52-9928-F5EA7C03D067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9DF8F-2A13-4C33-93D0-58E41239DBBB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22198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95831" y="274955"/>
            <a:ext cx="8914370" cy="56284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b="0" i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95831" y="967359"/>
            <a:ext cx="8914370" cy="4728944"/>
          </a:xfrm>
          <a:prstGeom prst="rect">
            <a:avLst/>
          </a:prstGeom>
        </p:spPr>
        <p:txBody>
          <a:bodyPr lIns="80160" tIns="40081" rIns="80160" bIns="40081" rtlCol="0">
            <a:normAutofit/>
          </a:bodyPr>
          <a:lstStyle>
            <a:lvl1pPr algn="l">
              <a:defRPr sz="2800" b="0" i="0">
                <a:latin typeface="Times New Roman" pitchFamily="18" charset="0"/>
                <a:cs typeface="Times New Roman" pitchFamily="18" charset="0"/>
              </a:defRPr>
            </a:lvl1pPr>
            <a:lvl2pPr algn="l">
              <a:defRPr sz="1200" b="0" i="0">
                <a:latin typeface="C Univers 57 Condensed"/>
                <a:cs typeface="C Univers 57 Condensed"/>
              </a:defRPr>
            </a:lvl2pPr>
            <a:lvl3pPr algn="l">
              <a:defRPr sz="1200" b="0" i="0">
                <a:latin typeface="C Univers 57 Condensed"/>
                <a:cs typeface="C Univers 57 Condensed"/>
              </a:defRPr>
            </a:lvl3pPr>
            <a:lvl4pPr algn="l">
              <a:defRPr sz="1200" b="0" i="0">
                <a:latin typeface="C Univers 57 Condensed"/>
                <a:cs typeface="C Univers 57 Condensed"/>
              </a:defRPr>
            </a:lvl4pPr>
            <a:lvl5pPr algn="l">
              <a:defRPr sz="1200" b="0" i="0">
                <a:latin typeface="C Univers 57 Condensed"/>
                <a:cs typeface="C Univers 57 Condensed"/>
              </a:defRPr>
            </a:lvl5pPr>
          </a:lstStyle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8663272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4" y="3886200"/>
            <a:ext cx="6934200" cy="1752600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9B949-7D9A-493E-8651-ABB698A4D1AF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6CFD6-8845-4E09-A31B-0A91C2C6FEB1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7375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lIns="91413" tIns="45705" rIns="91413" bIns="4570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D044E-0C15-4E31-950B-C6F7DFCB5E14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4CA2-DED3-4F2D-9D61-27944460325F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943327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27376-9C12-48BD-B5E8-55DB43988793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8EB0-FD18-4855-98ED-2A69F95299C7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26083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12"/>
            <a:ext cx="4375150" cy="452596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2"/>
            <a:ext cx="4375150" cy="452596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DCE6F-FD84-4974-99DD-5A8DD558086E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4690-49DE-475F-9F42-6EB7F8C96568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3893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22"/>
            <a:ext cx="4376870" cy="639763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400" b="1"/>
            </a:lvl1pPr>
            <a:lvl2pPr marL="457062" indent="0">
              <a:buNone/>
              <a:defRPr sz="2000" b="1"/>
            </a:lvl2pPr>
            <a:lvl3pPr marL="914121" indent="0">
              <a:buNone/>
              <a:defRPr sz="1800" b="1"/>
            </a:lvl3pPr>
            <a:lvl4pPr marL="1371181" indent="0">
              <a:buNone/>
              <a:defRPr sz="1600" b="1"/>
            </a:lvl4pPr>
            <a:lvl5pPr marL="1828241" indent="0">
              <a:buNone/>
              <a:defRPr sz="1600" b="1"/>
            </a:lvl5pPr>
            <a:lvl6pPr marL="2285301" indent="0">
              <a:buNone/>
              <a:defRPr sz="1600" b="1"/>
            </a:lvl6pPr>
            <a:lvl7pPr marL="2742364" indent="0">
              <a:buNone/>
              <a:defRPr sz="1600" b="1"/>
            </a:lvl7pPr>
            <a:lvl8pPr marL="3199423" indent="0">
              <a:buNone/>
              <a:defRPr sz="1600" b="1"/>
            </a:lvl8pPr>
            <a:lvl9pPr marL="365648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9"/>
            <a:ext cx="4376870" cy="3951288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1" y="1535122"/>
            <a:ext cx="4378590" cy="639763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400" b="1"/>
            </a:lvl1pPr>
            <a:lvl2pPr marL="457062" indent="0">
              <a:buNone/>
              <a:defRPr sz="2000" b="1"/>
            </a:lvl2pPr>
            <a:lvl3pPr marL="914121" indent="0">
              <a:buNone/>
              <a:defRPr sz="1800" b="1"/>
            </a:lvl3pPr>
            <a:lvl4pPr marL="1371181" indent="0">
              <a:buNone/>
              <a:defRPr sz="1600" b="1"/>
            </a:lvl4pPr>
            <a:lvl5pPr marL="1828241" indent="0">
              <a:buNone/>
              <a:defRPr sz="1600" b="1"/>
            </a:lvl5pPr>
            <a:lvl6pPr marL="2285301" indent="0">
              <a:buNone/>
              <a:defRPr sz="1600" b="1"/>
            </a:lvl6pPr>
            <a:lvl7pPr marL="2742364" indent="0">
              <a:buNone/>
              <a:defRPr sz="1600" b="1"/>
            </a:lvl7pPr>
            <a:lvl8pPr marL="3199423" indent="0">
              <a:buNone/>
              <a:defRPr sz="1600" b="1"/>
            </a:lvl8pPr>
            <a:lvl9pPr marL="365648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1" y="2174879"/>
            <a:ext cx="4378590" cy="3951288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52FC3-33CB-4FB6-81F9-36A820FC8DE9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1FC37-0D7F-462A-9897-51473FBF5BD6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19154"/>
      </p:ext>
    </p:extLst>
  </p:cSld>
  <p:clrMapOvr>
    <a:masterClrMapping/>
  </p:clrMapOvr>
  <p:transition spd="slow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B5B70-9E38-403A-8D6D-0E3BFD8122C5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9E835-721D-4742-BF50-1812219D2EAA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14812"/>
      </p:ext>
    </p:extLst>
  </p:cSld>
  <p:clrMapOvr>
    <a:masterClrMapping/>
  </p:clrMapOvr>
  <p:transition spd="slow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C6386-1CB7-4FEF-A358-76FD10AB7874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F87D9-3806-4540-B08D-C15138EF2764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77327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lIns="91413" tIns="45705" rIns="91413" bIns="4570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48F43-E1D2-4607-97DD-2E0972635521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9C5B-F29C-40F8-81B3-702F7E4421F0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56677"/>
      </p:ext>
    </p:extLst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21" y="273054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071"/>
            <a:ext cx="5537729" cy="585311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21" y="1435104"/>
            <a:ext cx="3259006" cy="4691063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>
              <a:buNone/>
              <a:defRPr sz="1400"/>
            </a:lvl1pPr>
            <a:lvl2pPr marL="457062" indent="0">
              <a:buNone/>
              <a:defRPr sz="1200"/>
            </a:lvl2pPr>
            <a:lvl3pPr marL="914121" indent="0">
              <a:buNone/>
              <a:defRPr sz="1000"/>
            </a:lvl3pPr>
            <a:lvl4pPr marL="1371181" indent="0">
              <a:buNone/>
              <a:defRPr sz="900"/>
            </a:lvl4pPr>
            <a:lvl5pPr marL="1828241" indent="0">
              <a:buNone/>
              <a:defRPr sz="900"/>
            </a:lvl5pPr>
            <a:lvl6pPr marL="2285301" indent="0">
              <a:buNone/>
              <a:defRPr sz="900"/>
            </a:lvl6pPr>
            <a:lvl7pPr marL="2742364" indent="0">
              <a:buNone/>
              <a:defRPr sz="900"/>
            </a:lvl7pPr>
            <a:lvl8pPr marL="3199423" indent="0">
              <a:buNone/>
              <a:defRPr sz="900"/>
            </a:lvl8pPr>
            <a:lvl9pPr marL="365648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B908D-2282-40A5-BEE8-29A5BC146AD9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CE2B9-FDE4-4FE5-8778-A2508FF739F4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449686"/>
      </p:ext>
    </p:extLst>
  </p:cSld>
  <p:clrMapOvr>
    <a:masterClrMapping/>
  </p:clrMapOvr>
  <p:transition spd="slow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8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56"/>
            <a:ext cx="5943600" cy="804863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>
              <a:buNone/>
              <a:defRPr sz="1400"/>
            </a:lvl1pPr>
            <a:lvl2pPr marL="457062" indent="0">
              <a:buNone/>
              <a:defRPr sz="1200"/>
            </a:lvl2pPr>
            <a:lvl3pPr marL="914121" indent="0">
              <a:buNone/>
              <a:defRPr sz="1000"/>
            </a:lvl3pPr>
            <a:lvl4pPr marL="1371181" indent="0">
              <a:buNone/>
              <a:defRPr sz="900"/>
            </a:lvl4pPr>
            <a:lvl5pPr marL="1828241" indent="0">
              <a:buNone/>
              <a:defRPr sz="900"/>
            </a:lvl5pPr>
            <a:lvl6pPr marL="2285301" indent="0">
              <a:buNone/>
              <a:defRPr sz="900"/>
            </a:lvl6pPr>
            <a:lvl7pPr marL="2742364" indent="0">
              <a:buNone/>
              <a:defRPr sz="900"/>
            </a:lvl7pPr>
            <a:lvl8pPr marL="3199423" indent="0">
              <a:buNone/>
              <a:defRPr sz="900"/>
            </a:lvl8pPr>
            <a:lvl9pPr marL="365648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1630F-95E8-498B-9FDD-B839E3C30514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0CDC7-72C9-4CD9-87A7-5FFA975CF85E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38354"/>
      </p:ext>
    </p:extLst>
  </p:cSld>
  <p:clrMapOvr>
    <a:masterClrMapping/>
  </p:clrMapOvr>
  <p:transition spd="slow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vert="eaVert" lIns="91413" tIns="45705" rIns="91413" bIns="4570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39501-35FD-4F42-AB28-CEE9C265D36E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A250B-A931-4901-BDA7-E6184DDA824F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46723"/>
      </p:ext>
    </p:extLst>
  </p:cSld>
  <p:clrMapOvr>
    <a:masterClrMapping/>
  </p:clrMapOvr>
  <p:transition spd="slow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5"/>
            <a:ext cx="6521450" cy="5851525"/>
          </a:xfrm>
          <a:prstGeom prst="rect">
            <a:avLst/>
          </a:prstGeom>
        </p:spPr>
        <p:txBody>
          <a:bodyPr vert="eaVert" lIns="91413" tIns="45705" rIns="91413" bIns="45705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5A65-1A56-4F4E-BBC4-534FD635B6C7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BB0A4-DD77-43E3-8029-978D2F8FAA2A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26678"/>
      </p:ext>
    </p:extLst>
  </p:cSld>
  <p:clrMapOvr>
    <a:masterClrMapping/>
  </p:clrMapOvr>
  <p:transition spd="slow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95831" y="274955"/>
            <a:ext cx="8914370" cy="56284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b="0" i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95831" y="967359"/>
            <a:ext cx="8914370" cy="4728944"/>
          </a:xfrm>
          <a:prstGeom prst="rect">
            <a:avLst/>
          </a:prstGeom>
        </p:spPr>
        <p:txBody>
          <a:bodyPr lIns="80160" tIns="40081" rIns="80160" bIns="40081" rtlCol="0">
            <a:normAutofit/>
          </a:bodyPr>
          <a:lstStyle>
            <a:lvl1pPr algn="l">
              <a:defRPr sz="2800" b="0" i="0">
                <a:latin typeface="Times New Roman" pitchFamily="18" charset="0"/>
                <a:cs typeface="Times New Roman" pitchFamily="18" charset="0"/>
              </a:defRPr>
            </a:lvl1pPr>
            <a:lvl2pPr algn="l">
              <a:defRPr sz="1200" b="0" i="0">
                <a:latin typeface="C Univers 57 Condensed"/>
                <a:cs typeface="C Univers 57 Condensed"/>
              </a:defRPr>
            </a:lvl2pPr>
            <a:lvl3pPr algn="l">
              <a:defRPr sz="1200" b="0" i="0">
                <a:latin typeface="C Univers 57 Condensed"/>
                <a:cs typeface="C Univers 57 Condensed"/>
              </a:defRPr>
            </a:lvl3pPr>
            <a:lvl4pPr algn="l">
              <a:defRPr sz="1200" b="0" i="0">
                <a:latin typeface="C Univers 57 Condensed"/>
                <a:cs typeface="C Univers 57 Condensed"/>
              </a:defRPr>
            </a:lvl4pPr>
            <a:lvl5pPr algn="l">
              <a:defRPr sz="1200" b="0" i="0">
                <a:latin typeface="C Univers 57 Condensed"/>
                <a:cs typeface="C Univers 57 Condensed"/>
              </a:defRPr>
            </a:lvl5pPr>
          </a:lstStyle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7681946"/>
      </p:ext>
    </p:extLst>
  </p:cSld>
  <p:clrMapOvr>
    <a:masterClrMapping/>
  </p:clrMapOvr>
  <p:transition spd="slow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2" y="3886200"/>
            <a:ext cx="6934200" cy="1752600"/>
          </a:xfrm>
          <a:prstGeom prst="rect">
            <a:avLst/>
          </a:prstGeom>
        </p:spPr>
        <p:txBody>
          <a:bodyPr lIns="95776" tIns="47889" rIns="95776" bIns="4788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6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F126C-CC26-734C-A185-C57E1693D436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BDD7A-1910-0F48-9106-922698C0BF0C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09889"/>
      </p:ext>
    </p:extLst>
  </p:cSld>
  <p:clrMapOvr>
    <a:masterClrMapping/>
  </p:clrMapOvr>
  <p:transition spd="slow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lIns="95776" tIns="47889" rIns="95776" bIns="47889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5CFF2E-612E-114C-8964-EDA2BA196CF7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7B5AE-D62F-D440-BEC5-D36AADED62F2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846581"/>
      </p:ext>
    </p:extLst>
  </p:cSld>
  <p:clrMapOvr>
    <a:masterClrMapping/>
  </p:clrMapOvr>
  <p:transition spd="slow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9"/>
            <a:ext cx="8420100" cy="1500187"/>
          </a:xfrm>
          <a:prstGeom prst="rect">
            <a:avLst/>
          </a:prstGeom>
        </p:spPr>
        <p:txBody>
          <a:bodyPr lIns="95776" tIns="47889" rIns="95776" bIns="47889"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76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6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4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28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1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0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1831D5-475E-DF44-8330-B0A96C507D75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D5E85-0916-0F40-9334-39A32DDB1D7A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07845"/>
      </p:ext>
    </p:extLst>
  </p:cSld>
  <p:clrMapOvr>
    <a:masterClrMapping/>
  </p:clrMapOvr>
  <p:transition spd="slow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6"/>
            <a:ext cx="4375150" cy="4525963"/>
          </a:xfrm>
          <a:prstGeom prst="rect">
            <a:avLst/>
          </a:prstGeom>
        </p:spPr>
        <p:txBody>
          <a:bodyPr lIns="95776" tIns="47889" rIns="95776" bIns="47889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 lIns="95776" tIns="47889" rIns="95776" bIns="47889"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8FC61E-1A77-BE48-B04C-8E0F9302E876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73F24-04F3-E348-9DA4-C1D1A6D73131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26610"/>
      </p:ext>
    </p:extLst>
  </p:cSld>
  <p:clrMapOvr>
    <a:masterClrMapping/>
  </p:clrMapOvr>
  <p:transition spd="slow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5"/>
            <a:ext cx="4376870" cy="639762"/>
          </a:xfrm>
          <a:prstGeom prst="rect">
            <a:avLst/>
          </a:prstGeom>
        </p:spPr>
        <p:txBody>
          <a:bodyPr lIns="95776" tIns="47889" rIns="95776" bIns="47889" anchor="b"/>
          <a:lstStyle>
            <a:lvl1pPr marL="0" indent="0">
              <a:buNone/>
              <a:defRPr sz="2500" b="1"/>
            </a:lvl1pPr>
            <a:lvl2pPr marL="478881" indent="0">
              <a:buNone/>
              <a:defRPr sz="2100" b="1"/>
            </a:lvl2pPr>
            <a:lvl3pPr marL="957760" indent="0">
              <a:buNone/>
              <a:defRPr sz="1900" b="1"/>
            </a:lvl3pPr>
            <a:lvl4pPr marL="1436641" indent="0">
              <a:buNone/>
              <a:defRPr sz="1700" b="1"/>
            </a:lvl4pPr>
            <a:lvl5pPr marL="1915522" indent="0">
              <a:buNone/>
              <a:defRPr sz="1700" b="1"/>
            </a:lvl5pPr>
            <a:lvl6pPr marL="2394401" indent="0">
              <a:buNone/>
              <a:defRPr sz="1700" b="1"/>
            </a:lvl6pPr>
            <a:lvl7pPr marL="2873282" indent="0">
              <a:buNone/>
              <a:defRPr sz="1700" b="1"/>
            </a:lvl7pPr>
            <a:lvl8pPr marL="3352162" indent="0">
              <a:buNone/>
              <a:defRPr sz="1700" b="1"/>
            </a:lvl8pPr>
            <a:lvl9pPr marL="383104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7"/>
            <a:ext cx="4376870" cy="3951288"/>
          </a:xfrm>
          <a:prstGeom prst="rect">
            <a:avLst/>
          </a:prstGeom>
        </p:spPr>
        <p:txBody>
          <a:bodyPr lIns="95776" tIns="47889" rIns="95776" bIns="47889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5"/>
            <a:ext cx="4378589" cy="639762"/>
          </a:xfrm>
          <a:prstGeom prst="rect">
            <a:avLst/>
          </a:prstGeom>
        </p:spPr>
        <p:txBody>
          <a:bodyPr lIns="95776" tIns="47889" rIns="95776" bIns="47889" anchor="b"/>
          <a:lstStyle>
            <a:lvl1pPr marL="0" indent="0">
              <a:buNone/>
              <a:defRPr sz="2500" b="1"/>
            </a:lvl1pPr>
            <a:lvl2pPr marL="478881" indent="0">
              <a:buNone/>
              <a:defRPr sz="2100" b="1"/>
            </a:lvl2pPr>
            <a:lvl3pPr marL="957760" indent="0">
              <a:buNone/>
              <a:defRPr sz="1900" b="1"/>
            </a:lvl3pPr>
            <a:lvl4pPr marL="1436641" indent="0">
              <a:buNone/>
              <a:defRPr sz="1700" b="1"/>
            </a:lvl4pPr>
            <a:lvl5pPr marL="1915522" indent="0">
              <a:buNone/>
              <a:defRPr sz="1700" b="1"/>
            </a:lvl5pPr>
            <a:lvl6pPr marL="2394401" indent="0">
              <a:buNone/>
              <a:defRPr sz="1700" b="1"/>
            </a:lvl6pPr>
            <a:lvl7pPr marL="2873282" indent="0">
              <a:buNone/>
              <a:defRPr sz="1700" b="1"/>
            </a:lvl7pPr>
            <a:lvl8pPr marL="3352162" indent="0">
              <a:buNone/>
              <a:defRPr sz="1700" b="1"/>
            </a:lvl8pPr>
            <a:lvl9pPr marL="3831042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7"/>
            <a:ext cx="4378589" cy="3951288"/>
          </a:xfrm>
          <a:prstGeom prst="rect">
            <a:avLst/>
          </a:prstGeom>
        </p:spPr>
        <p:txBody>
          <a:bodyPr lIns="95776" tIns="47889" rIns="95776" bIns="47889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97A5B1-40DF-CE4A-9BE9-D049C433011A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0D4E-8156-DE4B-A99E-3FE4954330B7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733805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43C01-939F-4FB2-843A-55AE2761BB66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1198D-BEB5-4ED8-B4F1-E830290EA856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85792"/>
      </p:ext>
    </p:extLst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3F90F-5001-8E4E-9699-C71017DB901C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F7700-78B3-924E-A1DD-B1A9FC9349F0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26237"/>
      </p:ext>
    </p:extLst>
  </p:cSld>
  <p:clrMapOvr>
    <a:masterClrMapping/>
  </p:clrMapOvr>
  <p:transition spd="slow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8380A0-C14E-EB49-8815-E3BBE1DABE68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81657-9643-2940-9A47-A5752A644AFB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4498"/>
      </p:ext>
    </p:extLst>
  </p:cSld>
  <p:clrMapOvr>
    <a:masterClrMapping/>
  </p:clrMapOvr>
  <p:transition spd="slow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0" y="273056"/>
            <a:ext cx="5537730" cy="5853113"/>
          </a:xfrm>
          <a:prstGeom prst="rect">
            <a:avLst/>
          </a:prstGeom>
        </p:spPr>
        <p:txBody>
          <a:bodyPr lIns="95776" tIns="47889" rIns="95776" bIns="47889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  <a:prstGeom prst="rect">
            <a:avLst/>
          </a:prstGeom>
        </p:spPr>
        <p:txBody>
          <a:bodyPr lIns="95776" tIns="47889" rIns="95776" bIns="47889"/>
          <a:lstStyle>
            <a:lvl1pPr marL="0" indent="0">
              <a:buNone/>
              <a:defRPr sz="1500"/>
            </a:lvl1pPr>
            <a:lvl2pPr marL="478881" indent="0">
              <a:buNone/>
              <a:defRPr sz="1300"/>
            </a:lvl2pPr>
            <a:lvl3pPr marL="957760" indent="0">
              <a:buNone/>
              <a:defRPr sz="1000"/>
            </a:lvl3pPr>
            <a:lvl4pPr marL="1436641" indent="0">
              <a:buNone/>
              <a:defRPr sz="900"/>
            </a:lvl4pPr>
            <a:lvl5pPr marL="1915522" indent="0">
              <a:buNone/>
              <a:defRPr sz="900"/>
            </a:lvl5pPr>
            <a:lvl6pPr marL="2394401" indent="0">
              <a:buNone/>
              <a:defRPr sz="900"/>
            </a:lvl6pPr>
            <a:lvl7pPr marL="2873282" indent="0">
              <a:buNone/>
              <a:defRPr sz="900"/>
            </a:lvl7pPr>
            <a:lvl8pPr marL="3352162" indent="0">
              <a:buNone/>
              <a:defRPr sz="900"/>
            </a:lvl8pPr>
            <a:lvl9pPr marL="383104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C3043-CA8C-274A-B88B-26CDF20F0A3E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8320-B45F-854B-ADF9-211F2AA3D048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11708"/>
      </p:ext>
    </p:extLst>
  </p:cSld>
  <p:clrMapOvr>
    <a:masterClrMapping/>
  </p:clrMapOvr>
  <p:transition spd="slow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7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7" y="5367338"/>
            <a:ext cx="5943600" cy="804862"/>
          </a:xfrm>
          <a:prstGeom prst="rect">
            <a:avLst/>
          </a:prstGeom>
        </p:spPr>
        <p:txBody>
          <a:bodyPr lIns="95776" tIns="47889" rIns="95776" bIns="47889"/>
          <a:lstStyle>
            <a:lvl1pPr marL="0" indent="0">
              <a:buNone/>
              <a:defRPr sz="1500"/>
            </a:lvl1pPr>
            <a:lvl2pPr marL="478881" indent="0">
              <a:buNone/>
              <a:defRPr sz="1300"/>
            </a:lvl2pPr>
            <a:lvl3pPr marL="957760" indent="0">
              <a:buNone/>
              <a:defRPr sz="1000"/>
            </a:lvl3pPr>
            <a:lvl4pPr marL="1436641" indent="0">
              <a:buNone/>
              <a:defRPr sz="900"/>
            </a:lvl4pPr>
            <a:lvl5pPr marL="1915522" indent="0">
              <a:buNone/>
              <a:defRPr sz="900"/>
            </a:lvl5pPr>
            <a:lvl6pPr marL="2394401" indent="0">
              <a:buNone/>
              <a:defRPr sz="900"/>
            </a:lvl6pPr>
            <a:lvl7pPr marL="2873282" indent="0">
              <a:buNone/>
              <a:defRPr sz="900"/>
            </a:lvl7pPr>
            <a:lvl8pPr marL="3352162" indent="0">
              <a:buNone/>
              <a:defRPr sz="900"/>
            </a:lvl8pPr>
            <a:lvl9pPr marL="383104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35634D-1CEE-A84D-A320-518EFD8DB9D9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7D153-A421-4A47-9827-67522CFC93E6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639517"/>
      </p:ext>
    </p:extLst>
  </p:cSld>
  <p:clrMapOvr>
    <a:masterClrMapping/>
  </p:clrMapOvr>
  <p:transition spd="slow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vert="eaVert" lIns="95776" tIns="47889" rIns="95776" bIns="47889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6C1A9F-CB04-DB49-80B8-2938DCC94555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54D4A-C98E-7C4B-AC51-C92A94EC69DD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00095"/>
      </p:ext>
    </p:extLst>
  </p:cSld>
  <p:clrMapOvr>
    <a:masterClrMapping/>
  </p:clrMapOvr>
  <p:transition spd="slow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2"/>
            <a:ext cx="222885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42"/>
            <a:ext cx="6521450" cy="5851525"/>
          </a:xfrm>
          <a:prstGeom prst="rect">
            <a:avLst/>
          </a:prstGeom>
        </p:spPr>
        <p:txBody>
          <a:bodyPr vert="eaVert" lIns="95776" tIns="47889" rIns="95776" bIns="47889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C692CA-86B2-CC45-844E-C47A3864060D}" type="datetimeFigureOut">
              <a:rPr lang="en-GB">
                <a:solidFill>
                  <a:prstClr val="white"/>
                </a:solidFill>
              </a:rPr>
              <a:pPr/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33E70-1A8D-6244-A733-40409306A120}" type="slidenum">
              <a:rPr lang="en-GB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74577"/>
      </p:ext>
    </p:extLst>
  </p:cSld>
  <p:clrMapOvr>
    <a:masterClrMapping/>
  </p:clrMapOvr>
  <p:transition spd="slow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95818" y="274955"/>
            <a:ext cx="8914369" cy="56284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b="0" i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95818" y="967359"/>
            <a:ext cx="8914369" cy="4728944"/>
          </a:xfrm>
          <a:prstGeom prst="rect">
            <a:avLst/>
          </a:prstGeom>
        </p:spPr>
        <p:txBody>
          <a:bodyPr lIns="83988" tIns="41994" rIns="83988" bIns="41994" rtlCol="0">
            <a:normAutofit/>
          </a:bodyPr>
          <a:lstStyle>
            <a:lvl1pPr algn="l">
              <a:defRPr sz="2900" b="0" i="0">
                <a:latin typeface="Times New Roman" pitchFamily="18" charset="0"/>
                <a:cs typeface="Times New Roman" pitchFamily="18" charset="0"/>
              </a:defRPr>
            </a:lvl1pPr>
            <a:lvl2pPr algn="l">
              <a:defRPr sz="1300" b="0" i="0">
                <a:latin typeface="C Univers 57 Condensed"/>
                <a:cs typeface="C Univers 57 Condensed"/>
              </a:defRPr>
            </a:lvl2pPr>
            <a:lvl3pPr algn="l">
              <a:defRPr sz="1300" b="0" i="0">
                <a:latin typeface="C Univers 57 Condensed"/>
                <a:cs typeface="C Univers 57 Condensed"/>
              </a:defRPr>
            </a:lvl3pPr>
            <a:lvl4pPr algn="l">
              <a:defRPr sz="1300" b="0" i="0">
                <a:latin typeface="C Univers 57 Condensed"/>
                <a:cs typeface="C Univers 57 Condensed"/>
              </a:defRPr>
            </a:lvl4pPr>
            <a:lvl5pPr algn="l">
              <a:defRPr sz="1300" b="0" i="0">
                <a:latin typeface="C Univers 57 Condensed"/>
                <a:cs typeface="C Univers 57 Condensed"/>
              </a:defRPr>
            </a:lvl5pPr>
          </a:lstStyle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43620559"/>
      </p:ext>
    </p:extLst>
  </p:cSld>
  <p:clrMapOvr>
    <a:masterClrMapping/>
  </p:clrMapOvr>
  <p:transition spd="slow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91368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42950" y="1752602"/>
            <a:ext cx="84201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42950" y="3611607"/>
            <a:ext cx="84201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4078" y="4953000"/>
            <a:ext cx="9910079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42750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32688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74" y="1059712"/>
            <a:ext cx="84201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9606" y="2931712"/>
            <a:ext cx="4953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939737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737786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311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12"/>
            <a:ext cx="4375150" cy="452596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12"/>
            <a:ext cx="4375150" cy="452596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94B6-C0BC-4B9A-9657-6A1EEACB2BBF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72223-216D-4D16-B73F-A257E0324D34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05532"/>
      </p:ext>
    </p:extLst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2302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5410200"/>
            <a:ext cx="437687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2" y="5410200"/>
            <a:ext cx="437859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0" y="1444295"/>
            <a:ext cx="437687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1444295"/>
            <a:ext cx="437859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7813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8440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966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876800"/>
            <a:ext cx="8105257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787900" y="5355102"/>
            <a:ext cx="430580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90600" y="274320"/>
            <a:ext cx="8103108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87618" y="6407944"/>
            <a:ext cx="2080260" cy="365760"/>
          </a:xfrm>
        </p:spPr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7151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6335" y="5443402"/>
            <a:ext cx="77597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7650" y="189968"/>
            <a:ext cx="94107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45079" y="6407945"/>
            <a:ext cx="254657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4865122"/>
            <a:ext cx="8748385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938612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918417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6989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481330"/>
            <a:ext cx="89154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5107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4347" y="274641"/>
            <a:ext cx="1925593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85165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67648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 userDrawn="1"/>
        </p:nvSpPr>
        <p:spPr bwMode="gray">
          <a:xfrm>
            <a:off x="0" y="6397627"/>
            <a:ext cx="9906000" cy="460375"/>
          </a:xfrm>
          <a:prstGeom prst="rect">
            <a:avLst/>
          </a:prstGeom>
          <a:solidFill>
            <a:srgbClr val="9D13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50000"/>
              </a:spcBef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50000"/>
              </a:spcBef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50000"/>
              </a:spcBef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50000"/>
              </a:spcBef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50000"/>
              </a:spcBef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AU" altLang="en-US" sz="923">
              <a:solidFill>
                <a:srgbClr val="9D1348"/>
              </a:solidFill>
            </a:endParaRPr>
          </a:p>
        </p:txBody>
      </p:sp>
      <p:pic>
        <p:nvPicPr>
          <p:cNvPr id="4" name="Picture 10" descr="Pearson_Bound_Whit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6383338"/>
            <a:ext cx="16557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Pearson_Strap_Bound_Whit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356352"/>
            <a:ext cx="1908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P:\digital_HED\au_be_robbins_mgt_essentials_2\9781442564558_PPT\ppt_source\9781442564015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27115"/>
            <a:ext cx="3848100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4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19101" y="685802"/>
            <a:ext cx="5105400" cy="3946525"/>
          </a:xfrm>
        </p:spPr>
        <p:txBody>
          <a:bodyPr lIns="91440" tIns="45720" rIns="91440" bIns="45720" anchor="t"/>
          <a:lstStyle>
            <a:lvl1pPr>
              <a:defRPr sz="3323">
                <a:solidFill>
                  <a:srgbClr val="9D1348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46003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2" y="3886200"/>
            <a:ext cx="6934200" cy="1752600"/>
          </a:xfrm>
          <a:prstGeom prst="rect">
            <a:avLst/>
          </a:prstGeom>
        </p:spPr>
        <p:txBody>
          <a:bodyPr lIns="104274" tIns="52138" rIns="104274" bIns="5213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2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5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8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3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6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09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AC9FB-F204-4D4D-8318-FAA65CB0EB54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CC2DB-DA20-4C3E-B172-C6DDECFAE1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4655516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22"/>
            <a:ext cx="4376870" cy="639763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400" b="1"/>
            </a:lvl1pPr>
            <a:lvl2pPr marL="457062" indent="0">
              <a:buNone/>
              <a:defRPr sz="2000" b="1"/>
            </a:lvl2pPr>
            <a:lvl3pPr marL="914121" indent="0">
              <a:buNone/>
              <a:defRPr sz="1800" b="1"/>
            </a:lvl3pPr>
            <a:lvl4pPr marL="1371181" indent="0">
              <a:buNone/>
              <a:defRPr sz="1600" b="1"/>
            </a:lvl4pPr>
            <a:lvl5pPr marL="1828241" indent="0">
              <a:buNone/>
              <a:defRPr sz="1600" b="1"/>
            </a:lvl5pPr>
            <a:lvl6pPr marL="2285301" indent="0">
              <a:buNone/>
              <a:defRPr sz="1600" b="1"/>
            </a:lvl6pPr>
            <a:lvl7pPr marL="2742364" indent="0">
              <a:buNone/>
              <a:defRPr sz="1600" b="1"/>
            </a:lvl7pPr>
            <a:lvl8pPr marL="3199423" indent="0">
              <a:buNone/>
              <a:defRPr sz="1600" b="1"/>
            </a:lvl8pPr>
            <a:lvl9pPr marL="365648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9"/>
            <a:ext cx="4376870" cy="3951288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21" y="1535122"/>
            <a:ext cx="4378590" cy="639763"/>
          </a:xfrm>
          <a:prstGeom prst="rect">
            <a:avLst/>
          </a:prstGeom>
        </p:spPr>
        <p:txBody>
          <a:bodyPr lIns="91413" tIns="45705" rIns="91413" bIns="45705" anchor="b"/>
          <a:lstStyle>
            <a:lvl1pPr marL="0" indent="0">
              <a:buNone/>
              <a:defRPr sz="2400" b="1"/>
            </a:lvl1pPr>
            <a:lvl2pPr marL="457062" indent="0">
              <a:buNone/>
              <a:defRPr sz="2000" b="1"/>
            </a:lvl2pPr>
            <a:lvl3pPr marL="914121" indent="0">
              <a:buNone/>
              <a:defRPr sz="1800" b="1"/>
            </a:lvl3pPr>
            <a:lvl4pPr marL="1371181" indent="0">
              <a:buNone/>
              <a:defRPr sz="1600" b="1"/>
            </a:lvl4pPr>
            <a:lvl5pPr marL="1828241" indent="0">
              <a:buNone/>
              <a:defRPr sz="1600" b="1"/>
            </a:lvl5pPr>
            <a:lvl6pPr marL="2285301" indent="0">
              <a:buNone/>
              <a:defRPr sz="1600" b="1"/>
            </a:lvl6pPr>
            <a:lvl7pPr marL="2742364" indent="0">
              <a:buNone/>
              <a:defRPr sz="1600" b="1"/>
            </a:lvl7pPr>
            <a:lvl8pPr marL="3199423" indent="0">
              <a:buNone/>
              <a:defRPr sz="1600" b="1"/>
            </a:lvl8pPr>
            <a:lvl9pPr marL="365648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21" y="2174879"/>
            <a:ext cx="4378590" cy="3951288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145B0-1B9E-4595-ADD9-9FAFF12CB9B5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BB19-E834-43AD-B253-5B7C612598FE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07201"/>
      </p:ext>
    </p:extLst>
  </p:cSld>
  <p:clrMapOvr>
    <a:masterClrMapping/>
  </p:clrMapOvr>
  <p:transition spd="slow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lIns="104274" tIns="52138" rIns="104274" bIns="5213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184D3-7FE0-45FD-95EF-AD89A4DE9F49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C352-C71B-4FB8-BF99-610DC8675B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7070214"/>
      </p:ext>
    </p:extLst>
  </p:cSld>
  <p:clrMapOvr>
    <a:masterClrMapping/>
  </p:clrMapOvr>
  <p:transition spd="slow"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171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  <a:prstGeom prst="rect">
            <a:avLst/>
          </a:prstGeom>
        </p:spPr>
        <p:txBody>
          <a:bodyPr lIns="104274" tIns="52138" rIns="104274" bIns="52138" anchor="b"/>
          <a:lstStyle>
            <a:lvl1pPr marL="0" indent="0">
              <a:buNone/>
              <a:defRPr sz="2086">
                <a:solidFill>
                  <a:schemeClr val="tx1">
                    <a:tint val="75000"/>
                  </a:schemeClr>
                </a:solidFill>
              </a:defRPr>
            </a:lvl1pPr>
            <a:lvl2pPr marL="472781" indent="0">
              <a:buNone/>
              <a:defRPr sz="1904">
                <a:solidFill>
                  <a:schemeClr val="tx1">
                    <a:tint val="75000"/>
                  </a:schemeClr>
                </a:solidFill>
              </a:defRPr>
            </a:lvl2pPr>
            <a:lvl3pPr marL="945560" indent="0">
              <a:buNone/>
              <a:defRPr sz="1632">
                <a:solidFill>
                  <a:schemeClr val="tx1">
                    <a:tint val="75000"/>
                  </a:schemeClr>
                </a:solidFill>
              </a:defRPr>
            </a:lvl3pPr>
            <a:lvl4pPr marL="141834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4pPr>
            <a:lvl5pPr marL="189112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5pPr>
            <a:lvl6pPr marL="2363901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6pPr>
            <a:lvl7pPr marL="2836682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7pPr>
            <a:lvl8pPr marL="3309462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8pPr>
            <a:lvl9pPr marL="3782242" indent="0">
              <a:buNone/>
              <a:defRPr sz="14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63A0-AB5D-4C2C-8AA4-792268530119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65DAD-EA1F-40EE-B192-37133E6A099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4307828"/>
      </p:ext>
    </p:extLst>
  </p:cSld>
  <p:clrMapOvr>
    <a:masterClrMapping/>
  </p:clrMapOvr>
  <p:transition spd="slow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5150" cy="4525963"/>
          </a:xfrm>
          <a:prstGeom prst="rect">
            <a:avLst/>
          </a:prstGeom>
        </p:spPr>
        <p:txBody>
          <a:bodyPr lIns="104274" tIns="52138" rIns="104274" bIns="52138"/>
          <a:lstStyle>
            <a:lvl1pPr>
              <a:defRPr sz="2902"/>
            </a:lvl1pPr>
            <a:lvl2pPr>
              <a:defRPr sz="2448"/>
            </a:lvl2pPr>
            <a:lvl3pPr>
              <a:defRPr sz="2086"/>
            </a:lvl3pPr>
            <a:lvl4pPr>
              <a:defRPr sz="1904"/>
            </a:lvl4pPr>
            <a:lvl5pPr>
              <a:defRPr sz="1904"/>
            </a:lvl5pPr>
            <a:lvl6pPr>
              <a:defRPr sz="1904"/>
            </a:lvl6pPr>
            <a:lvl7pPr>
              <a:defRPr sz="1904"/>
            </a:lvl7pPr>
            <a:lvl8pPr>
              <a:defRPr sz="1904"/>
            </a:lvl8pPr>
            <a:lvl9pPr>
              <a:defRPr sz="19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  <a:prstGeom prst="rect">
            <a:avLst/>
          </a:prstGeom>
        </p:spPr>
        <p:txBody>
          <a:bodyPr lIns="104274" tIns="52138" rIns="104274" bIns="52138"/>
          <a:lstStyle>
            <a:lvl1pPr>
              <a:defRPr sz="2902"/>
            </a:lvl1pPr>
            <a:lvl2pPr>
              <a:defRPr sz="2448"/>
            </a:lvl2pPr>
            <a:lvl3pPr>
              <a:defRPr sz="2086"/>
            </a:lvl3pPr>
            <a:lvl4pPr>
              <a:defRPr sz="1904"/>
            </a:lvl4pPr>
            <a:lvl5pPr>
              <a:defRPr sz="1904"/>
            </a:lvl5pPr>
            <a:lvl6pPr>
              <a:defRPr sz="1904"/>
            </a:lvl6pPr>
            <a:lvl7pPr>
              <a:defRPr sz="1904"/>
            </a:lvl7pPr>
            <a:lvl8pPr>
              <a:defRPr sz="1904"/>
            </a:lvl8pPr>
            <a:lvl9pPr>
              <a:defRPr sz="19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31BD-5D91-4B4F-85AD-6BF7E2946FF6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75CF8-8FBD-4A1D-92DA-989CA05E10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521380"/>
      </p:ext>
    </p:extLst>
  </p:cSld>
  <p:clrMapOvr>
    <a:masterClrMapping/>
  </p:clrMapOvr>
  <p:transition spd="slow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5"/>
            <a:ext cx="4376870" cy="639762"/>
          </a:xfrm>
          <a:prstGeom prst="rect">
            <a:avLst/>
          </a:prstGeom>
        </p:spPr>
        <p:txBody>
          <a:bodyPr lIns="104274" tIns="52138" rIns="104274" bIns="52138" anchor="b"/>
          <a:lstStyle>
            <a:lvl1pPr marL="0" indent="0">
              <a:buNone/>
              <a:defRPr sz="2448" b="1"/>
            </a:lvl1pPr>
            <a:lvl2pPr marL="472781" indent="0">
              <a:buNone/>
              <a:defRPr sz="2086" b="1"/>
            </a:lvl2pPr>
            <a:lvl3pPr marL="945560" indent="0">
              <a:buNone/>
              <a:defRPr sz="1904" b="1"/>
            </a:lvl3pPr>
            <a:lvl4pPr marL="1418341" indent="0">
              <a:buNone/>
              <a:defRPr sz="1632" b="1"/>
            </a:lvl4pPr>
            <a:lvl5pPr marL="1891121" indent="0">
              <a:buNone/>
              <a:defRPr sz="1632" b="1"/>
            </a:lvl5pPr>
            <a:lvl6pPr marL="2363901" indent="0">
              <a:buNone/>
              <a:defRPr sz="1632" b="1"/>
            </a:lvl6pPr>
            <a:lvl7pPr marL="2836682" indent="0">
              <a:buNone/>
              <a:defRPr sz="1632" b="1"/>
            </a:lvl7pPr>
            <a:lvl8pPr marL="3309462" indent="0">
              <a:buNone/>
              <a:defRPr sz="1632" b="1"/>
            </a:lvl8pPr>
            <a:lvl9pPr marL="3782242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7"/>
            <a:ext cx="4376870" cy="3951288"/>
          </a:xfrm>
          <a:prstGeom prst="rect">
            <a:avLst/>
          </a:prstGeom>
        </p:spPr>
        <p:txBody>
          <a:bodyPr lIns="104274" tIns="52138" rIns="104274" bIns="52138"/>
          <a:lstStyle>
            <a:lvl1pPr>
              <a:defRPr sz="2448"/>
            </a:lvl1pPr>
            <a:lvl2pPr>
              <a:defRPr sz="2086"/>
            </a:lvl2pPr>
            <a:lvl3pPr>
              <a:defRPr sz="1904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5"/>
            <a:ext cx="4378589" cy="639762"/>
          </a:xfrm>
          <a:prstGeom prst="rect">
            <a:avLst/>
          </a:prstGeom>
        </p:spPr>
        <p:txBody>
          <a:bodyPr lIns="104274" tIns="52138" rIns="104274" bIns="52138" anchor="b"/>
          <a:lstStyle>
            <a:lvl1pPr marL="0" indent="0">
              <a:buNone/>
              <a:defRPr sz="2448" b="1"/>
            </a:lvl1pPr>
            <a:lvl2pPr marL="472781" indent="0">
              <a:buNone/>
              <a:defRPr sz="2086" b="1"/>
            </a:lvl2pPr>
            <a:lvl3pPr marL="945560" indent="0">
              <a:buNone/>
              <a:defRPr sz="1904" b="1"/>
            </a:lvl3pPr>
            <a:lvl4pPr marL="1418341" indent="0">
              <a:buNone/>
              <a:defRPr sz="1632" b="1"/>
            </a:lvl4pPr>
            <a:lvl5pPr marL="1891121" indent="0">
              <a:buNone/>
              <a:defRPr sz="1632" b="1"/>
            </a:lvl5pPr>
            <a:lvl6pPr marL="2363901" indent="0">
              <a:buNone/>
              <a:defRPr sz="1632" b="1"/>
            </a:lvl6pPr>
            <a:lvl7pPr marL="2836682" indent="0">
              <a:buNone/>
              <a:defRPr sz="1632" b="1"/>
            </a:lvl7pPr>
            <a:lvl8pPr marL="3309462" indent="0">
              <a:buNone/>
              <a:defRPr sz="1632" b="1"/>
            </a:lvl8pPr>
            <a:lvl9pPr marL="3782242" indent="0">
              <a:buNone/>
              <a:defRPr sz="16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7"/>
            <a:ext cx="4378589" cy="3951288"/>
          </a:xfrm>
          <a:prstGeom prst="rect">
            <a:avLst/>
          </a:prstGeom>
        </p:spPr>
        <p:txBody>
          <a:bodyPr lIns="104274" tIns="52138" rIns="104274" bIns="52138"/>
          <a:lstStyle>
            <a:lvl1pPr>
              <a:defRPr sz="2448"/>
            </a:lvl1pPr>
            <a:lvl2pPr>
              <a:defRPr sz="2086"/>
            </a:lvl2pPr>
            <a:lvl3pPr>
              <a:defRPr sz="1904"/>
            </a:lvl3pPr>
            <a:lvl4pPr>
              <a:defRPr sz="1632"/>
            </a:lvl4pPr>
            <a:lvl5pPr>
              <a:defRPr sz="1632"/>
            </a:lvl5pPr>
            <a:lvl6pPr>
              <a:defRPr sz="1632"/>
            </a:lvl6pPr>
            <a:lvl7pPr>
              <a:defRPr sz="1632"/>
            </a:lvl7pPr>
            <a:lvl8pPr>
              <a:defRPr sz="1632"/>
            </a:lvl8pPr>
            <a:lvl9pPr>
              <a:defRPr sz="16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29ADD-577F-423B-A62B-5B656338A2F8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91696-8351-467A-9943-0B1D371B7F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1309323"/>
      </p:ext>
    </p:extLst>
  </p:cSld>
  <p:clrMapOvr>
    <a:masterClrMapping/>
  </p:clrMapOvr>
  <p:transition spd="slow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B9613-E775-4DD4-BAE6-9F51DF00DB0F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E3F9-5816-4B4C-A3F7-FBE4A353C1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0715116"/>
      </p:ext>
    </p:extLst>
  </p:cSld>
  <p:clrMapOvr>
    <a:masterClrMapping/>
  </p:clrMapOvr>
  <p:transition spd="slow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A52C0-0F65-47F9-9B82-40FDDABCD251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CC926-6083-431A-8CCA-79094C35D79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1299717"/>
      </p:ext>
    </p:extLst>
  </p:cSld>
  <p:clrMapOvr>
    <a:masterClrMapping/>
  </p:clrMapOvr>
  <p:transition spd="slow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0" y="273052"/>
            <a:ext cx="5537730" cy="5853113"/>
          </a:xfrm>
          <a:prstGeom prst="rect">
            <a:avLst/>
          </a:prstGeom>
        </p:spPr>
        <p:txBody>
          <a:bodyPr lIns="104274" tIns="52138" rIns="104274" bIns="52138"/>
          <a:lstStyle>
            <a:lvl1pPr>
              <a:defRPr sz="3264"/>
            </a:lvl1pPr>
            <a:lvl2pPr>
              <a:defRPr sz="2902"/>
            </a:lvl2pPr>
            <a:lvl3pPr>
              <a:defRPr sz="2448"/>
            </a:lvl3pPr>
            <a:lvl4pPr>
              <a:defRPr sz="2086"/>
            </a:lvl4pPr>
            <a:lvl5pPr>
              <a:defRPr sz="2086"/>
            </a:lvl5pPr>
            <a:lvl6pPr>
              <a:defRPr sz="2086"/>
            </a:lvl6pPr>
            <a:lvl7pPr>
              <a:defRPr sz="2086"/>
            </a:lvl7pPr>
            <a:lvl8pPr>
              <a:defRPr sz="2086"/>
            </a:lvl8pPr>
            <a:lvl9pPr>
              <a:defRPr sz="20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  <a:prstGeom prst="rect">
            <a:avLst/>
          </a:prstGeom>
        </p:spPr>
        <p:txBody>
          <a:bodyPr lIns="104274" tIns="52138" rIns="104274" bIns="52138"/>
          <a:lstStyle>
            <a:lvl1pPr marL="0" indent="0">
              <a:buNone/>
              <a:defRPr sz="1451"/>
            </a:lvl1pPr>
            <a:lvl2pPr marL="472781" indent="0">
              <a:buNone/>
              <a:defRPr sz="1270"/>
            </a:lvl2pPr>
            <a:lvl3pPr marL="945560" indent="0">
              <a:buNone/>
              <a:defRPr sz="997"/>
            </a:lvl3pPr>
            <a:lvl4pPr marL="1418341" indent="0">
              <a:buNone/>
              <a:defRPr sz="907"/>
            </a:lvl4pPr>
            <a:lvl5pPr marL="1891121" indent="0">
              <a:buNone/>
              <a:defRPr sz="907"/>
            </a:lvl5pPr>
            <a:lvl6pPr marL="2363901" indent="0">
              <a:buNone/>
              <a:defRPr sz="907"/>
            </a:lvl6pPr>
            <a:lvl7pPr marL="2836682" indent="0">
              <a:buNone/>
              <a:defRPr sz="907"/>
            </a:lvl7pPr>
            <a:lvl8pPr marL="3309462" indent="0">
              <a:buNone/>
              <a:defRPr sz="907"/>
            </a:lvl8pPr>
            <a:lvl9pPr marL="3782242" indent="0">
              <a:buNone/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B4CA-DA59-407B-B305-7B4582DB3FFF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18176-32D8-4F54-BDD8-5C6059A265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4763577"/>
      </p:ext>
    </p:extLst>
  </p:cSld>
  <p:clrMapOvr>
    <a:masterClrMapping/>
  </p:clrMapOvr>
  <p:transition spd="slow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7" y="4800600"/>
            <a:ext cx="5943600" cy="566738"/>
          </a:xfrm>
        </p:spPr>
        <p:txBody>
          <a:bodyPr anchor="b"/>
          <a:lstStyle>
            <a:lvl1pPr algn="l">
              <a:defRPr sz="2086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7" y="5367338"/>
            <a:ext cx="5943600" cy="804862"/>
          </a:xfrm>
          <a:prstGeom prst="rect">
            <a:avLst/>
          </a:prstGeom>
        </p:spPr>
        <p:txBody>
          <a:bodyPr lIns="104274" tIns="52138" rIns="104274" bIns="52138"/>
          <a:lstStyle>
            <a:lvl1pPr marL="0" indent="0">
              <a:buNone/>
              <a:defRPr sz="1451"/>
            </a:lvl1pPr>
            <a:lvl2pPr marL="472781" indent="0">
              <a:buNone/>
              <a:defRPr sz="1270"/>
            </a:lvl2pPr>
            <a:lvl3pPr marL="945560" indent="0">
              <a:buNone/>
              <a:defRPr sz="997"/>
            </a:lvl3pPr>
            <a:lvl4pPr marL="1418341" indent="0">
              <a:buNone/>
              <a:defRPr sz="907"/>
            </a:lvl4pPr>
            <a:lvl5pPr marL="1891121" indent="0">
              <a:buNone/>
              <a:defRPr sz="907"/>
            </a:lvl5pPr>
            <a:lvl6pPr marL="2363901" indent="0">
              <a:buNone/>
              <a:defRPr sz="907"/>
            </a:lvl6pPr>
            <a:lvl7pPr marL="2836682" indent="0">
              <a:buNone/>
              <a:defRPr sz="907"/>
            </a:lvl7pPr>
            <a:lvl8pPr marL="3309462" indent="0">
              <a:buNone/>
              <a:defRPr sz="907"/>
            </a:lvl8pPr>
            <a:lvl9pPr marL="3782242" indent="0">
              <a:buNone/>
              <a:defRPr sz="9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FFAB4-6F50-4445-99E1-9F44DD4AE8E5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4DEB-168E-49CB-A487-B0F25C80DD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8463642"/>
      </p:ext>
    </p:extLst>
  </p:cSld>
  <p:clrMapOvr>
    <a:masterClrMapping/>
  </p:clrMapOvr>
  <p:transition spd="slow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372" y="1979593"/>
            <a:ext cx="8750300" cy="4422832"/>
          </a:xfrm>
          <a:prstGeom prst="rect">
            <a:avLst/>
          </a:prstGeom>
        </p:spPr>
        <p:txBody>
          <a:bodyPr vert="eaVert" lIns="104274" tIns="52138" rIns="104274" bIns="52138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7A9D-73C7-4899-BAED-786E1BFEB32B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86EB-010F-400A-B26F-D0D0A1F99DC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2622008"/>
      </p:ext>
    </p:extLst>
  </p:cSld>
  <p:clrMapOvr>
    <a:masterClrMapping/>
  </p:clrMapOvr>
  <p:transition spd="slow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38"/>
            <a:ext cx="6521450" cy="5851525"/>
          </a:xfrm>
          <a:prstGeom prst="rect">
            <a:avLst/>
          </a:prstGeom>
        </p:spPr>
        <p:txBody>
          <a:bodyPr vert="eaVert" lIns="104274" tIns="52138" rIns="104274" bIns="52138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8D815-7368-4DA5-8E19-3F4400209A2A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424F1-4521-4E09-B458-B912062C19B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681282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58B15-AC22-4C3D-A8EF-28956E9A22ED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DE539-611F-4AD3-AEE1-E7CDA74313D2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85969"/>
      </p:ext>
    </p:extLst>
  </p:cSld>
  <p:clrMapOvr>
    <a:masterClrMapping/>
  </p:clrMapOvr>
  <p:transition spd="slow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95816" y="274955"/>
            <a:ext cx="8914369" cy="562844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b="0" i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GB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95816" y="967359"/>
            <a:ext cx="8914369" cy="4728944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>
              <a:defRPr sz="2902" b="0" i="0">
                <a:latin typeface="Times New Roman" pitchFamily="18" charset="0"/>
                <a:cs typeface="Times New Roman" pitchFamily="18" charset="0"/>
              </a:defRPr>
            </a:lvl1pPr>
            <a:lvl2pPr algn="l">
              <a:defRPr sz="1270" b="0" i="0">
                <a:latin typeface="C Univers 57 Condensed"/>
                <a:cs typeface="C Univers 57 Condensed"/>
              </a:defRPr>
            </a:lvl2pPr>
            <a:lvl3pPr algn="l">
              <a:defRPr sz="1270" b="0" i="0">
                <a:latin typeface="C Univers 57 Condensed"/>
                <a:cs typeface="C Univers 57 Condensed"/>
              </a:defRPr>
            </a:lvl3pPr>
            <a:lvl4pPr algn="l">
              <a:defRPr sz="1270" b="0" i="0">
                <a:latin typeface="C Univers 57 Condensed"/>
                <a:cs typeface="C Univers 57 Condensed"/>
              </a:defRPr>
            </a:lvl4pPr>
            <a:lvl5pPr algn="l">
              <a:defRPr sz="1270" b="0" i="0">
                <a:latin typeface="C Univers 57 Condensed"/>
                <a:cs typeface="C Univers 57 Condensed"/>
              </a:defRPr>
            </a:lvl5pPr>
          </a:lstStyle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63682882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C4677-5144-4892-A21C-3997C3AA4DFE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EFA1F-8A73-45AC-B265-D3B3031CF57C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3161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21" y="273054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4" y="273071"/>
            <a:ext cx="5537729" cy="5853113"/>
          </a:xfrm>
          <a:prstGeom prst="rect">
            <a:avLst/>
          </a:prstGeom>
        </p:spPr>
        <p:txBody>
          <a:bodyPr lIns="91413" tIns="45705" rIns="91413" bIns="45705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21" y="1435104"/>
            <a:ext cx="3259006" cy="4691063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>
              <a:buNone/>
              <a:defRPr sz="1400"/>
            </a:lvl1pPr>
            <a:lvl2pPr marL="457062" indent="0">
              <a:buNone/>
              <a:defRPr sz="1200"/>
            </a:lvl2pPr>
            <a:lvl3pPr marL="914121" indent="0">
              <a:buNone/>
              <a:defRPr sz="1000"/>
            </a:lvl3pPr>
            <a:lvl4pPr marL="1371181" indent="0">
              <a:buNone/>
              <a:defRPr sz="900"/>
            </a:lvl4pPr>
            <a:lvl5pPr marL="1828241" indent="0">
              <a:buNone/>
              <a:defRPr sz="900"/>
            </a:lvl5pPr>
            <a:lvl6pPr marL="2285301" indent="0">
              <a:buNone/>
              <a:defRPr sz="900"/>
            </a:lvl6pPr>
            <a:lvl7pPr marL="2742364" indent="0">
              <a:buNone/>
              <a:defRPr sz="900"/>
            </a:lvl7pPr>
            <a:lvl8pPr marL="3199423" indent="0">
              <a:buNone/>
              <a:defRPr sz="900"/>
            </a:lvl8pPr>
            <a:lvl9pPr marL="365648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8A9DC-BD00-4A28-AEF5-2B68B134485F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566D2-6D66-4866-A96E-1A03493EDF3B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34166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8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56"/>
            <a:ext cx="5943600" cy="804863"/>
          </a:xfrm>
          <a:prstGeom prst="rect">
            <a:avLst/>
          </a:prstGeom>
        </p:spPr>
        <p:txBody>
          <a:bodyPr lIns="91413" tIns="45705" rIns="91413" bIns="45705"/>
          <a:lstStyle>
            <a:lvl1pPr marL="0" indent="0">
              <a:buNone/>
              <a:defRPr sz="1400"/>
            </a:lvl1pPr>
            <a:lvl2pPr marL="457062" indent="0">
              <a:buNone/>
              <a:defRPr sz="1200"/>
            </a:lvl2pPr>
            <a:lvl3pPr marL="914121" indent="0">
              <a:buNone/>
              <a:defRPr sz="1000"/>
            </a:lvl3pPr>
            <a:lvl4pPr marL="1371181" indent="0">
              <a:buNone/>
              <a:defRPr sz="900"/>
            </a:lvl4pPr>
            <a:lvl5pPr marL="1828241" indent="0">
              <a:buNone/>
              <a:defRPr sz="900"/>
            </a:lvl5pPr>
            <a:lvl6pPr marL="2285301" indent="0">
              <a:buNone/>
              <a:defRPr sz="900"/>
            </a:lvl6pPr>
            <a:lvl7pPr marL="2742364" indent="0">
              <a:buNone/>
              <a:defRPr sz="900"/>
            </a:lvl7pPr>
            <a:lvl8pPr marL="3199423" indent="0">
              <a:buNone/>
              <a:defRPr sz="900"/>
            </a:lvl8pPr>
            <a:lvl9pPr marL="365648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8FB7-CAE0-4B56-95CE-F625BEE1C0A7}" type="datetimeFigureOut">
              <a:rPr lang="en-GB">
                <a:solidFill>
                  <a:prstClr val="white"/>
                </a:solidFill>
              </a:rPr>
              <a:pPr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C2578-7ECE-45B6-AF63-169C7262CBFE}" type="slidenum">
              <a:rPr lang="en-GB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25670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first pag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30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0759" y="6357056"/>
            <a:ext cx="1156411" cy="364207"/>
          </a:xfrm>
          <a:prstGeom prst="rect">
            <a:avLst/>
          </a:prstGeom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1pPr>
          </a:lstStyle>
          <a:p>
            <a:pPr defTabSz="435598">
              <a:defRPr/>
            </a:pPr>
            <a:fld id="{33741BE8-AD0D-41DB-984A-3FE922B74FE2}" type="datetimeFigureOut">
              <a:rPr lang="en-GB" smtClean="0">
                <a:solidFill>
                  <a:prstClr val="white"/>
                </a:solidFill>
              </a:rPr>
              <a:pPr defTabSz="435598"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3900" y="6357056"/>
            <a:ext cx="3138200" cy="364207"/>
          </a:xfrm>
          <a:prstGeom prst="rect">
            <a:avLst/>
          </a:prstGeom>
        </p:spPr>
        <p:txBody>
          <a:bodyPr vert="horz" lIns="91423" tIns="45713" rIns="91423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435598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8839" y="6357056"/>
            <a:ext cx="1156411" cy="364207"/>
          </a:xfrm>
          <a:prstGeom prst="rect">
            <a:avLst/>
          </a:prstGeom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ea typeface="ＭＳ Ｐゴシック" charset="-128"/>
                <a:cs typeface="Arial" pitchFamily="34" charset="0"/>
              </a:defRPr>
            </a:lvl1pPr>
          </a:lstStyle>
          <a:p>
            <a:pPr defTabSz="435598">
              <a:defRPr/>
            </a:pPr>
            <a:fld id="{D5D0D69D-0290-49D7-90F1-D4638DD5CED8}" type="slidenum">
              <a:rPr lang="en-GB" smtClean="0">
                <a:solidFill>
                  <a:prstClr val="white"/>
                </a:solidFill>
                <a:latin typeface="Arial" pitchFamily="34" charset="0"/>
              </a:rPr>
              <a:pPr defTabSz="435598">
                <a:defRPr/>
              </a:pPr>
              <a:t>‹#›</a:t>
            </a:fld>
            <a:endParaRPr lang="en-GB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1030" name="Picture 5" descr="Slash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1" y="937162"/>
            <a:ext cx="4173966" cy="109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235403" y="1055208"/>
            <a:ext cx="3962106" cy="7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/>
              <a:t>Click to edit Master title style</a:t>
            </a:r>
            <a:endParaRPr lang="en-GB"/>
          </a:p>
        </p:txBody>
      </p:sp>
      <p:pic>
        <p:nvPicPr>
          <p:cNvPr id="1032" name="Picture 4" descr="New-NZ)Rev)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0646" y="6044674"/>
            <a:ext cx="1210847" cy="58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MUN38896 MasseyLogoUniNZ_CMYK.ai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074" y="152594"/>
            <a:ext cx="1759628" cy="77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61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MS PGothic" pitchFamily="34" charset="-128"/>
          <a:cs typeface="Arial" charset="0"/>
        </a:defRPr>
      </a:lvl5pPr>
      <a:lvl6pPr marL="457118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234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351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468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353" indent="-34235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MS PGothic" pitchFamily="34" charset="-128"/>
          <a:cs typeface="Arial" pitchFamily="34" charset="0"/>
        </a:defRPr>
      </a:lvl1pPr>
      <a:lvl2pPr marL="741766" indent="-2852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2570" indent="-2282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599041" indent="-2282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6904" indent="-2282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143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60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77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93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4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1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4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3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1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36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first pag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30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0759" y="6357056"/>
            <a:ext cx="1156411" cy="364207"/>
          </a:xfrm>
          <a:prstGeom prst="rect">
            <a:avLst/>
          </a:prstGeom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1pPr>
          </a:lstStyle>
          <a:p>
            <a:pPr defTabSz="435598">
              <a:defRPr/>
            </a:pPr>
            <a:fld id="{616F29C5-AC2C-4B52-A52C-87FB9CB448A5}" type="datetimeFigureOut">
              <a:rPr lang="en-GB" smtClean="0">
                <a:solidFill>
                  <a:prstClr val="white"/>
                </a:solidFill>
              </a:rPr>
              <a:pPr defTabSz="435598">
                <a:defRPr/>
              </a:pPr>
              <a:t>09/02/2022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3900" y="6357056"/>
            <a:ext cx="3138200" cy="364207"/>
          </a:xfrm>
          <a:prstGeom prst="rect">
            <a:avLst/>
          </a:prstGeom>
        </p:spPr>
        <p:txBody>
          <a:bodyPr vert="horz" lIns="91423" tIns="45713" rIns="91423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435598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8839" y="6357056"/>
            <a:ext cx="1156411" cy="364207"/>
          </a:xfrm>
          <a:prstGeom prst="rect">
            <a:avLst/>
          </a:prstGeom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 defTabSz="435598">
              <a:defRPr/>
            </a:pPr>
            <a:fld id="{8BAA7CC6-5D67-4B74-8A36-62B4C247AFEA}" type="slidenum">
              <a:rPr lang="en-GB" smtClean="0">
                <a:solidFill>
                  <a:prstClr val="white"/>
                </a:solidFill>
              </a:rPr>
              <a:pPr defTabSz="435598"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1030" name="Picture 5" descr="Slash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1" y="937162"/>
            <a:ext cx="4173966" cy="109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235403" y="1055208"/>
            <a:ext cx="3962106" cy="71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3" rIns="91423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altLang="en-US"/>
              <a:t>Click to edit Master title style</a:t>
            </a:r>
            <a:endParaRPr lang="en-GB" altLang="en-US"/>
          </a:p>
        </p:txBody>
      </p:sp>
      <p:pic>
        <p:nvPicPr>
          <p:cNvPr id="1032" name="Picture 4" descr="New-NZ)Rev)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0646" y="6044674"/>
            <a:ext cx="1210847" cy="58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MUN38896 MasseyLogoUniNZ_CMYK.ai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074" y="152594"/>
            <a:ext cx="1759628" cy="77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42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118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234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351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468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353" indent="-3423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1766" indent="-2852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2570" indent="-22823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599041" indent="-22823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6904" indent="-22823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143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60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77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93" indent="-228558" algn="l" defTabSz="91423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4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1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4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3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18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36" algn="l" defTabSz="91423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first pag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90305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0757" y="6357038"/>
            <a:ext cx="1156411" cy="364206"/>
          </a:xfrm>
          <a:prstGeom prst="rect">
            <a:avLst/>
          </a:prstGeom>
        </p:spPr>
        <p:txBody>
          <a:bodyPr vert="horz" wrap="square" lIns="95788" tIns="47894" rIns="95788" bIns="47894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 sz="1300">
                <a:solidFill>
                  <a:schemeClr val="bg1"/>
                </a:solidFill>
                <a:latin typeface="Calibri" charset="0"/>
              </a:defRPr>
            </a:lvl1pPr>
          </a:lstStyle>
          <a:p>
            <a:pPr defTabSz="456392" eaLnBrk="0" hangingPunct="0"/>
            <a:fld id="{0D909A39-9C03-424E-AC92-59BFB64185CF}" type="datetimeFigureOut">
              <a:rPr lang="en-GB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pPr defTabSz="456392" eaLnBrk="0" hangingPunct="0"/>
              <a:t>09/02/2022</a:t>
            </a:fld>
            <a:endParaRPr lang="en-GB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3900" y="6357038"/>
            <a:ext cx="3138200" cy="364206"/>
          </a:xfrm>
          <a:prstGeom prst="rect">
            <a:avLst/>
          </a:prstGeom>
        </p:spPr>
        <p:txBody>
          <a:bodyPr vert="horz" lIns="95788" tIns="47894" rIns="95788" bIns="47894" rtlCol="0" anchor="ctr"/>
          <a:lstStyle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3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456392" eaLnBrk="0" hangingPunct="0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8837" y="6357038"/>
            <a:ext cx="1156411" cy="364206"/>
          </a:xfrm>
          <a:prstGeom prst="rect">
            <a:avLst/>
          </a:prstGeom>
        </p:spPr>
        <p:txBody>
          <a:bodyPr vert="horz" wrap="square" lIns="95788" tIns="47894" rIns="95788" bIns="47894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 sz="1300">
                <a:solidFill>
                  <a:schemeClr val="bg1"/>
                </a:solidFill>
                <a:cs typeface="Arial" charset="0"/>
              </a:defRPr>
            </a:lvl1pPr>
          </a:lstStyle>
          <a:p>
            <a:pPr defTabSz="456392" eaLnBrk="0" hangingPunct="0"/>
            <a:fld id="{37C4C98F-C1B3-0D42-B5C2-6FA4E0015D7D}" type="slidenum">
              <a:rPr lang="en-GB" smtClean="0">
                <a:solidFill>
                  <a:prstClr val="white"/>
                </a:solidFill>
                <a:ea typeface="ＭＳ Ｐゴシック" charset="0"/>
              </a:rPr>
              <a:pPr defTabSz="456392" eaLnBrk="0" hangingPunct="0"/>
              <a:t>‹#›</a:t>
            </a:fld>
            <a:endParaRPr lang="en-GB">
              <a:solidFill>
                <a:prstClr val="white"/>
              </a:solidFill>
              <a:ea typeface="ＭＳ Ｐゴシック" charset="0"/>
            </a:endParaRPr>
          </a:p>
        </p:txBody>
      </p:sp>
      <p:pic>
        <p:nvPicPr>
          <p:cNvPr id="1030" name="Picture 5" descr="Slash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2" y="937149"/>
            <a:ext cx="4173967" cy="109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235402" y="1055189"/>
            <a:ext cx="3962106" cy="71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5788" tIns="47894" rIns="95788" bIns="478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/>
              <a:t>Click to edit Master title style</a:t>
            </a:r>
            <a:endParaRPr lang="en-GB"/>
          </a:p>
        </p:txBody>
      </p:sp>
      <p:pic>
        <p:nvPicPr>
          <p:cNvPr id="1032" name="Picture 4" descr="New-NZ)Rev)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0626" y="6044661"/>
            <a:ext cx="1210847" cy="58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MUN38896 MasseyLogoUniNZ_CMYK.ai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073" y="152592"/>
            <a:ext cx="1759628" cy="77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36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1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78940" algn="ctr" rtl="0" fontAlgn="base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57879" algn="ctr" rtl="0" fontAlgn="base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436819" algn="ctr" rtl="0" fontAlgn="base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915758" algn="ctr" rtl="0" fontAlgn="base">
        <a:spcBef>
          <a:spcPct val="0"/>
        </a:spcBef>
        <a:spcAft>
          <a:spcPct val="0"/>
        </a:spcAft>
        <a:defRPr sz="21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58697" indent="-35869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77178" indent="-2989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97116" indent="-23913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75379" indent="-23913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155100" indent="-23913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634167" indent="-239469" algn="l" defTabSz="95787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107" indent="-239469" algn="l" defTabSz="95787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047" indent="-239469" algn="l" defTabSz="95787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986" indent="-239469" algn="l" defTabSz="95787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40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79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19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758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698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637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576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516" algn="l" defTabSz="95787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481329"/>
            <a:ext cx="8915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7287618" y="6407944"/>
            <a:ext cx="208026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CE934C-90B0-4488-8522-6333A052DCDF}" type="datetimeFigureOut">
              <a:rPr lang="en-NZ" smtClean="0"/>
              <a:t>9/02/2022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745079" y="6407945"/>
            <a:ext cx="254657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367878" y="6407945"/>
            <a:ext cx="39624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3771AC3-8A68-42AA-8356-1CDAC122F32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077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first pag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90305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0755" y="6357038"/>
            <a:ext cx="1156411" cy="364206"/>
          </a:xfrm>
          <a:prstGeom prst="rect">
            <a:avLst/>
          </a:prstGeom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sz="127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2C1D3151-D6F9-4213-A767-D3120073E4C5}" type="datetimeFigureOut">
              <a:rPr lang="en-GB"/>
              <a:pPr>
                <a:defRPr/>
              </a:pPr>
              <a:t>09/02/2022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3900" y="6357038"/>
            <a:ext cx="3138200" cy="364206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27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8835" y="6357038"/>
            <a:ext cx="1156411" cy="364206"/>
          </a:xfrm>
          <a:prstGeom prst="rect">
            <a:avLst/>
          </a:prstGeom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1270">
                <a:solidFill>
                  <a:schemeClr val="bg1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34E562-FC59-4BD6-A58C-E55C836D6D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0" name="Picture 5" descr="Slash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" y="937145"/>
            <a:ext cx="4173967" cy="109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235402" y="1055189"/>
            <a:ext cx="3962106" cy="71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altLang="en-US"/>
              <a:t>Click to edit Master title style</a:t>
            </a:r>
            <a:endParaRPr lang="en-GB" altLang="en-US"/>
          </a:p>
        </p:txBody>
      </p:sp>
      <p:pic>
        <p:nvPicPr>
          <p:cNvPr id="1032" name="Picture 4" descr="New-NZ)Rev)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624" y="6044657"/>
            <a:ext cx="1210847" cy="58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MUN38896 MasseyLogoUniNZ_CMYK.ai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073" y="152592"/>
            <a:ext cx="1759628" cy="77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69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86" kern="1200">
          <a:solidFill>
            <a:schemeClr val="bg1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72839" algn="ctr" rtl="0" fontAlgn="base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45677" algn="ctr" rtl="0" fontAlgn="base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418516" algn="ctr" rtl="0" fontAlgn="base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91354" algn="ctr" rtl="0" fontAlgn="base">
        <a:spcBef>
          <a:spcPct val="0"/>
        </a:spcBef>
        <a:spcAft>
          <a:spcPct val="0"/>
        </a:spcAft>
        <a:defRPr sz="2086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54128" indent="-354128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64" kern="1200">
          <a:solidFill>
            <a:schemeClr val="bg1"/>
          </a:solidFill>
          <a:latin typeface="Arial" pitchFamily="34" charset="0"/>
          <a:ea typeface="MS PGothic" panose="020B0600070205080204" pitchFamily="34" charset="-128"/>
          <a:cs typeface="Arial" pitchFamily="34" charset="0"/>
        </a:defRPr>
      </a:lvl1pPr>
      <a:lvl2pPr marL="767278" indent="-29510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2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81867" indent="-23608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48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54038" indent="-23608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86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127648" indent="-23608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86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600613" indent="-236419" algn="l" defTabSz="945677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6pPr>
      <a:lvl7pPr marL="3073452" indent="-236419" algn="l" defTabSz="945677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7pPr>
      <a:lvl8pPr marL="3546291" indent="-236419" algn="l" defTabSz="945677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8pPr>
      <a:lvl9pPr marL="4019129" indent="-236419" algn="l" defTabSz="945677" rtl="0" eaLnBrk="1" latinLnBrk="0" hangingPunct="1">
        <a:spcBef>
          <a:spcPct val="20000"/>
        </a:spcBef>
        <a:buFont typeface="Arial" pitchFamily="34" charset="0"/>
        <a:buChar char="•"/>
        <a:defRPr sz="20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72839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2pPr>
      <a:lvl3pPr marL="945677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3pPr>
      <a:lvl4pPr marL="1418516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4pPr>
      <a:lvl5pPr marL="1891354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5pPr>
      <a:lvl6pPr marL="2364194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2837033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309871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3782710" algn="l" defTabSz="945677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19"/>
          <p:cNvSpPr txBox="1">
            <a:spLocks noChangeArrowheads="1"/>
          </p:cNvSpPr>
          <p:nvPr/>
        </p:nvSpPr>
        <p:spPr bwMode="auto">
          <a:xfrm>
            <a:off x="1856656" y="686335"/>
            <a:ext cx="7685414" cy="45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6668" tIns="28334" rIns="56668" bIns="28334">
            <a:spAutoFit/>
          </a:bodyPr>
          <a:lstStyle/>
          <a:p>
            <a:pPr algn="r" defTabSz="1293852" fontAlgn="auto">
              <a:spcBef>
                <a:spcPts val="0"/>
              </a:spcBef>
              <a:spcAft>
                <a:spcPts val="0"/>
              </a:spcAft>
            </a:pPr>
            <a:r>
              <a:rPr lang="en-US" sz="2600" dirty="0">
                <a:solidFill>
                  <a:prstClr val="white"/>
                </a:solidFill>
                <a:latin typeface="Lucida Sans Unicode"/>
              </a:rPr>
              <a:t> </a:t>
            </a:r>
            <a:endParaRPr lang="en-US" sz="2300" dirty="0">
              <a:solidFill>
                <a:prstClr val="white"/>
              </a:solidFill>
              <a:latin typeface="Lucida Sans Unicode"/>
            </a:endParaRPr>
          </a:p>
        </p:txBody>
      </p:sp>
      <p:pic>
        <p:nvPicPr>
          <p:cNvPr id="2054" name="Picture 3" descr="Engine_New_NZREV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3666" y="5648440"/>
            <a:ext cx="1791656" cy="74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" descr="MUN38896-MasseyLogoUniNZ_CMYKrev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63250" y="302967"/>
            <a:ext cx="2550390" cy="57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MUN38896-MasseyLogoUniNZ_CMYKrev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6027" y="5648441"/>
            <a:ext cx="1933938" cy="74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3177621" y="5699596"/>
            <a:ext cx="7156" cy="69668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20144" y="5634541"/>
            <a:ext cx="1469571" cy="1343216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NZ" sz="1300" dirty="0">
                <a:solidFill>
                  <a:srgbClr val="FFFFFF"/>
                </a:solidFill>
                <a:latin typeface="Lucida Sans Unicode"/>
              </a:rPr>
              <a:t>MASSEY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NZ" sz="1300" dirty="0">
                <a:solidFill>
                  <a:srgbClr val="FFFFFF"/>
                </a:solidFill>
                <a:latin typeface="Lucida Sans Unicode"/>
              </a:rPr>
              <a:t>BUSINESS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NZ" sz="1300" dirty="0">
                <a:solidFill>
                  <a:srgbClr val="FFFFFF"/>
                </a:solidFill>
                <a:latin typeface="Lucida Sans Unicode"/>
              </a:rPr>
              <a:t>SCHOOL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NZ" sz="1000" dirty="0" err="1">
                <a:solidFill>
                  <a:srgbClr val="FFFFFF"/>
                </a:solidFill>
                <a:latin typeface="Lucida Sans Unicode"/>
              </a:rPr>
              <a:t>Te</a:t>
            </a:r>
            <a:r>
              <a:rPr lang="en-NZ" sz="1000" dirty="0">
                <a:solidFill>
                  <a:srgbClr val="FFFFFF"/>
                </a:solidFill>
                <a:latin typeface="Lucida Sans Unicode"/>
              </a:rPr>
              <a:t> Kura </a:t>
            </a:r>
            <a:r>
              <a:rPr lang="en-NZ" sz="1000" dirty="0" err="1">
                <a:solidFill>
                  <a:srgbClr val="FFFFFF"/>
                </a:solidFill>
                <a:latin typeface="Lucida Sans Unicode"/>
              </a:rPr>
              <a:t>Whai</a:t>
            </a:r>
            <a:r>
              <a:rPr lang="en-NZ" sz="1000" dirty="0">
                <a:solidFill>
                  <a:srgbClr val="FFFFFF"/>
                </a:solidFill>
                <a:latin typeface="Lucida Sans Unicode"/>
              </a:rPr>
              <a:t> </a:t>
            </a:r>
            <a:r>
              <a:rPr lang="en-NZ" sz="1000" dirty="0" err="1">
                <a:solidFill>
                  <a:srgbClr val="FFFFFF"/>
                </a:solidFill>
                <a:latin typeface="Lucida Sans Unicode"/>
              </a:rPr>
              <a:t>Pakihi</a:t>
            </a:r>
            <a:endParaRPr lang="en-NZ" sz="1000" dirty="0">
              <a:solidFill>
                <a:srgbClr val="FFFFFF"/>
              </a:solidFill>
              <a:latin typeface="Lucida Sans Unicode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NZ" sz="1600" dirty="0">
              <a:solidFill>
                <a:prstClr val="white"/>
              </a:solidFill>
              <a:latin typeface="Calibri" panose="020F050202020403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NZ" dirty="0">
              <a:solidFill>
                <a:prstClr val="black"/>
              </a:solidFill>
              <a:latin typeface="Lucida Sans Unicode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243361" y="338896"/>
            <a:ext cx="0" cy="527926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549" y="675238"/>
            <a:ext cx="7772331" cy="1630749"/>
          </a:xfrm>
        </p:spPr>
        <p:txBody>
          <a:bodyPr vert="horz" lIns="65306" tIns="32653" rIns="65306" bIns="32653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168910" marR="454025" algn="ctr">
              <a:lnSpc>
                <a:spcPct val="200000"/>
              </a:lnSpc>
              <a:spcAft>
                <a:spcPts val="800"/>
              </a:spcAft>
            </a:pPr>
            <a:r>
              <a:rPr lang="en-NZ" sz="2800" b="1" dirty="0"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Validation of a Moral Sensitivity Questionnaire (MSQ) for care and support workers </a:t>
            </a:r>
            <a:endParaRPr lang="en-NZ" sz="28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4E312A-3E57-4960-8074-6736B37F60E4}"/>
              </a:ext>
            </a:extLst>
          </p:cNvPr>
          <p:cNvSpPr txBox="1"/>
          <p:nvPr/>
        </p:nvSpPr>
        <p:spPr>
          <a:xfrm>
            <a:off x="1073597" y="4118902"/>
            <a:ext cx="34029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/>
              <a:t>Marija Jelesic </a:t>
            </a:r>
            <a:r>
              <a:rPr lang="en-NZ" sz="2400" dirty="0" err="1"/>
              <a:t>Janic</a:t>
            </a:r>
            <a:endParaRPr lang="en-NZ" sz="2400" dirty="0"/>
          </a:p>
          <a:p>
            <a:r>
              <a:rPr lang="en-NZ" sz="2400" dirty="0"/>
              <a:t>Andrew Barney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0A48D2-ABDA-453A-8CB3-695899D7B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088" y="2564904"/>
            <a:ext cx="2272924" cy="227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90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581719-3EDD-449F-982F-35FE28589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1481329"/>
            <a:ext cx="9066212" cy="4525963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Han (2010) tested the MSQ on a sample of </a:t>
            </a:r>
            <a:r>
              <a:rPr lang="en-US" sz="2400" b="1" dirty="0"/>
              <a:t>Korean nurses. </a:t>
            </a:r>
          </a:p>
          <a:p>
            <a:r>
              <a:rPr lang="en-US" sz="2400" dirty="0"/>
              <a:t>The results suggested an adequate reliability for the scale </a:t>
            </a:r>
            <a:r>
              <a:rPr lang="en-US" sz="2400" b="1" dirty="0"/>
              <a:t>but queried the construct validity of the instrument. </a:t>
            </a:r>
          </a:p>
          <a:p>
            <a:endParaRPr lang="en-NZ" sz="2400" dirty="0"/>
          </a:p>
          <a:p>
            <a:r>
              <a:rPr lang="en-NZ" sz="2400" dirty="0"/>
              <a:t>Dalla-Nora et al. (2019) validated the MSQ with </a:t>
            </a:r>
            <a:r>
              <a:rPr lang="en-NZ" sz="2400" b="1" dirty="0"/>
              <a:t>Brazilian nurses </a:t>
            </a:r>
            <a:r>
              <a:rPr lang="en-NZ" sz="2400" dirty="0"/>
              <a:t>and found that the MSQ was “appropriate”.</a:t>
            </a:r>
          </a:p>
          <a:p>
            <a:endParaRPr lang="en-NZ" sz="2400" dirty="0"/>
          </a:p>
          <a:p>
            <a:r>
              <a:rPr lang="en-NZ" sz="2400" dirty="0"/>
              <a:t>Yilmaz et al. (2015) tested the validity and reliability of the MSQ with </a:t>
            </a:r>
            <a:r>
              <a:rPr lang="en-NZ" sz="2400" b="1" dirty="0"/>
              <a:t>Turkish student nurses </a:t>
            </a:r>
          </a:p>
          <a:p>
            <a:endParaRPr lang="en-NZ" sz="2400" dirty="0"/>
          </a:p>
          <a:p>
            <a:r>
              <a:rPr lang="en-NZ" sz="2400" dirty="0" err="1"/>
              <a:t>Borhani</a:t>
            </a:r>
            <a:r>
              <a:rPr lang="en-NZ" sz="2400" dirty="0"/>
              <a:t> et al. (2017) studied the link between moral sensitivity and moral distress with </a:t>
            </a:r>
            <a:r>
              <a:rPr lang="en-NZ" sz="2400" b="1" dirty="0"/>
              <a:t>Iranian nurses.   </a:t>
            </a:r>
          </a:p>
          <a:p>
            <a:endParaRPr lang="en-US" sz="2400" dirty="0"/>
          </a:p>
          <a:p>
            <a:endParaRPr lang="en-NZ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DCA70B-E576-4D5A-9828-6385ED9F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Four Subsequent Validation Studies</a:t>
            </a:r>
          </a:p>
        </p:txBody>
      </p:sp>
    </p:spTree>
    <p:extLst>
      <p:ext uri="{BB962C8B-B14F-4D97-AF65-F5344CB8AC3E}">
        <p14:creationId xmlns:p14="http://schemas.microsoft.com/office/powerpoint/2010/main" val="3655111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C2C47B-1030-4CA5-8B92-8D1A807A5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current study is an initial examination of the content validity of the MSQ for use </a:t>
            </a:r>
            <a:r>
              <a:rPr lang="en-US" b="1" dirty="0"/>
              <a:t>with New Zealand support workers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i="1" dirty="0"/>
              <a:t>Content Validity Index (CVI) </a:t>
            </a:r>
            <a:r>
              <a:rPr lang="en-US" dirty="0"/>
              <a:t>method was employed. </a:t>
            </a:r>
            <a:r>
              <a:rPr lang="en-NZ" dirty="0"/>
              <a:t>(CVI) is the most common quantitative method used to determine content validity (Rodrigues et al., 2017). 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CVI involves asking a panel of local industry experts to independently rate MSQ items for their validity.  Levels of panel agreement can then be calculated for both items (I-CVI) and full scales (S-CVI). Low scoring items can then be eliminated or modified following discussion with panelists. </a:t>
            </a:r>
          </a:p>
          <a:p>
            <a:endParaRPr lang="en-US" dirty="0"/>
          </a:p>
          <a:p>
            <a:r>
              <a:rPr lang="en-US" dirty="0"/>
              <a:t>CVI method is a good first step in determining the degree of adaption that may be necessary in order for the MSQ to be used safely and effectively within the New Zealand support sector.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3881F3-8710-4C7C-B7CF-9C8E748BC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Current Method</a:t>
            </a:r>
          </a:p>
        </p:txBody>
      </p:sp>
    </p:spTree>
    <p:extLst>
      <p:ext uri="{BB962C8B-B14F-4D97-AF65-F5344CB8AC3E}">
        <p14:creationId xmlns:p14="http://schemas.microsoft.com/office/powerpoint/2010/main" val="2465707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6E9E02-22C7-4746-A9A6-7AD3DCF585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4528" y="1497693"/>
            <a:ext cx="8659576" cy="265138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F9D0C3-A6E2-4821-A882-C4CB4F7E6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CVI Guidelines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C19CAE-882C-42BB-B06C-62FD1FEAE675}"/>
              </a:ext>
            </a:extLst>
          </p:cNvPr>
          <p:cNvSpPr txBox="1"/>
          <p:nvPr/>
        </p:nvSpPr>
        <p:spPr>
          <a:xfrm>
            <a:off x="848544" y="4229135"/>
            <a:ext cx="85621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 “ABC of Content Validation and Content Validity Index Calculation,” by Muhamad Saiful </a:t>
            </a:r>
            <a:r>
              <a:rPr lang="en-N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Bahri</a:t>
            </a:r>
            <a:r>
              <a:rPr lang="en-N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N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Yusoff</a:t>
            </a:r>
            <a:r>
              <a:rPr lang="en-N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2019, </a:t>
            </a:r>
            <a:r>
              <a:rPr lang="en-NZ" sz="1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Education of Medicine Journal, 11</a:t>
            </a:r>
            <a:r>
              <a:rPr lang="en-N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(2), p. 51.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03784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FA4225-B87F-4B62-88B7-00AAFA7B0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/>
              <a:t>Items in the existing MSQ were first reviewed for relevance to the support industry. Several were re-phrased to improve relevance. </a:t>
            </a:r>
          </a:p>
          <a:p>
            <a:endParaRPr lang="en-NZ" dirty="0"/>
          </a:p>
          <a:p>
            <a:r>
              <a:rPr lang="en-NZ" dirty="0"/>
              <a:t>An expert group of 7 experienced local care and support managers was recruited using convenience sampling. All were female, most working in mental health services.</a:t>
            </a:r>
          </a:p>
          <a:p>
            <a:endParaRPr lang="en-NZ" dirty="0"/>
          </a:p>
          <a:p>
            <a:r>
              <a:rPr lang="en-NZ" dirty="0"/>
              <a:t>Participants were asked to rate the modified MSQ items and scales for their validity using a specific form created on Microsoft Forms.</a:t>
            </a:r>
            <a:r>
              <a:rPr lang="en-NZ" sz="1800" dirty="0">
                <a:effectLst/>
                <a:latin typeface="Calibri" panose="020F0502020204030204" pitchFamily="34" charset="0"/>
                <a:ea typeface="Cambria" panose="02040503050406030204" pitchFamily="18" charset="0"/>
              </a:rPr>
              <a:t> </a:t>
            </a:r>
            <a:r>
              <a:rPr lang="en-NZ" dirty="0"/>
              <a:t>A four-point rating approach was used in line with recommendations from Davis (1992) and Lynn (1986).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F48940-ADC9-4CBB-A588-86EB37CF5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Method </a:t>
            </a:r>
          </a:p>
        </p:txBody>
      </p:sp>
    </p:spTree>
    <p:extLst>
      <p:ext uri="{BB962C8B-B14F-4D97-AF65-F5344CB8AC3E}">
        <p14:creationId xmlns:p14="http://schemas.microsoft.com/office/powerpoint/2010/main" val="1531297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114269-0D4A-4317-8894-E0413DB44E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7565"/>
          <a:stretch/>
        </p:blipFill>
        <p:spPr>
          <a:xfrm>
            <a:off x="0" y="1196752"/>
            <a:ext cx="9633520" cy="55446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315D4E-BB58-4AE3-8F4B-8AD048C85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086645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D4E7FE-7031-4AF9-B897-C9283A18C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An acceptable total CVI value according to Polit and Beck (2006) and Lynn (1986) for 7 experts is </a:t>
            </a:r>
            <a:r>
              <a:rPr lang="en-US" sz="2100" b="1" dirty="0"/>
              <a:t>at least 0.83</a:t>
            </a:r>
            <a:r>
              <a:rPr lang="en-US" sz="2100" dirty="0"/>
              <a:t>. Other researchers have indicated the acceptable range to be any S-CVI higher than 0.80 (Davis, 1992; Grant &amp; Davis, 1997). </a:t>
            </a:r>
          </a:p>
          <a:p>
            <a:endParaRPr lang="en-US" sz="2100" dirty="0"/>
          </a:p>
          <a:p>
            <a:r>
              <a:rPr lang="en-US" sz="2100" dirty="0"/>
              <a:t>Such advice suggests that the responses from the current expert panel for the MSQ for care and support workers (0.72) </a:t>
            </a:r>
            <a:r>
              <a:rPr lang="en-US" sz="2100" b="1" dirty="0"/>
              <a:t>is below the minimum recommended acceptable CVI value of 0.80</a:t>
            </a:r>
          </a:p>
          <a:p>
            <a:endParaRPr lang="en-US" sz="2100" dirty="0"/>
          </a:p>
          <a:p>
            <a:r>
              <a:rPr lang="en-NZ" sz="2100" dirty="0"/>
              <a:t>The problem appears clearer at the level of individual items. At the item level, 15 items were shown to have an acceptable CVI, 3 items need revision and 12 items did not have an acceptable CVI. </a:t>
            </a:r>
          </a:p>
          <a:p>
            <a:endParaRPr lang="en-NZ" sz="2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DA293-B17D-4E41-B3BB-472D1700B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977736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51E5DB-15D1-47E2-9429-E2E8C2DD65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>
                <a:effectLst/>
                <a:latin typeface="Calibri" panose="020F0502020204030204" pitchFamily="34" charset="0"/>
                <a:ea typeface="Cambria" panose="02040503050406030204" pitchFamily="18" charset="0"/>
              </a:rPr>
              <a:t>Further review suggested MSQ Scale CVI could be significantly increased if four low scoring items are deleted.</a:t>
            </a:r>
          </a:p>
          <a:p>
            <a:endParaRPr lang="en-NZ" sz="2400" dirty="0">
              <a:effectLst/>
              <a:latin typeface="Calibri" panose="020F0502020204030204" pitchFamily="34" charset="0"/>
              <a:ea typeface="Cambria" panose="02040503050406030204" pitchFamily="18" charset="0"/>
            </a:endParaRPr>
          </a:p>
          <a:p>
            <a:r>
              <a:rPr lang="en-NZ" sz="2400" dirty="0">
                <a:latin typeface="Calibri" panose="020F0502020204030204" pitchFamily="34" charset="0"/>
                <a:ea typeface="Cambria" panose="02040503050406030204" pitchFamily="18" charset="0"/>
              </a:rPr>
              <a:t>Notably </a:t>
            </a:r>
            <a:r>
              <a:rPr lang="en-NZ" sz="2400" dirty="0">
                <a:effectLst/>
                <a:latin typeface="Calibri" panose="020F0502020204030204" pitchFamily="34" charset="0"/>
                <a:ea typeface="Cambria" panose="02040503050406030204" pitchFamily="18" charset="0"/>
              </a:rPr>
              <a:t>Item 24 had the lowest I-CVI of ‘0.0’ value. In addition, if low-scoring Items 3, 8 and 22 were also removed the MSQ S-CVI increased to a more acceptable value of 0.78 </a:t>
            </a:r>
          </a:p>
          <a:p>
            <a:endParaRPr lang="en-NZ" sz="2400" dirty="0">
              <a:latin typeface="Calibri" panose="020F0502020204030204" pitchFamily="34" charset="0"/>
              <a:ea typeface="Cambria" panose="02040503050406030204" pitchFamily="18" charset="0"/>
            </a:endParaRPr>
          </a:p>
          <a:p>
            <a:r>
              <a:rPr lang="en-NZ" sz="2400" dirty="0">
                <a:latin typeface="Calibri" panose="020F0502020204030204" pitchFamily="34" charset="0"/>
                <a:ea typeface="Cambria" panose="02040503050406030204" pitchFamily="18" charset="0"/>
              </a:rPr>
              <a:t>Given that removing items potentially impacts scale reliability, panellists were also asked about potential “replacement” items. Three suggestions were made.</a:t>
            </a:r>
            <a:endParaRPr lang="en-NZ" sz="2400" dirty="0">
              <a:effectLst/>
              <a:latin typeface="Calibri" panose="020F0502020204030204" pitchFamily="34" charset="0"/>
              <a:ea typeface="Cambria" panose="02040503050406030204" pitchFamily="18" charset="0"/>
            </a:endParaRPr>
          </a:p>
          <a:p>
            <a:endParaRPr lang="en-NZ" sz="2400" dirty="0">
              <a:latin typeface="Calibri" panose="020F0502020204030204" pitchFamily="34" charset="0"/>
              <a:ea typeface="Cambria" panose="02040503050406030204" pitchFamily="18" charset="0"/>
            </a:endParaRPr>
          </a:p>
          <a:p>
            <a:endParaRPr lang="en-NZ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C4F188-B29E-4BE3-A630-F18E68982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832510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3132CE-742C-4A82-AFDD-E2825B8779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6632"/>
            <a:ext cx="10715399" cy="7056784"/>
          </a:xfrm>
        </p:spPr>
      </p:pic>
    </p:spTree>
    <p:extLst>
      <p:ext uri="{BB962C8B-B14F-4D97-AF65-F5344CB8AC3E}">
        <p14:creationId xmlns:p14="http://schemas.microsoft.com/office/powerpoint/2010/main" val="1564194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057F1FC-846F-4294-9212-BB143B65E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967"/>
          <a:stretch/>
        </p:blipFill>
        <p:spPr>
          <a:xfrm>
            <a:off x="704528" y="1628801"/>
            <a:ext cx="8345065" cy="365307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89DCBE7-BB70-444D-BD6D-233AB8D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4040728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3F3859-07B6-4D88-A2AB-1071C42CA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focus of this study has been to assess whether the Moral Sensitivity Questionnaire developed by </a:t>
            </a:r>
            <a:r>
              <a:rPr lang="en-US" dirty="0" err="1"/>
              <a:t>Lutzen</a:t>
            </a:r>
            <a:r>
              <a:rPr lang="en-US" dirty="0"/>
              <a:t> and </a:t>
            </a:r>
            <a:r>
              <a:rPr lang="en-US" dirty="0" err="1"/>
              <a:t>Nordin</a:t>
            </a:r>
            <a:r>
              <a:rPr lang="en-US" dirty="0"/>
              <a:t> (1993) could be used to measure the moral sensitivity of care and support workers working in New Zealand’s healthcare industry.</a:t>
            </a:r>
          </a:p>
          <a:p>
            <a:endParaRPr lang="en-US" dirty="0"/>
          </a:p>
          <a:p>
            <a:r>
              <a:rPr lang="en-US" dirty="0"/>
              <a:t>Content Validity was determined using the CVI method, and following best practice suggestions</a:t>
            </a:r>
            <a:endParaRPr lang="en-N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1FA853-EAF0-4316-8F7A-1B6A1D09A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3078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/>
              <a:t>Issues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ACA2B2E-F5A3-4EE7-A567-A1334FF0E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481329"/>
            <a:ext cx="9210228" cy="4525963"/>
          </a:xfrm>
        </p:spPr>
        <p:txBody>
          <a:bodyPr/>
          <a:lstStyle/>
          <a:p>
            <a:r>
              <a:rPr lang="en-NZ" dirty="0"/>
              <a:t>What would YOU do?</a:t>
            </a:r>
          </a:p>
          <a:p>
            <a:r>
              <a:rPr lang="en-NZ" dirty="0"/>
              <a:t>Why this research was undertaken</a:t>
            </a:r>
          </a:p>
          <a:p>
            <a:r>
              <a:rPr lang="en-NZ" dirty="0"/>
              <a:t>Ethics in the service industry</a:t>
            </a:r>
          </a:p>
          <a:p>
            <a:r>
              <a:rPr lang="en-NZ" dirty="0"/>
              <a:t>Why the </a:t>
            </a:r>
            <a:r>
              <a:rPr lang="en-NZ" i="1" dirty="0"/>
              <a:t>Moral Sensitivity Question </a:t>
            </a:r>
            <a:r>
              <a:rPr lang="en-NZ" dirty="0"/>
              <a:t>was chosen</a:t>
            </a:r>
          </a:p>
          <a:p>
            <a:r>
              <a:rPr lang="en-NZ" dirty="0"/>
              <a:t>Validation method employed</a:t>
            </a:r>
          </a:p>
          <a:p>
            <a:r>
              <a:rPr lang="en-NZ" dirty="0"/>
              <a:t>Results</a:t>
            </a:r>
          </a:p>
          <a:p>
            <a:r>
              <a:rPr lang="en-NZ" dirty="0"/>
              <a:t>Conclusions and 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3222617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12FC98-97EF-46CA-9432-B5CC65CE3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Results suggested a reasonable level of validation at 0.73, given the shift in industry focus from health care to support service workers. </a:t>
            </a:r>
          </a:p>
          <a:p>
            <a:endParaRPr lang="en-NZ" dirty="0"/>
          </a:p>
          <a:p>
            <a:r>
              <a:rPr lang="en-NZ" dirty="0"/>
              <a:t>However, 0.73 remains short of the minimum recommended CVI of 0.80.</a:t>
            </a:r>
          </a:p>
          <a:p>
            <a:endParaRPr lang="en-NZ" dirty="0"/>
          </a:p>
          <a:p>
            <a:r>
              <a:rPr lang="en-NZ" dirty="0"/>
              <a:t>Deleting four items lifted the CVI to 0.78 and three replacement items, suggested by </a:t>
            </a:r>
            <a:r>
              <a:rPr lang="en-NZ" dirty="0" err="1"/>
              <a:t>panelists</a:t>
            </a:r>
            <a:r>
              <a:rPr lang="en-NZ" dirty="0"/>
              <a:t> would likely lift it further still.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299BD5-A5D6-4885-8182-4FD3DCE42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6133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9B6391-3FA5-4232-A485-E78BF2727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481329"/>
            <a:ext cx="9433048" cy="4525963"/>
          </a:xfrm>
        </p:spPr>
        <p:txBody>
          <a:bodyPr>
            <a:normAutofit/>
          </a:bodyPr>
          <a:lstStyle/>
          <a:p>
            <a:r>
              <a:rPr lang="en-NZ" dirty="0"/>
              <a:t>An initial review of the MSQ suggests this instrument could, with small modifications, be appropriately used by managers working with New Zealand based Support Services workers.</a:t>
            </a:r>
          </a:p>
          <a:p>
            <a:endParaRPr lang="en-NZ" dirty="0"/>
          </a:p>
          <a:p>
            <a:r>
              <a:rPr lang="en-NZ" dirty="0"/>
              <a:t>Further research is required before this can happen.</a:t>
            </a:r>
          </a:p>
          <a:p>
            <a:pPr lvl="1"/>
            <a:r>
              <a:rPr lang="en-NZ" dirty="0"/>
              <a:t>A secondary CVI should be obtained using a panel of support workers, rather than managers</a:t>
            </a:r>
          </a:p>
          <a:p>
            <a:pPr lvl="1"/>
            <a:r>
              <a:rPr lang="en-NZ" dirty="0"/>
              <a:t>A Confirmatory Factor Analysis should be run, based on a significant sample of target participants to assess item factor loading and scale structure.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CF57A7-2F5B-4996-B07D-EB3492A8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Conclusions &amp; 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577237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75CB73-7CD4-4DAF-873B-07F5825A50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528" y="1481138"/>
            <a:ext cx="6788943" cy="45259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9BCACC-202A-4664-944E-49F3C502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7656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480" y="1340769"/>
            <a:ext cx="9289032" cy="4666524"/>
          </a:xfrm>
        </p:spPr>
        <p:txBody>
          <a:bodyPr>
            <a:normAutofit/>
          </a:bodyPr>
          <a:lstStyle/>
          <a:p>
            <a:r>
              <a:rPr lang="en-NZ" dirty="0"/>
              <a:t>You are a manager of a large care facility</a:t>
            </a:r>
          </a:p>
          <a:p>
            <a:r>
              <a:rPr lang="en-NZ" dirty="0"/>
              <a:t>A resident is often given gifts by family</a:t>
            </a:r>
          </a:p>
          <a:p>
            <a:r>
              <a:rPr lang="en-NZ" dirty="0"/>
              <a:t>These gifts have been disappearing from his room </a:t>
            </a:r>
          </a:p>
          <a:p>
            <a:r>
              <a:rPr lang="en-NZ" dirty="0"/>
              <a:t>You suspect a particular worker may be taking them</a:t>
            </a:r>
          </a:p>
          <a:p>
            <a:r>
              <a:rPr lang="en-NZ" dirty="0"/>
              <a:t>You question the worker. He admits it.</a:t>
            </a:r>
          </a:p>
          <a:p>
            <a:r>
              <a:rPr lang="en-NZ" dirty="0"/>
              <a:t>You then question his colleagues. </a:t>
            </a:r>
          </a:p>
          <a:p>
            <a:r>
              <a:rPr lang="en-NZ" dirty="0"/>
              <a:t>They deny any knowledge of his behaviour</a:t>
            </a:r>
          </a:p>
          <a:p>
            <a:r>
              <a:rPr lang="en-NZ" dirty="0"/>
              <a:t>....and yet, some of the resident’s items have been seen in their possession.</a:t>
            </a:r>
          </a:p>
          <a:p>
            <a:r>
              <a:rPr lang="en-NZ" dirty="0"/>
              <a:t>What do you do?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What would YOU do?</a:t>
            </a:r>
          </a:p>
        </p:txBody>
      </p:sp>
    </p:spTree>
    <p:extLst>
      <p:ext uri="{BB962C8B-B14F-4D97-AF65-F5344CB8AC3E}">
        <p14:creationId xmlns:p14="http://schemas.microsoft.com/office/powerpoint/2010/main" val="3037486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45DCC5-3D93-4037-8354-A2A9550D5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Specifically</a:t>
            </a:r>
          </a:p>
          <a:p>
            <a:pPr lvl="1"/>
            <a:r>
              <a:rPr lang="en-NZ" dirty="0"/>
              <a:t>My Massey University MBS Research Report</a:t>
            </a:r>
          </a:p>
          <a:p>
            <a:pPr lvl="1"/>
            <a:r>
              <a:rPr lang="en-NZ" dirty="0"/>
              <a:t>My concerns as </a:t>
            </a:r>
            <a:r>
              <a:rPr lang="en-US" dirty="0"/>
              <a:t>District Manager at Emerge Aotearoa</a:t>
            </a:r>
            <a:endParaRPr lang="en-NZ" dirty="0"/>
          </a:p>
          <a:p>
            <a:endParaRPr lang="en-NZ" dirty="0"/>
          </a:p>
          <a:p>
            <a:pPr lvl="1"/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CC6C44-0BDD-48A1-89E5-920DDF31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Why this research was undertaken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A89B62-285F-4EBD-B6D5-26C724A3D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7" y="3284984"/>
            <a:ext cx="4135595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6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45DCC5-3D93-4037-8354-A2A9550D5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481329"/>
            <a:ext cx="9289032" cy="4525963"/>
          </a:xfrm>
        </p:spPr>
        <p:txBody>
          <a:bodyPr>
            <a:normAutofit fontScale="85000" lnSpcReduction="20000"/>
          </a:bodyPr>
          <a:lstStyle/>
          <a:p>
            <a:r>
              <a:rPr lang="en-NZ" dirty="0"/>
              <a:t>What were my concerns?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Unlike registered health professionals there is no agreed code of ethics underpinning the activities of support services industry employees in New Zealand. Carers are excluded from the </a:t>
            </a:r>
            <a:r>
              <a:rPr lang="en-NZ" i="1" dirty="0"/>
              <a:t>Health Practitioners Competence Assurance Act (2003)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Worse, surveys suggest at least 25% of support workers have not completed minimum basic training requirements (Ravenswood et al. 2021). </a:t>
            </a:r>
            <a:r>
              <a:rPr lang="en-NZ" sz="2400" dirty="0"/>
              <a:t>Care and support workers may have a poorer understanding of both ethical issues and techniques to handle them than registered health professionals.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In practice this situation requires </a:t>
            </a:r>
            <a:r>
              <a:rPr lang="en-NZ" b="1" dirty="0"/>
              <a:t>active management of staff ethical decision-making and behaviour in the industry </a:t>
            </a:r>
            <a:r>
              <a:rPr lang="en-NZ" dirty="0"/>
              <a:t>via initiatives such as recruitment screening and staff training.</a:t>
            </a:r>
          </a:p>
          <a:p>
            <a:pPr lvl="1"/>
            <a:endParaRPr lang="en-NZ" dirty="0"/>
          </a:p>
          <a:p>
            <a:pPr lvl="1"/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CC6C44-0BDD-48A1-89E5-920DDF31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Why this research was undertaken</a:t>
            </a:r>
          </a:p>
        </p:txBody>
      </p:sp>
    </p:spTree>
    <p:extLst>
      <p:ext uri="{BB962C8B-B14F-4D97-AF65-F5344CB8AC3E}">
        <p14:creationId xmlns:p14="http://schemas.microsoft.com/office/powerpoint/2010/main" val="949159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9F349F-CA7C-411A-8F26-780A65010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1481329"/>
            <a:ext cx="9066212" cy="4525963"/>
          </a:xfrm>
        </p:spPr>
        <p:txBody>
          <a:bodyPr>
            <a:normAutofit fontScale="92500" lnSpcReduction="10000"/>
          </a:bodyPr>
          <a:lstStyle/>
          <a:p>
            <a:pPr lvl="1"/>
            <a:endParaRPr lang="en-NZ" sz="2000" dirty="0">
              <a:latin typeface="Calibri" panose="020F0502020204030204" pitchFamily="34" charset="0"/>
            </a:endParaRPr>
          </a:p>
          <a:p>
            <a:r>
              <a:rPr lang="en-NZ" sz="2400" dirty="0"/>
              <a:t>With a lack of a professional code of conduct, managerial interventions are of greater importance.</a:t>
            </a:r>
          </a:p>
          <a:p>
            <a:endParaRPr lang="en-NZ" sz="2400" dirty="0"/>
          </a:p>
          <a:p>
            <a:r>
              <a:rPr lang="en-NZ" sz="2400" dirty="0"/>
              <a:t>However the sector lacks any evidenced-based tools to do so.</a:t>
            </a:r>
          </a:p>
          <a:p>
            <a:endParaRPr lang="en-NZ" sz="2400" b="1" dirty="0"/>
          </a:p>
          <a:p>
            <a:r>
              <a:rPr lang="en-NZ" sz="2400" dirty="0"/>
              <a:t>There are presently </a:t>
            </a:r>
            <a:r>
              <a:rPr lang="en-NZ" sz="2400" b="1" dirty="0"/>
              <a:t>no validated ethical instruments available for use by New Zealand support services managers </a:t>
            </a:r>
            <a:r>
              <a:rPr lang="en-NZ" sz="2400" dirty="0"/>
              <a:t>in recruitment screening, and training interventions designed for staff.</a:t>
            </a:r>
          </a:p>
          <a:p>
            <a:endParaRPr lang="en-NZ" sz="2400" b="1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NZ" sz="2400" dirty="0"/>
              <a:t>This research was designed to begin the process of </a:t>
            </a:r>
            <a:r>
              <a:rPr lang="en-NZ" sz="2400" b="1" dirty="0"/>
              <a:t>finding and validating </a:t>
            </a:r>
            <a:r>
              <a:rPr lang="en-NZ" sz="2400" b="1" u="sng" dirty="0"/>
              <a:t>a suitable instrument for use in this sector.</a:t>
            </a:r>
          </a:p>
          <a:p>
            <a:endParaRPr lang="en-NZ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DF0DCE-2334-483F-956C-C256A0E42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Managing Ethics in the Service Sector</a:t>
            </a:r>
          </a:p>
        </p:txBody>
      </p:sp>
    </p:spTree>
    <p:extLst>
      <p:ext uri="{BB962C8B-B14F-4D97-AF65-F5344CB8AC3E}">
        <p14:creationId xmlns:p14="http://schemas.microsoft.com/office/powerpoint/2010/main" val="1394217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2031C0-323E-41F7-8A87-E7B9C8192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800" dirty="0">
                <a:latin typeface="Calibri" panose="020F0502020204030204" pitchFamily="34" charset="0"/>
              </a:rPr>
              <a:t>‘Moral sensitivity’ was first proposed by Rest (1986) who asserted that moral sensitivity is the first and the most important </a:t>
            </a:r>
            <a:r>
              <a:rPr lang="en-NZ" sz="2800" b="1" dirty="0">
                <a:latin typeface="Calibri" panose="020F0502020204030204" pitchFamily="34" charset="0"/>
              </a:rPr>
              <a:t>precursor for ethical decision making</a:t>
            </a:r>
            <a:r>
              <a:rPr lang="en-NZ" sz="2800" dirty="0">
                <a:latin typeface="Calibri" panose="020F0502020204030204" pitchFamily="34" charset="0"/>
              </a:rPr>
              <a:t>.</a:t>
            </a:r>
          </a:p>
          <a:p>
            <a:endParaRPr lang="en-NZ" sz="18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NZ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Lutzen</a:t>
            </a:r>
            <a:r>
              <a:rPr lang="en-NZ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</a:t>
            </a:r>
            <a:r>
              <a:rPr lang="en-NZ" sz="2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Nordin</a:t>
            </a:r>
            <a:r>
              <a:rPr lang="en-NZ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(1993) defined moral sensitivity as </a:t>
            </a:r>
          </a:p>
          <a:p>
            <a:endParaRPr lang="en-NZ" sz="28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NZ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“a personal attribute which helps the individual identify moral conflicts, understand vulnerable situations and provide insight into potential consequences of decisions made on behalf of others”</a:t>
            </a:r>
            <a:endParaRPr lang="en-NZ" sz="3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20A831-9449-4C92-B4F6-531E8D2C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Ethics and “moral sensitivity”</a:t>
            </a:r>
          </a:p>
        </p:txBody>
      </p:sp>
    </p:spTree>
    <p:extLst>
      <p:ext uri="{BB962C8B-B14F-4D97-AF65-F5344CB8AC3E}">
        <p14:creationId xmlns:p14="http://schemas.microsoft.com/office/powerpoint/2010/main" val="1862297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C60D66-D84E-4D4E-B152-F7CB03DC0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Moral Sensitivity Questionnaire (MSQ) </a:t>
            </a:r>
            <a:r>
              <a:rPr lang="en-US" dirty="0" err="1"/>
              <a:t>operationalises</a:t>
            </a:r>
            <a:r>
              <a:rPr lang="en-US" dirty="0"/>
              <a:t> </a:t>
            </a:r>
            <a:r>
              <a:rPr lang="en-US" dirty="0" err="1"/>
              <a:t>Lutzen</a:t>
            </a:r>
            <a:r>
              <a:rPr lang="en-US" dirty="0"/>
              <a:t> et al. (1995) </a:t>
            </a:r>
            <a:r>
              <a:rPr lang="en-US" i="1" dirty="0"/>
              <a:t>moral sensitivity </a:t>
            </a:r>
            <a:r>
              <a:rPr lang="en-US" dirty="0"/>
              <a:t>construct.</a:t>
            </a:r>
          </a:p>
          <a:p>
            <a:endParaRPr lang="en-US" dirty="0"/>
          </a:p>
          <a:p>
            <a:r>
              <a:rPr lang="en-US" dirty="0"/>
              <a:t>Of particular value to this study, </a:t>
            </a:r>
            <a:r>
              <a:rPr lang="en-US" b="1" dirty="0"/>
              <a:t>the MSQ was specifically designed to assess the moral sensitivity of health workers, primarily nurses and physicians working in mental health settings.</a:t>
            </a:r>
            <a:endParaRPr lang="en-NZ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3CB1-A65E-4E80-91A0-2BEADEB6A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The </a:t>
            </a:r>
            <a:r>
              <a:rPr lang="en-NZ" i="1" dirty="0"/>
              <a:t>Moral Sensitivity Questionnaire</a:t>
            </a:r>
          </a:p>
        </p:txBody>
      </p:sp>
    </p:spTree>
    <p:extLst>
      <p:ext uri="{BB962C8B-B14F-4D97-AF65-F5344CB8AC3E}">
        <p14:creationId xmlns:p14="http://schemas.microsoft.com/office/powerpoint/2010/main" val="2798620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C60D66-D84E-4D4E-B152-F7CB03DC0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/>
              <a:t>The MSQ employs Likert-scale item construction, examining 30 assumptions about patients’ care. </a:t>
            </a:r>
          </a:p>
          <a:p>
            <a:endParaRPr lang="en-NZ" dirty="0"/>
          </a:p>
          <a:p>
            <a:r>
              <a:rPr lang="en-NZ" dirty="0"/>
              <a:t>Original Validation.</a:t>
            </a:r>
          </a:p>
          <a:p>
            <a:pPr lvl="1"/>
            <a:r>
              <a:rPr lang="en-NZ" dirty="0"/>
              <a:t>Items were reviewed by six experts for their content validity.</a:t>
            </a:r>
          </a:p>
          <a:p>
            <a:pPr lvl="1"/>
            <a:r>
              <a:rPr lang="en-NZ" dirty="0"/>
              <a:t>The revised scale was trialled on 79 psychiatric nurses generating a Cronbach’s alpha of 0.73 for the total scale.</a:t>
            </a:r>
          </a:p>
          <a:p>
            <a:pPr lvl="1"/>
            <a:r>
              <a:rPr lang="en-NZ" dirty="0"/>
              <a:t>Further scale revisions were trialled on a sample of 145 psychiatric nurses and 150 medical  surgical nurses.</a:t>
            </a:r>
          </a:p>
          <a:p>
            <a:pPr lvl="1"/>
            <a:r>
              <a:rPr lang="en-NZ" dirty="0"/>
              <a:t>Subsequent revisions led to an increase in Cronbach's alpha to 0.78 (</a:t>
            </a:r>
            <a:r>
              <a:rPr lang="en-NZ" dirty="0" err="1"/>
              <a:t>Lutzen</a:t>
            </a:r>
            <a:r>
              <a:rPr lang="en-NZ" dirty="0"/>
              <a:t> &amp; </a:t>
            </a:r>
            <a:r>
              <a:rPr lang="en-NZ" dirty="0" err="1"/>
              <a:t>Nordin</a:t>
            </a:r>
            <a:r>
              <a:rPr lang="en-NZ" dirty="0"/>
              <a:t>, 1993).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3CB1-A65E-4E80-91A0-2BEADEB6A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The </a:t>
            </a:r>
            <a:r>
              <a:rPr lang="en-NZ" i="1" dirty="0"/>
              <a:t>Moral Sensitivity Questionnaire</a:t>
            </a:r>
          </a:p>
        </p:txBody>
      </p:sp>
    </p:spTree>
    <p:extLst>
      <p:ext uri="{BB962C8B-B14F-4D97-AF65-F5344CB8AC3E}">
        <p14:creationId xmlns:p14="http://schemas.microsoft.com/office/powerpoint/2010/main" val="3004980528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10507</TotalTime>
  <Words>1358</Words>
  <Application>Microsoft Office PowerPoint</Application>
  <PresentationFormat>A4 Paper (210x297 mm)</PresentationFormat>
  <Paragraphs>127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</vt:lpstr>
      <vt:lpstr>C Univers 57 Condensed</vt:lpstr>
      <vt:lpstr>Calibri</vt:lpstr>
      <vt:lpstr>Cambria</vt:lpstr>
      <vt:lpstr>Lucida Sans Unicode</vt:lpstr>
      <vt:lpstr>Times New Roman</vt:lpstr>
      <vt:lpstr>Verdana</vt:lpstr>
      <vt:lpstr>Wingdings 2</vt:lpstr>
      <vt:lpstr>Wingdings 3</vt:lpstr>
      <vt:lpstr>7_Custom Design</vt:lpstr>
      <vt:lpstr>8_Custom Design</vt:lpstr>
      <vt:lpstr>9_Custom Design</vt:lpstr>
      <vt:lpstr>Concourse</vt:lpstr>
      <vt:lpstr>10_Custom Design</vt:lpstr>
      <vt:lpstr>Validation of a Moral Sensitivity Questionnaire (MSQ) for care and support workers </vt:lpstr>
      <vt:lpstr>Issues</vt:lpstr>
      <vt:lpstr>What would YOU do?</vt:lpstr>
      <vt:lpstr>Why this research was undertaken</vt:lpstr>
      <vt:lpstr>Why this research was undertaken</vt:lpstr>
      <vt:lpstr>Managing Ethics in the Service Sector</vt:lpstr>
      <vt:lpstr>Ethics and “moral sensitivity”</vt:lpstr>
      <vt:lpstr>The Moral Sensitivity Questionnaire</vt:lpstr>
      <vt:lpstr>The Moral Sensitivity Questionnaire</vt:lpstr>
      <vt:lpstr>Four Subsequent Validation Studies</vt:lpstr>
      <vt:lpstr>Current Method</vt:lpstr>
      <vt:lpstr>CVI Guidelines</vt:lpstr>
      <vt:lpstr>Method </vt:lpstr>
      <vt:lpstr>Results</vt:lpstr>
      <vt:lpstr>Results</vt:lpstr>
      <vt:lpstr>Results</vt:lpstr>
      <vt:lpstr>PowerPoint Presentation</vt:lpstr>
      <vt:lpstr>Results</vt:lpstr>
      <vt:lpstr>Discussion</vt:lpstr>
      <vt:lpstr>PowerPoint Presentation</vt:lpstr>
      <vt:lpstr>Conclusions &amp; Future Research</vt:lpstr>
      <vt:lpstr>Any Questions?</vt:lpstr>
    </vt:vector>
  </TitlesOfParts>
  <Company>University of Auckland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 152.752</dc:title>
  <dc:creator>Tappin, David</dc:creator>
  <cp:lastModifiedBy>Andrew Barney</cp:lastModifiedBy>
  <cp:revision>407</cp:revision>
  <cp:lastPrinted>2017-02-26T19:29:29Z</cp:lastPrinted>
  <dcterms:created xsi:type="dcterms:W3CDTF">2010-07-05T23:01:02Z</dcterms:created>
  <dcterms:modified xsi:type="dcterms:W3CDTF">2022-02-09T06:24:12Z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TC102862111033</vt:lpwstr>
  </property>
  <property fmtid="{D5CDD505-2E9C-101B-9397-08002B2CF9AE}" pid="3" name="MSIP_Label_bd9e4d68-54d0-40a5-8c9a-85a36c87352c_Enabled">
    <vt:lpwstr>true</vt:lpwstr>
  </property>
  <property fmtid="{D5CDD505-2E9C-101B-9397-08002B2CF9AE}" pid="4" name="MSIP_Label_bd9e4d68-54d0-40a5-8c9a-85a36c87352c_SetDate">
    <vt:lpwstr>2022-02-09T00:51:42Z</vt:lpwstr>
  </property>
  <property fmtid="{D5CDD505-2E9C-101B-9397-08002B2CF9AE}" pid="5" name="MSIP_Label_bd9e4d68-54d0-40a5-8c9a-85a36c87352c_Method">
    <vt:lpwstr>Privileged</vt:lpwstr>
  </property>
  <property fmtid="{D5CDD505-2E9C-101B-9397-08002B2CF9AE}" pid="6" name="MSIP_Label_bd9e4d68-54d0-40a5-8c9a-85a36c87352c_Name">
    <vt:lpwstr>Unclassified</vt:lpwstr>
  </property>
  <property fmtid="{D5CDD505-2E9C-101B-9397-08002B2CF9AE}" pid="7" name="MSIP_Label_bd9e4d68-54d0-40a5-8c9a-85a36c87352c_SiteId">
    <vt:lpwstr>388728e1-bbd0-4378-98dc-f8682e644300</vt:lpwstr>
  </property>
  <property fmtid="{D5CDD505-2E9C-101B-9397-08002B2CF9AE}" pid="8" name="MSIP_Label_bd9e4d68-54d0-40a5-8c9a-85a36c87352c_ActionId">
    <vt:lpwstr>1064bac4-2dee-4466-a277-c008bc6c79fe</vt:lpwstr>
  </property>
  <property fmtid="{D5CDD505-2E9C-101B-9397-08002B2CF9AE}" pid="9" name="MSIP_Label_bd9e4d68-54d0-40a5-8c9a-85a36c87352c_ContentBits">
    <vt:lpwstr>0</vt:lpwstr>
  </property>
</Properties>
</file>