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1.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2.xml" ContentType="application/vnd.openxmlformats-officedocument.themeOverride+xml"/>
  <Override PartName="/ppt/notesSlides/notesSlide21.xml" ContentType="application/vnd.openxmlformats-officedocument.presentationml.notesSlide+xml"/>
  <Override PartName="/ppt/theme/themeOverride3.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Lst>
  <p:notesMasterIdLst>
    <p:notesMasterId r:id="rId32"/>
  </p:notesMasterIdLst>
  <p:sldIdLst>
    <p:sldId id="302" r:id="rId7"/>
    <p:sldId id="259" r:id="rId8"/>
    <p:sldId id="303" r:id="rId9"/>
    <p:sldId id="304" r:id="rId10"/>
    <p:sldId id="260" r:id="rId11"/>
    <p:sldId id="305" r:id="rId12"/>
    <p:sldId id="289" r:id="rId13"/>
    <p:sldId id="283" r:id="rId14"/>
    <p:sldId id="285" r:id="rId15"/>
    <p:sldId id="288" r:id="rId16"/>
    <p:sldId id="287" r:id="rId17"/>
    <p:sldId id="306" r:id="rId18"/>
    <p:sldId id="307" r:id="rId19"/>
    <p:sldId id="308" r:id="rId20"/>
    <p:sldId id="309" r:id="rId21"/>
    <p:sldId id="310" r:id="rId22"/>
    <p:sldId id="311" r:id="rId23"/>
    <p:sldId id="312" r:id="rId24"/>
    <p:sldId id="313" r:id="rId25"/>
    <p:sldId id="314" r:id="rId26"/>
    <p:sldId id="316" r:id="rId27"/>
    <p:sldId id="319" r:id="rId28"/>
    <p:sldId id="317" r:id="rId29"/>
    <p:sldId id="318" r:id="rId30"/>
    <p:sldId id="25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B3A02D-05E6-4A17-8753-77136A35383F}" v="2" dt="2020-10-05T21:43:25.0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4" autoAdjust="0"/>
    <p:restoredTop sz="57727" autoAdjust="0"/>
  </p:normalViewPr>
  <p:slideViewPr>
    <p:cSldViewPr snapToGrid="0">
      <p:cViewPr varScale="1">
        <p:scale>
          <a:sx n="63" d="100"/>
          <a:sy n="63" d="100"/>
        </p:scale>
        <p:origin x="2416" y="16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8BCFF6-1EE5-4088-9129-27BC5814F744}" type="datetimeFigureOut">
              <a:rPr lang="en-US" smtClean="0"/>
              <a:t>11/24/20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1BDFB2-7F3B-43E3-B8EA-A2944001A841}" type="slidenum">
              <a:rPr lang="en-US" smtClean="0"/>
              <a:t>‹#›</a:t>
            </a:fld>
            <a:endParaRPr lang="en-US"/>
          </a:p>
        </p:txBody>
      </p:sp>
    </p:spTree>
    <p:extLst>
      <p:ext uri="{BB962C8B-B14F-4D97-AF65-F5344CB8AC3E}">
        <p14:creationId xmlns:p14="http://schemas.microsoft.com/office/powerpoint/2010/main" val="2022434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a4587cc752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a4587cc752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AU" sz="1200" kern="1200" dirty="0">
                <a:solidFill>
                  <a:schemeClr val="tx1"/>
                </a:solidFill>
                <a:effectLst/>
                <a:latin typeface="+mn-lt"/>
                <a:ea typeface="+mn-ea"/>
                <a:cs typeface="+mn-cs"/>
              </a:rPr>
              <a:t>Talofa lava </a:t>
            </a:r>
            <a:r>
              <a:rPr lang="en-AU" sz="1200" kern="1200" dirty="0" err="1">
                <a:solidFill>
                  <a:schemeClr val="tx1"/>
                </a:solidFill>
                <a:effectLst/>
                <a:latin typeface="+mn-lt"/>
                <a:ea typeface="+mn-ea"/>
                <a:cs typeface="+mn-cs"/>
              </a:rPr>
              <a:t>i</a:t>
            </a:r>
            <a:r>
              <a:rPr lang="en-AU" sz="1200" kern="1200" dirty="0">
                <a:solidFill>
                  <a:schemeClr val="tx1"/>
                </a:solidFill>
                <a:effectLst/>
                <a:latin typeface="+mn-lt"/>
                <a:ea typeface="+mn-ea"/>
                <a:cs typeface="+mn-cs"/>
              </a:rPr>
              <a:t> </a:t>
            </a:r>
            <a:r>
              <a:rPr lang="en-AU" sz="1200" kern="1200" dirty="0" err="1">
                <a:solidFill>
                  <a:schemeClr val="tx1"/>
                </a:solidFill>
                <a:effectLst/>
                <a:latin typeface="+mn-lt"/>
                <a:ea typeface="+mn-ea"/>
                <a:cs typeface="+mn-cs"/>
              </a:rPr>
              <a:t>lenei</a:t>
            </a:r>
            <a:r>
              <a:rPr lang="en-AU" sz="1200" kern="1200" dirty="0">
                <a:solidFill>
                  <a:schemeClr val="tx1"/>
                </a:solidFill>
                <a:effectLst/>
                <a:latin typeface="+mn-lt"/>
                <a:ea typeface="+mn-ea"/>
                <a:cs typeface="+mn-cs"/>
              </a:rPr>
              <a:t> </a:t>
            </a:r>
            <a:r>
              <a:rPr lang="en-AU" sz="1200" kern="1200" dirty="0" err="1">
                <a:solidFill>
                  <a:schemeClr val="tx1"/>
                </a:solidFill>
                <a:effectLst/>
                <a:latin typeface="+mn-lt"/>
                <a:ea typeface="+mn-ea"/>
                <a:cs typeface="+mn-cs"/>
              </a:rPr>
              <a:t>taeao</a:t>
            </a:r>
            <a:r>
              <a:rPr lang="en-AU" sz="1200" kern="1200" dirty="0">
                <a:solidFill>
                  <a:schemeClr val="tx1"/>
                </a:solidFill>
                <a:effectLst/>
                <a:latin typeface="+mn-lt"/>
                <a:ea typeface="+mn-ea"/>
                <a:cs typeface="+mn-cs"/>
              </a:rPr>
              <a:t> </a:t>
            </a:r>
            <a:r>
              <a:rPr lang="en-AU" sz="1200" kern="1200" dirty="0" err="1">
                <a:solidFill>
                  <a:schemeClr val="tx1"/>
                </a:solidFill>
                <a:effectLst/>
                <a:latin typeface="+mn-lt"/>
                <a:ea typeface="+mn-ea"/>
                <a:cs typeface="+mn-cs"/>
              </a:rPr>
              <a:t>manuia</a:t>
            </a:r>
            <a:r>
              <a:rPr lang="en-AU" sz="1200" kern="1200" dirty="0">
                <a:solidFill>
                  <a:schemeClr val="tx1"/>
                </a:solidFill>
                <a:effectLst/>
                <a:latin typeface="+mn-lt"/>
                <a:ea typeface="+mn-ea"/>
                <a:cs typeface="+mn-cs"/>
              </a:rPr>
              <a:t>. Good afternoon. </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Thank you to SPREP, for organising this conference, to my fellow panellists and to all our Pacific island neighbours attending today’s session.</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Today I’m presenting research findings on behalf of our research team, Dr </a:t>
            </a:r>
            <a:r>
              <a:rPr lang="en-AU" sz="1200" kern="1200" dirty="0" err="1">
                <a:solidFill>
                  <a:schemeClr val="tx1"/>
                </a:solidFill>
                <a:effectLst/>
                <a:latin typeface="+mn-lt"/>
                <a:ea typeface="+mn-ea"/>
                <a:cs typeface="+mn-cs"/>
              </a:rPr>
              <a:t>Trisia</a:t>
            </a:r>
            <a:r>
              <a:rPr lang="en-AU" sz="1200" kern="1200" dirty="0">
                <a:solidFill>
                  <a:schemeClr val="tx1"/>
                </a:solidFill>
                <a:effectLst/>
                <a:latin typeface="+mn-lt"/>
                <a:ea typeface="+mn-ea"/>
                <a:cs typeface="+mn-cs"/>
              </a:rPr>
              <a:t> </a:t>
            </a:r>
            <a:r>
              <a:rPr lang="en-AU" sz="1200" kern="1200" dirty="0" err="1">
                <a:solidFill>
                  <a:schemeClr val="tx1"/>
                </a:solidFill>
                <a:effectLst/>
                <a:latin typeface="+mn-lt"/>
                <a:ea typeface="+mn-ea"/>
                <a:cs typeface="+mn-cs"/>
              </a:rPr>
              <a:t>Farrelly</a:t>
            </a:r>
            <a:r>
              <a:rPr lang="en-AU" sz="1200" kern="1200" dirty="0">
                <a:solidFill>
                  <a:schemeClr val="tx1"/>
                </a:solidFill>
                <a:effectLst/>
                <a:latin typeface="+mn-lt"/>
                <a:ea typeface="+mn-ea"/>
                <a:cs typeface="+mn-cs"/>
              </a:rPr>
              <a:t> from Massey University, NZ and Dr Stephanie </a:t>
            </a:r>
            <a:r>
              <a:rPr lang="en-AU" sz="1200" kern="1200" dirty="0" err="1">
                <a:solidFill>
                  <a:schemeClr val="tx1"/>
                </a:solidFill>
                <a:effectLst/>
                <a:latin typeface="+mn-lt"/>
                <a:ea typeface="+mn-ea"/>
                <a:cs typeface="+mn-cs"/>
              </a:rPr>
              <a:t>Borrelle</a:t>
            </a:r>
            <a:r>
              <a:rPr lang="en-AU" sz="1200" kern="1200" dirty="0">
                <a:solidFill>
                  <a:schemeClr val="tx1"/>
                </a:solidFill>
                <a:effectLst/>
                <a:latin typeface="+mn-lt"/>
                <a:ea typeface="+mn-ea"/>
                <a:cs typeface="+mn-cs"/>
              </a:rPr>
              <a:t> from University of Toronto, Canada and Birdlife Pacific. </a:t>
            </a:r>
          </a:p>
          <a:p>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The research team gratefully acknowledges the Environmental Investigation Agency, the Centre for International Environmental Law, </a:t>
            </a:r>
            <a:r>
              <a:rPr lang="en-AU" sz="1200" kern="1200" dirty="0" err="1">
                <a:solidFill>
                  <a:schemeClr val="tx1"/>
                </a:solidFill>
                <a:effectLst/>
                <a:latin typeface="+mn-lt"/>
                <a:ea typeface="+mn-ea"/>
                <a:cs typeface="+mn-cs"/>
              </a:rPr>
              <a:t>WorldWildlife</a:t>
            </a:r>
            <a:r>
              <a:rPr lang="en-AU" sz="1200" kern="1200" dirty="0">
                <a:solidFill>
                  <a:schemeClr val="tx1"/>
                </a:solidFill>
                <a:effectLst/>
                <a:latin typeface="+mn-lt"/>
                <a:ea typeface="+mn-ea"/>
                <a:cs typeface="+mn-cs"/>
              </a:rPr>
              <a:t> Fund Pacific, Environmental Law Oceania, Island Sustainability Alliance and participating countries.</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5463277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a:solidFill>
                  <a:schemeClr val="tx1"/>
                </a:solidFill>
                <a:effectLst/>
                <a:latin typeface="+mn-lt"/>
                <a:ea typeface="+mn-ea"/>
                <a:cs typeface="+mn-cs"/>
              </a:rPr>
              <a:t>The mostly green sub-theme under ‘Standardisation’ is enforcement. Demonstrating that Pacific countries do have a framework that supports the enforcement of prohibitions relating to plastic pollution. Unfortunately, however, our phase 2 findings demonstrate that enforcement is not happening in practice. </a:t>
            </a:r>
          </a:p>
          <a:p>
            <a:endParaRPr lang="en-US" dirty="0"/>
          </a:p>
        </p:txBody>
      </p:sp>
      <p:sp>
        <p:nvSpPr>
          <p:cNvPr id="4" name="Slide Number Placeholder 3"/>
          <p:cNvSpPr>
            <a:spLocks noGrp="1"/>
          </p:cNvSpPr>
          <p:nvPr>
            <p:ph type="sldNum" sz="quarter" idx="5"/>
          </p:nvPr>
        </p:nvSpPr>
        <p:spPr/>
        <p:txBody>
          <a:bodyPr/>
          <a:lstStyle/>
          <a:p>
            <a:fld id="{FF1BDFB2-7F3B-43E3-B8EA-A2944001A841}" type="slidenum">
              <a:rPr lang="en-US" smtClean="0"/>
              <a:t>10</a:t>
            </a:fld>
            <a:endParaRPr lang="en-US"/>
          </a:p>
        </p:txBody>
      </p:sp>
    </p:spTree>
    <p:extLst>
      <p:ext uri="{BB962C8B-B14F-4D97-AF65-F5344CB8AC3E}">
        <p14:creationId xmlns:p14="http://schemas.microsoft.com/office/powerpoint/2010/main" val="301195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And finally the major theme of microplastics. As you can see there is a lot of red! The only document that reference microplastics was Palau which plans to control virgin pellets, also known as pre-production pellets or noodles, as outlined in Palau’s National Solid Waste Management Strategy 2017-2026. </a:t>
            </a:r>
          </a:p>
        </p:txBody>
      </p:sp>
      <p:sp>
        <p:nvSpPr>
          <p:cNvPr id="4" name="Slide Number Placeholder 3"/>
          <p:cNvSpPr>
            <a:spLocks noGrp="1"/>
          </p:cNvSpPr>
          <p:nvPr>
            <p:ph type="sldNum" sz="quarter" idx="5"/>
          </p:nvPr>
        </p:nvSpPr>
        <p:spPr/>
        <p:txBody>
          <a:bodyPr/>
          <a:lstStyle/>
          <a:p>
            <a:fld id="{FF1BDFB2-7F3B-43E3-B8EA-A2944001A841}" type="slidenum">
              <a:rPr lang="en-US" smtClean="0"/>
              <a:t>11</a:t>
            </a:fld>
            <a:endParaRPr lang="en-US"/>
          </a:p>
        </p:txBody>
      </p:sp>
    </p:spTree>
    <p:extLst>
      <p:ext uri="{BB962C8B-B14F-4D97-AF65-F5344CB8AC3E}">
        <p14:creationId xmlns:p14="http://schemas.microsoft.com/office/powerpoint/2010/main" val="1910021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lvl="1"/>
            <a:r>
              <a:rPr lang="en-AU" sz="1200" kern="1200" dirty="0">
                <a:solidFill>
                  <a:schemeClr val="tx1"/>
                </a:solidFill>
                <a:effectLst/>
                <a:latin typeface="+mn-lt"/>
                <a:ea typeface="+mn-ea"/>
                <a:cs typeface="+mn-cs"/>
              </a:rPr>
              <a:t>The study identified </a:t>
            </a:r>
            <a:r>
              <a:rPr lang="en-AU" sz="1200" b="1" kern="1200" dirty="0">
                <a:solidFill>
                  <a:schemeClr val="tx1"/>
                </a:solidFill>
                <a:effectLst/>
                <a:latin typeface="+mn-lt"/>
                <a:ea typeface="+mn-ea"/>
                <a:cs typeface="+mn-cs"/>
              </a:rPr>
              <a:t>missed opportunities</a:t>
            </a:r>
            <a:r>
              <a:rPr lang="en-AU" sz="1200" kern="1200" dirty="0">
                <a:solidFill>
                  <a:schemeClr val="tx1"/>
                </a:solidFill>
                <a:effectLst/>
                <a:latin typeface="+mn-lt"/>
                <a:ea typeface="+mn-ea"/>
                <a:cs typeface="+mn-cs"/>
              </a:rPr>
              <a:t> to implement legislation and strategies to prevent plastic pollution and strengthen existing plastic pollution legislation and policies by shifting the focus further up the waste hierarchy.</a:t>
            </a:r>
          </a:p>
          <a:p>
            <a:pPr lvl="1"/>
            <a:r>
              <a:rPr lang="en-AU" sz="1200" kern="1200" dirty="0">
                <a:solidFill>
                  <a:schemeClr val="tx1"/>
                </a:solidFill>
                <a:effectLst/>
                <a:latin typeface="+mn-lt"/>
                <a:ea typeface="+mn-ea"/>
                <a:cs typeface="+mn-cs"/>
              </a:rPr>
              <a:t>There appeared to by a </a:t>
            </a:r>
            <a:r>
              <a:rPr lang="en-AU" sz="1200" b="1" kern="1200" dirty="0">
                <a:solidFill>
                  <a:schemeClr val="tx1"/>
                </a:solidFill>
                <a:effectLst/>
                <a:latin typeface="+mn-lt"/>
                <a:ea typeface="+mn-ea"/>
                <a:cs typeface="+mn-cs"/>
              </a:rPr>
              <a:t>lack of access to and interpretation of the latest science-based evidence</a:t>
            </a:r>
            <a:r>
              <a:rPr lang="en-AU" sz="1200" kern="1200" dirty="0">
                <a:solidFill>
                  <a:schemeClr val="tx1"/>
                </a:solidFill>
                <a:effectLst/>
                <a:latin typeface="+mn-lt"/>
                <a:ea typeface="+mn-ea"/>
                <a:cs typeface="+mn-cs"/>
              </a:rPr>
              <a:t> on plastic pollution and as a result, few examples of ‘best practice’. </a:t>
            </a:r>
          </a:p>
          <a:p>
            <a:pPr lvl="1"/>
            <a:r>
              <a:rPr lang="en-AU" sz="1200" kern="1200" dirty="0">
                <a:solidFill>
                  <a:schemeClr val="tx1"/>
                </a:solidFill>
                <a:effectLst/>
                <a:latin typeface="+mn-lt"/>
                <a:ea typeface="+mn-ea"/>
                <a:cs typeface="+mn-cs"/>
              </a:rPr>
              <a:t>This is likely the reason for the </a:t>
            </a:r>
            <a:r>
              <a:rPr lang="en-AU" sz="1200" b="1" kern="1200" dirty="0">
                <a:solidFill>
                  <a:schemeClr val="tx1"/>
                </a:solidFill>
                <a:effectLst/>
                <a:latin typeface="+mn-lt"/>
                <a:ea typeface="+mn-ea"/>
                <a:cs typeface="+mn-cs"/>
              </a:rPr>
              <a:t>lack of references across all of the documents to microplastics, to plastic additives and monomers, to persistent organic pollutants (POPS)</a:t>
            </a:r>
            <a:r>
              <a:rPr lang="en-AU" sz="1200" kern="1200" dirty="0">
                <a:solidFill>
                  <a:schemeClr val="tx1"/>
                </a:solidFill>
                <a:effectLst/>
                <a:latin typeface="+mn-lt"/>
                <a:ea typeface="+mn-ea"/>
                <a:cs typeface="+mn-cs"/>
              </a:rPr>
              <a:t>, </a:t>
            </a:r>
          </a:p>
          <a:p>
            <a:pPr lvl="1"/>
            <a:r>
              <a:rPr lang="en-AU" sz="1200" kern="1200" dirty="0">
                <a:solidFill>
                  <a:schemeClr val="tx1"/>
                </a:solidFill>
                <a:effectLst/>
                <a:latin typeface="+mn-lt"/>
                <a:ea typeface="+mn-ea"/>
                <a:cs typeface="+mn-cs"/>
              </a:rPr>
              <a:t>and </a:t>
            </a:r>
            <a:r>
              <a:rPr lang="en-AU" sz="1200" b="1" kern="1200" dirty="0">
                <a:solidFill>
                  <a:schemeClr val="tx1"/>
                </a:solidFill>
                <a:effectLst/>
                <a:latin typeface="+mn-lt"/>
                <a:ea typeface="+mn-ea"/>
                <a:cs typeface="+mn-cs"/>
              </a:rPr>
              <a:t>invasive species and pathogens</a:t>
            </a:r>
            <a:r>
              <a:rPr lang="en-AU" sz="1200" kern="1200" dirty="0">
                <a:solidFill>
                  <a:schemeClr val="tx1"/>
                </a:solidFill>
                <a:effectLst/>
                <a:latin typeface="+mn-lt"/>
                <a:ea typeface="+mn-ea"/>
                <a:cs typeface="+mn-cs"/>
              </a:rPr>
              <a:t> which are rafted on plastics, particularly in marine ecosystems, </a:t>
            </a:r>
          </a:p>
          <a:p>
            <a:pPr lvl="1"/>
            <a:r>
              <a:rPr lang="en-AU" sz="1200" b="1" kern="1200" dirty="0">
                <a:solidFill>
                  <a:schemeClr val="tx1"/>
                </a:solidFill>
                <a:effectLst/>
                <a:latin typeface="+mn-lt"/>
                <a:ea typeface="+mn-ea"/>
                <a:cs typeface="+mn-cs"/>
              </a:rPr>
              <a:t>to health relationships</a:t>
            </a:r>
            <a:r>
              <a:rPr lang="en-AU" sz="1200" kern="1200" dirty="0">
                <a:solidFill>
                  <a:schemeClr val="tx1"/>
                </a:solidFill>
                <a:effectLst/>
                <a:latin typeface="+mn-lt"/>
                <a:ea typeface="+mn-ea"/>
                <a:cs typeface="+mn-cs"/>
              </a:rPr>
              <a:t> with plastics that are associated with the toxic chemical components of plastics,</a:t>
            </a:r>
          </a:p>
          <a:p>
            <a:pPr lvl="1"/>
            <a:r>
              <a:rPr lang="en-AU" sz="1200" kern="1200" dirty="0">
                <a:solidFill>
                  <a:schemeClr val="tx1"/>
                </a:solidFill>
                <a:effectLst/>
                <a:latin typeface="+mn-lt"/>
                <a:ea typeface="+mn-ea"/>
                <a:cs typeface="+mn-cs"/>
              </a:rPr>
              <a:t> and to </a:t>
            </a:r>
            <a:r>
              <a:rPr lang="en-AU" sz="1200" b="1" kern="1200" dirty="0">
                <a:solidFill>
                  <a:schemeClr val="tx1"/>
                </a:solidFill>
                <a:effectLst/>
                <a:latin typeface="+mn-lt"/>
                <a:ea typeface="+mn-ea"/>
                <a:cs typeface="+mn-cs"/>
              </a:rPr>
              <a:t>climate change relationships</a:t>
            </a:r>
            <a:r>
              <a:rPr lang="en-AU" sz="1200" kern="1200" dirty="0">
                <a:solidFill>
                  <a:schemeClr val="tx1"/>
                </a:solidFill>
                <a:effectLst/>
                <a:latin typeface="+mn-lt"/>
                <a:ea typeface="+mn-ea"/>
                <a:cs typeface="+mn-cs"/>
              </a:rPr>
              <a:t> with plastic production and pollution.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2430599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lvl="1"/>
            <a:r>
              <a:rPr lang="en-AU" sz="1200" kern="1200" dirty="0">
                <a:solidFill>
                  <a:schemeClr val="tx1"/>
                </a:solidFill>
                <a:effectLst/>
                <a:latin typeface="+mn-lt"/>
                <a:ea typeface="+mn-ea"/>
                <a:cs typeface="+mn-cs"/>
              </a:rPr>
              <a:t>There were few traditional or local alternatives to plastics and packaging offered. </a:t>
            </a:r>
          </a:p>
          <a:p>
            <a:pPr lvl="1"/>
            <a:r>
              <a:rPr lang="en-AU" sz="1200" kern="1200" dirty="0">
                <a:solidFill>
                  <a:schemeClr val="tx1"/>
                </a:solidFill>
                <a:effectLst/>
                <a:latin typeface="+mn-lt"/>
                <a:ea typeface="+mn-ea"/>
                <a:cs typeface="+mn-cs"/>
              </a:rPr>
              <a:t>There is a much greater emphasis on changing existing consumer behaviour and individual responsibility, for example, a great focus on awareness raising campaigns at the community level, rather than a focus on producer and importer responsibility and behaviour change education, that is, on extended producer responsibility. </a:t>
            </a:r>
          </a:p>
          <a:p>
            <a:pPr lvl="1"/>
            <a:r>
              <a:rPr lang="en-AU" sz="1200" kern="1200" dirty="0">
                <a:solidFill>
                  <a:schemeClr val="tx1"/>
                </a:solidFill>
                <a:effectLst/>
                <a:latin typeface="+mn-lt"/>
                <a:ea typeface="+mn-ea"/>
                <a:cs typeface="+mn-cs"/>
              </a:rPr>
              <a:t>We also identified </a:t>
            </a:r>
            <a:r>
              <a:rPr lang="en-AU" sz="1200" b="1" kern="1200" dirty="0">
                <a:solidFill>
                  <a:schemeClr val="tx1"/>
                </a:solidFill>
                <a:effectLst/>
                <a:latin typeface="+mn-lt"/>
                <a:ea typeface="+mn-ea"/>
                <a:cs typeface="+mn-cs"/>
              </a:rPr>
              <a:t>a lack of inter-ministerial coordination</a:t>
            </a:r>
            <a:r>
              <a:rPr lang="en-AU" sz="1200" kern="1200" dirty="0">
                <a:solidFill>
                  <a:schemeClr val="tx1"/>
                </a:solidFill>
                <a:effectLst/>
                <a:latin typeface="+mn-lt"/>
                <a:ea typeface="+mn-ea"/>
                <a:cs typeface="+mn-cs"/>
              </a:rPr>
              <a:t>, some of that around waste management but quite often those sorts of inter-ministerial coordinate arrangements missed references to plastics and plastic pollution.</a:t>
            </a:r>
          </a:p>
          <a:p>
            <a:r>
              <a:rPr lang="en-AU" sz="1200" kern="1200" dirty="0">
                <a:solidFill>
                  <a:schemeClr val="tx1"/>
                </a:solidFill>
                <a:effectLst/>
                <a:latin typeface="+mn-lt"/>
                <a:ea typeface="+mn-ea"/>
                <a:cs typeface="+mn-cs"/>
              </a:rPr>
              <a:t>The reality is that the current actions legislation, plans and policies cannot effectively prevent the inflow of plastics into the region; they are not robust.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234775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AU" sz="1200" kern="1200" dirty="0">
                <a:solidFill>
                  <a:schemeClr val="tx1"/>
                </a:solidFill>
                <a:effectLst/>
                <a:latin typeface="+mn-lt"/>
                <a:ea typeface="+mn-ea"/>
                <a:cs typeface="+mn-cs"/>
              </a:rPr>
              <a:t>Preliminary findings from phase two reinforce the findings of the gap analysis. But what is not reflected is in the abovementioned legislation, plans and policy frameworks that the narrative analysis has been able to draw out is the intersection of plastic pollution with </a:t>
            </a:r>
          </a:p>
          <a:p>
            <a:pPr lvl="0"/>
            <a:r>
              <a:rPr lang="en-AU" sz="1200" kern="1200" dirty="0">
                <a:solidFill>
                  <a:schemeClr val="tx1"/>
                </a:solidFill>
                <a:effectLst/>
                <a:latin typeface="+mn-lt"/>
                <a:ea typeface="+mn-ea"/>
                <a:cs typeface="+mn-cs"/>
              </a:rPr>
              <a:t>Fisheries</a:t>
            </a:r>
          </a:p>
          <a:p>
            <a:pPr lvl="0"/>
            <a:r>
              <a:rPr lang="en-AU" sz="1200" kern="1200" dirty="0">
                <a:solidFill>
                  <a:schemeClr val="tx1"/>
                </a:solidFill>
                <a:effectLst/>
                <a:latin typeface="+mn-lt"/>
                <a:ea typeface="+mn-ea"/>
                <a:cs typeface="+mn-cs"/>
              </a:rPr>
              <a:t>Climate Change</a:t>
            </a:r>
          </a:p>
          <a:p>
            <a:pPr lvl="0"/>
            <a:r>
              <a:rPr lang="en-AU" sz="1200" kern="1200" dirty="0">
                <a:solidFill>
                  <a:schemeClr val="tx1"/>
                </a:solidFill>
                <a:effectLst/>
                <a:latin typeface="+mn-lt"/>
                <a:ea typeface="+mn-ea"/>
                <a:cs typeface="+mn-cs"/>
              </a:rPr>
              <a:t>Nutrition, Health and Sanitation</a:t>
            </a:r>
          </a:p>
          <a:p>
            <a:pPr lvl="0"/>
            <a:r>
              <a:rPr lang="en-AU" sz="1200" kern="1200" dirty="0">
                <a:solidFill>
                  <a:schemeClr val="tx1"/>
                </a:solidFill>
                <a:effectLst/>
                <a:latin typeface="+mn-lt"/>
                <a:ea typeface="+mn-ea"/>
                <a:cs typeface="+mn-cs"/>
              </a:rPr>
              <a:t>And, the global political economy, for example.</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The findings from phase 2 on those which I will focus on now, demonstrate that plastic prevention is a highly contentious political issue. It has changed the waste space in Pacific LOSIDS. </a:t>
            </a:r>
            <a:r>
              <a:rPr lang="en-NZ" sz="1200" kern="1200" dirty="0">
                <a:solidFill>
                  <a:schemeClr val="tx1"/>
                </a:solidFill>
                <a:effectLst/>
                <a:latin typeface="+mn-lt"/>
                <a:ea typeface="+mn-ea"/>
                <a:cs typeface="+mn-cs"/>
              </a:rPr>
              <a:t>Waste has always been a political issue, but a national issue. The emerging global politics of plastics, or the political ecologies of plastics has seen a transformation in this space: </a:t>
            </a:r>
            <a:r>
              <a:rPr lang="en-AU" sz="1200" kern="1200" dirty="0">
                <a:solidFill>
                  <a:schemeClr val="tx1"/>
                </a:solidFill>
                <a:effectLst/>
                <a:latin typeface="+mn-lt"/>
                <a:ea typeface="+mn-ea"/>
                <a:cs typeface="+mn-cs"/>
              </a:rPr>
              <a:t>transforming what is required of waste and pollution control personal, once national decision-makers, into global negotiations. </a:t>
            </a:r>
          </a:p>
          <a:p>
            <a:r>
              <a:rPr lang="en-NZ" sz="1200" kern="1200" dirty="0">
                <a:solidFill>
                  <a:schemeClr val="tx1"/>
                </a:solidFill>
                <a:effectLst/>
                <a:latin typeface="+mn-lt"/>
                <a:ea typeface="+mn-ea"/>
                <a:cs typeface="+mn-cs"/>
              </a:rPr>
              <a:t> </a:t>
            </a:r>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Findings from our interviews demonstrate the tremendous and unrelenting pressure Pacific nations are under to continue to: import plastics and, at the same time, prevent the inflow of plastics to the region.</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246403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AU" sz="1200" kern="1200" dirty="0">
                <a:solidFill>
                  <a:schemeClr val="tx1"/>
                </a:solidFill>
                <a:effectLst/>
                <a:latin typeface="+mn-lt"/>
                <a:ea typeface="+mn-ea"/>
                <a:cs typeface="+mn-cs"/>
              </a:rPr>
              <a:t>Pacific LOSIDS are under external pressure from transnational companies such as </a:t>
            </a:r>
            <a:r>
              <a:rPr lang="en-AU" sz="1200" kern="1200" dirty="0" err="1">
                <a:solidFill>
                  <a:schemeClr val="tx1"/>
                </a:solidFill>
                <a:effectLst/>
                <a:latin typeface="+mn-lt"/>
                <a:ea typeface="+mn-ea"/>
                <a:cs typeface="+mn-cs"/>
              </a:rPr>
              <a:t>Coca-cola</a:t>
            </a:r>
            <a:r>
              <a:rPr lang="en-AU" sz="1200" kern="1200" dirty="0">
                <a:solidFill>
                  <a:schemeClr val="tx1"/>
                </a:solidFill>
                <a:effectLst/>
                <a:latin typeface="+mn-lt"/>
                <a:ea typeface="+mn-ea"/>
                <a:cs typeface="+mn-cs"/>
              </a:rPr>
              <a:t>. </a:t>
            </a:r>
            <a:r>
              <a:rPr lang="en-AU" sz="1200" kern="1200" dirty="0" err="1">
                <a:solidFill>
                  <a:schemeClr val="tx1"/>
                </a:solidFill>
                <a:effectLst/>
                <a:latin typeface="+mn-lt"/>
                <a:ea typeface="+mn-ea"/>
                <a:cs typeface="+mn-cs"/>
              </a:rPr>
              <a:t>Coca-cola</a:t>
            </a:r>
            <a:r>
              <a:rPr lang="en-AU" sz="1200" kern="1200" dirty="0">
                <a:solidFill>
                  <a:schemeClr val="tx1"/>
                </a:solidFill>
                <a:effectLst/>
                <a:latin typeface="+mn-lt"/>
                <a:ea typeface="+mn-ea"/>
                <a:cs typeface="+mn-cs"/>
              </a:rPr>
              <a:t> are opposing national container deposit legislation so they can control the scheme design and self-regulate. They are an example of a major corporation holding nation states to ransom over waste and plastic pollution policies. </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In addition to thwarting Fiji’s CDL plans, </a:t>
            </a:r>
            <a:r>
              <a:rPr lang="en-NZ" sz="1200" kern="1200" dirty="0">
                <a:solidFill>
                  <a:schemeClr val="tx1"/>
                </a:solidFill>
                <a:effectLst/>
                <a:latin typeface="+mn-lt"/>
                <a:ea typeface="+mn-ea"/>
                <a:cs typeface="+mn-cs"/>
              </a:rPr>
              <a:t>it looks like Coca-Cola may be trying to influence the direction and scope of CDL in Samoa. </a:t>
            </a:r>
            <a:endParaRPr lang="en-AU"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AU" sz="1200" kern="1200" dirty="0">
              <a:solidFill>
                <a:schemeClr val="tx1"/>
              </a:solidFill>
              <a:effectLst/>
              <a:latin typeface="+mn-lt"/>
              <a:ea typeface="+mn-ea"/>
              <a:cs typeface="+mn-cs"/>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4994964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200" kern="1200" dirty="0">
                <a:solidFill>
                  <a:schemeClr val="tx1"/>
                </a:solidFill>
                <a:effectLst/>
                <a:latin typeface="+mn-lt"/>
                <a:ea typeface="+mn-ea"/>
                <a:cs typeface="+mn-cs"/>
              </a:rPr>
              <a:t>While Pacific islands do not produce plastics. they do manufacture plastic products.</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For example, a number of</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Samoan-owned water companies bottle water in Samoa. To do so they buy resins from Chinese importers who have imported pellets for distribution in Samoa, and they blow them into water bottles. Banning plastic imports is not necessarily in these manufacturers, importers and suppliers’ interests, with representatives from national environment departments describing the influence importers have over minimizing efforts to implement national single-use plastic bans.</a:t>
            </a:r>
            <a:endParaRPr lang="en-AU" sz="1200" kern="1200" dirty="0">
              <a:solidFill>
                <a:schemeClr val="tx1"/>
              </a:solidFill>
              <a:effectLst/>
              <a:latin typeface="+mn-lt"/>
              <a:ea typeface="+mn-ea"/>
              <a:cs typeface="+mn-cs"/>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21620916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The increased politicisation of waste because of plastics has seen more interest, recognition of the issues, and donor funding in this space. It is not lost on Pacific leaders that this is at times a type of </a:t>
            </a:r>
            <a:r>
              <a:rPr lang="en-NZ" sz="1200" b="1" kern="1200" dirty="0">
                <a:solidFill>
                  <a:schemeClr val="tx1"/>
                </a:solidFill>
                <a:effectLst/>
                <a:latin typeface="+mn-lt"/>
                <a:ea typeface="+mn-ea"/>
                <a:cs typeface="+mn-cs"/>
              </a:rPr>
              <a:t> </a:t>
            </a:r>
            <a:r>
              <a:rPr lang="en-AU" sz="1200" kern="1200" dirty="0">
                <a:solidFill>
                  <a:schemeClr val="tx1"/>
                </a:solidFill>
                <a:effectLst/>
                <a:latin typeface="+mn-lt"/>
                <a:ea typeface="+mn-ea"/>
                <a:cs typeface="+mn-cs"/>
              </a:rPr>
              <a:t>“cheque book diplomacy”, </a:t>
            </a:r>
            <a:r>
              <a:rPr lang="en-AU" sz="1200" b="1" kern="1200" dirty="0">
                <a:solidFill>
                  <a:schemeClr val="tx1"/>
                </a:solidFill>
                <a:effectLst/>
                <a:latin typeface="+mn-lt"/>
                <a:ea typeface="+mn-ea"/>
                <a:cs typeface="+mn-cs"/>
              </a:rPr>
              <a:t> </a:t>
            </a:r>
            <a:r>
              <a:rPr lang="en-NZ" sz="1200" kern="1200" dirty="0">
                <a:solidFill>
                  <a:schemeClr val="tx1"/>
                </a:solidFill>
                <a:effectLst/>
                <a:latin typeface="+mn-lt"/>
                <a:ea typeface="+mn-ea"/>
                <a:cs typeface="+mn-cs"/>
              </a:rPr>
              <a:t>that </a:t>
            </a:r>
            <a:r>
              <a:rPr lang="en-AU" sz="1200" kern="1200" dirty="0">
                <a:solidFill>
                  <a:schemeClr val="tx1"/>
                </a:solidFill>
                <a:effectLst/>
                <a:latin typeface="+mn-lt"/>
                <a:ea typeface="+mn-ea"/>
                <a:cs typeface="+mn-cs"/>
              </a:rPr>
              <a:t>can result in duplication and overlap at the national level, and is cause for some frustration for countries.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8296177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a:solidFill>
                  <a:schemeClr val="tx1"/>
                </a:solidFill>
                <a:effectLst/>
                <a:latin typeface="+mn-lt"/>
                <a:ea typeface="+mn-ea"/>
                <a:cs typeface="+mn-cs"/>
              </a:rPr>
              <a:t>Linked to this is trade agreements, which highlight the</a:t>
            </a:r>
            <a:r>
              <a:rPr lang="en-AU" sz="1200" b="1" kern="1200" dirty="0">
                <a:solidFill>
                  <a:schemeClr val="tx1"/>
                </a:solidFill>
                <a:effectLst/>
                <a:latin typeface="+mn-lt"/>
                <a:ea typeface="+mn-ea"/>
                <a:cs typeface="+mn-cs"/>
              </a:rPr>
              <a:t> </a:t>
            </a:r>
            <a:r>
              <a:rPr lang="en-AU" sz="1200" kern="1200" dirty="0">
                <a:solidFill>
                  <a:schemeClr val="tx1"/>
                </a:solidFill>
                <a:effectLst/>
                <a:latin typeface="+mn-lt"/>
                <a:ea typeface="+mn-ea"/>
                <a:cs typeface="+mn-cs"/>
              </a:rPr>
              <a:t>powerlessness of national governments to prevent food and waste ‘dumping’ under their World Trade Organisation (WTO) obligations. For example NZ lamb flaps which are illegal to sell in NZ are exported to the Pacific. This highlights too, the link between food dumping and</a:t>
            </a:r>
            <a:r>
              <a:rPr lang="en-AU" sz="1200" b="1" kern="1200" dirty="0">
                <a:solidFill>
                  <a:schemeClr val="tx1"/>
                </a:solidFill>
                <a:effectLst/>
                <a:latin typeface="+mn-lt"/>
                <a:ea typeface="+mn-ea"/>
                <a:cs typeface="+mn-cs"/>
              </a:rPr>
              <a:t> </a:t>
            </a:r>
            <a:r>
              <a:rPr lang="en-AU" sz="1200" kern="1200" dirty="0">
                <a:solidFill>
                  <a:schemeClr val="tx1"/>
                </a:solidFill>
                <a:effectLst/>
                <a:latin typeface="+mn-lt"/>
                <a:ea typeface="+mn-ea"/>
                <a:cs typeface="+mn-cs"/>
              </a:rPr>
              <a:t>related disease in the Pacific. One participant stated, </a:t>
            </a:r>
            <a:r>
              <a:rPr lang="en-NZ" sz="1200" kern="1200" dirty="0">
                <a:solidFill>
                  <a:schemeClr val="tx1"/>
                </a:solidFill>
                <a:effectLst/>
                <a:latin typeface="+mn-lt"/>
                <a:ea typeface="+mn-ea"/>
                <a:cs typeface="+mn-cs"/>
              </a:rPr>
              <a:t>“[D]</a:t>
            </a:r>
            <a:r>
              <a:rPr lang="en-NZ" sz="1200" kern="1200" dirty="0" err="1">
                <a:solidFill>
                  <a:schemeClr val="tx1"/>
                </a:solidFill>
                <a:effectLst/>
                <a:latin typeface="+mn-lt"/>
                <a:ea typeface="+mn-ea"/>
                <a:cs typeface="+mn-cs"/>
              </a:rPr>
              <a:t>isease</a:t>
            </a:r>
            <a:r>
              <a:rPr lang="en-NZ" sz="1200" kern="1200" dirty="0">
                <a:solidFill>
                  <a:schemeClr val="tx1"/>
                </a:solidFill>
                <a:effectLst/>
                <a:latin typeface="+mn-lt"/>
                <a:ea typeface="+mn-ea"/>
                <a:cs typeface="+mn-cs"/>
              </a:rPr>
              <a:t> is a big, is a huge problem…we’re feeding the masses the cheap food and you know we’re hoping that they don’t complain and that they die early.”  </a:t>
            </a:r>
            <a:endParaRPr dirty="0"/>
          </a:p>
        </p:txBody>
      </p:sp>
    </p:spTree>
    <p:extLst>
      <p:ext uri="{BB962C8B-B14F-4D97-AF65-F5344CB8AC3E}">
        <p14:creationId xmlns:p14="http://schemas.microsoft.com/office/powerpoint/2010/main" val="4031753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b="1" kern="1200" dirty="0">
                <a:solidFill>
                  <a:schemeClr val="tx1"/>
                </a:solidFill>
                <a:effectLst/>
                <a:latin typeface="+mn-lt"/>
                <a:ea typeface="+mn-ea"/>
                <a:cs typeface="+mn-cs"/>
              </a:rPr>
              <a:t>Between </a:t>
            </a:r>
            <a:r>
              <a:rPr lang="en-NZ" sz="1200" kern="1200" dirty="0">
                <a:solidFill>
                  <a:schemeClr val="tx1"/>
                </a:solidFill>
                <a:effectLst/>
                <a:latin typeface="+mn-lt"/>
                <a:ea typeface="+mn-ea"/>
                <a:cs typeface="+mn-cs"/>
              </a:rPr>
              <a:t>2003 and 2017 there were over 20,000 </a:t>
            </a:r>
            <a:r>
              <a:rPr lang="en-AU" sz="1200" kern="1200" dirty="0">
                <a:solidFill>
                  <a:schemeClr val="tx1"/>
                </a:solidFill>
                <a:effectLst/>
                <a:latin typeface="+mn-lt"/>
                <a:ea typeface="+mn-ea"/>
                <a:cs typeface="+mn-cs"/>
              </a:rPr>
              <a:t>MARPOL violations recorded, demonstrating as one participant notes, </a:t>
            </a:r>
            <a:r>
              <a:rPr lang="en-NZ" sz="1200" kern="1200" dirty="0">
                <a:solidFill>
                  <a:schemeClr val="tx1"/>
                </a:solidFill>
                <a:effectLst/>
                <a:latin typeface="+mn-lt"/>
                <a:ea typeface="+mn-ea"/>
                <a:cs typeface="+mn-cs"/>
              </a:rPr>
              <a:t>“fishing vessels are the bad boys.”</a:t>
            </a:r>
            <a:r>
              <a:rPr lang="en-AU" sz="1200" kern="1200" dirty="0">
                <a:solidFill>
                  <a:schemeClr val="tx1"/>
                </a:solidFill>
                <a:effectLst/>
                <a:latin typeface="+mn-lt"/>
                <a:ea typeface="+mn-ea"/>
                <a:cs typeface="+mn-cs"/>
              </a:rPr>
              <a:t> There is no enforcement despite the </a:t>
            </a:r>
            <a:r>
              <a:rPr lang="en-AU" sz="1200" b="1" kern="1200" dirty="0">
                <a:solidFill>
                  <a:schemeClr val="tx1"/>
                </a:solidFill>
                <a:effectLst/>
                <a:latin typeface="+mn-lt"/>
                <a:ea typeface="+mn-ea"/>
                <a:cs typeface="+mn-cs"/>
              </a:rPr>
              <a:t>Western and Central Pacific Fisheries Commission</a:t>
            </a:r>
            <a:r>
              <a:rPr lang="en-AU" sz="1200" kern="1200" dirty="0">
                <a:solidFill>
                  <a:schemeClr val="tx1"/>
                </a:solidFill>
                <a:effectLst/>
                <a:latin typeface="+mn-lt"/>
                <a:ea typeface="+mn-ea"/>
                <a:cs typeface="+mn-cs"/>
              </a:rPr>
              <a:t> (</a:t>
            </a:r>
            <a:r>
              <a:rPr lang="en-AU" sz="1200" b="1" kern="1200" dirty="0">
                <a:solidFill>
                  <a:schemeClr val="tx1"/>
                </a:solidFill>
                <a:effectLst/>
                <a:latin typeface="+mn-lt"/>
                <a:ea typeface="+mn-ea"/>
                <a:cs typeface="+mn-cs"/>
              </a:rPr>
              <a:t>WCPFC</a:t>
            </a:r>
            <a:r>
              <a:rPr lang="en-AU" sz="1200" kern="1200" dirty="0">
                <a:solidFill>
                  <a:schemeClr val="tx1"/>
                </a:solidFill>
                <a:effectLst/>
                <a:latin typeface="+mn-lt"/>
                <a:ea typeface="+mn-ea"/>
                <a:cs typeface="+mn-cs"/>
              </a:rPr>
              <a:t>) agreement and national . One of our participants suggested the reason for this is that, “powerful distant fishing nation such as China and Japan are responsible for 77% of the incidents.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336618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AU" sz="1200" kern="1200" dirty="0">
                <a:solidFill>
                  <a:schemeClr val="tx1"/>
                </a:solidFill>
                <a:effectLst/>
                <a:latin typeface="+mn-lt"/>
                <a:ea typeface="+mn-ea"/>
                <a:cs typeface="+mn-cs"/>
              </a:rPr>
              <a:t>Pacific Island countries and territories are some of the most severely affected by plastic pollution and are among the world’s peoples with the closest cultural, economic and social ties to the ocean. </a:t>
            </a:r>
          </a:p>
          <a:p>
            <a:pPr lvl="0"/>
            <a:r>
              <a:rPr lang="en-AU" sz="1200" kern="1200" dirty="0">
                <a:solidFill>
                  <a:schemeClr val="tx1"/>
                </a:solidFill>
                <a:effectLst/>
                <a:latin typeface="+mn-lt"/>
                <a:ea typeface="+mn-ea"/>
                <a:cs typeface="+mn-cs"/>
              </a:rPr>
              <a:t>They are nation states whose territory is comprised mostly of oceans and it is for this reason I will refer to them throughout this presentation as Large Ocean Small Island Developing States (LOSIDS).</a:t>
            </a:r>
          </a:p>
          <a:p>
            <a:pPr lvl="0"/>
            <a:r>
              <a:rPr lang="en-AU" sz="1200" kern="1200" dirty="0">
                <a:solidFill>
                  <a:schemeClr val="tx1"/>
                </a:solidFill>
                <a:effectLst/>
                <a:latin typeface="+mn-lt"/>
                <a:ea typeface="+mn-ea"/>
                <a:cs typeface="+mn-cs"/>
              </a:rPr>
              <a:t>Increasingly Import Dependent</a:t>
            </a:r>
          </a:p>
          <a:p>
            <a:pPr lvl="0"/>
            <a:r>
              <a:rPr lang="en-AU" sz="1200" kern="1200" dirty="0">
                <a:solidFill>
                  <a:schemeClr val="tx1"/>
                </a:solidFill>
                <a:effectLst/>
                <a:latin typeface="+mn-lt"/>
                <a:ea typeface="+mn-ea"/>
                <a:cs typeface="+mn-cs"/>
              </a:rPr>
              <a:t>Threatened by the transboundary movement of plastics</a:t>
            </a:r>
          </a:p>
          <a:p>
            <a:pPr lvl="0"/>
            <a:r>
              <a:rPr lang="en-AU" sz="1200" kern="1200" dirty="0">
                <a:solidFill>
                  <a:schemeClr val="tx1"/>
                </a:solidFill>
                <a:effectLst/>
                <a:latin typeface="+mn-lt"/>
                <a:ea typeface="+mn-ea"/>
                <a:cs typeface="+mn-cs"/>
              </a:rPr>
              <a:t>Threatened by the Environmental, Health, Sociocultural, Economic Impacts of Plastics:</a:t>
            </a:r>
          </a:p>
          <a:p>
            <a:pPr lvl="0"/>
            <a:r>
              <a:rPr lang="en-AU" sz="1200" kern="1200" dirty="0">
                <a:solidFill>
                  <a:schemeClr val="tx1"/>
                </a:solidFill>
                <a:effectLst/>
                <a:latin typeface="+mn-lt"/>
                <a:ea typeface="+mn-ea"/>
                <a:cs typeface="+mn-cs"/>
              </a:rPr>
              <a:t>At risk of climate change impacts, a threat which is exacerbated by plastic production and pollution </a:t>
            </a:r>
          </a:p>
          <a:p>
            <a:r>
              <a:rPr lang="en-AU" sz="1200" kern="1200" dirty="0">
                <a:solidFill>
                  <a:schemeClr val="tx1"/>
                </a:solidFill>
                <a:effectLst/>
                <a:latin typeface="+mn-lt"/>
                <a:ea typeface="+mn-ea"/>
                <a:cs typeface="+mn-cs"/>
              </a:rPr>
              <a:t>It’s easy to see why one participant in our study referred to plastics as a “WMD, a Weapon of Mass Destruction”.</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533258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The above external pressures have transformed waste management and pollution control in Pacific LOSIDS. Technical staff in regional NGOs and national governments have not previously had to deal with the politics of negotiating global power relations and do not have the skills in influencing international policy. But it’s not just an issue of technical capacity, human resources are stretched. The focus on plastics has added to the workloads of environment and customs officers across Pacific island nations, who in addition to their full-time jobs are expected to represent their countries in global fora.  </a:t>
            </a:r>
            <a:endParaRPr lang="en-AU" sz="1200" kern="1200" dirty="0">
              <a:solidFill>
                <a:schemeClr val="tx1"/>
              </a:solidFill>
              <a:effectLst/>
              <a:latin typeface="+mn-lt"/>
              <a:ea typeface="+mn-ea"/>
              <a:cs typeface="+mn-cs"/>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30092773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AU" sz="1200" kern="1200" dirty="0">
                <a:solidFill>
                  <a:schemeClr val="tx1"/>
                </a:solidFill>
                <a:effectLst/>
                <a:latin typeface="+mn-lt"/>
                <a:ea typeface="+mn-ea"/>
                <a:cs typeface="+mn-cs"/>
              </a:rPr>
              <a:t>It’s for all of the above reasons that the participants we have spoken to, to date, have given overwhelming support for global treaty. For Pacific islander leaders a global convention will: </a:t>
            </a:r>
          </a:p>
          <a:p>
            <a:pPr lvl="0"/>
            <a:r>
              <a:rPr lang="en-AU" sz="1200" kern="1200" dirty="0">
                <a:solidFill>
                  <a:schemeClr val="tx1"/>
                </a:solidFill>
                <a:effectLst/>
                <a:latin typeface="+mn-lt"/>
                <a:ea typeface="+mn-ea"/>
                <a:cs typeface="+mn-cs"/>
              </a:rPr>
              <a:t>Support a </a:t>
            </a:r>
            <a:r>
              <a:rPr lang="en-NZ" sz="1200" kern="1200" dirty="0">
                <a:solidFill>
                  <a:schemeClr val="tx1"/>
                </a:solidFill>
                <a:effectLst/>
                <a:latin typeface="+mn-lt"/>
                <a:ea typeface="+mn-ea"/>
                <a:cs typeface="+mn-cs"/>
              </a:rPr>
              <a:t>shared, regional position </a:t>
            </a:r>
            <a:endParaRPr lang="en-AU" sz="1200" kern="1200" dirty="0">
              <a:solidFill>
                <a:schemeClr val="tx1"/>
              </a:solidFill>
              <a:effectLst/>
              <a:latin typeface="+mn-lt"/>
              <a:ea typeface="+mn-ea"/>
              <a:cs typeface="+mn-cs"/>
            </a:endParaRPr>
          </a:p>
          <a:p>
            <a:pPr lvl="0"/>
            <a:r>
              <a:rPr lang="en-AU" sz="1200" kern="1200" dirty="0">
                <a:solidFill>
                  <a:schemeClr val="tx1"/>
                </a:solidFill>
                <a:effectLst/>
                <a:latin typeface="+mn-lt"/>
                <a:ea typeface="+mn-ea"/>
                <a:cs typeface="+mn-cs"/>
              </a:rPr>
              <a:t>help address global transboundary challenges</a:t>
            </a:r>
          </a:p>
          <a:p>
            <a:pPr lvl="0"/>
            <a:r>
              <a:rPr lang="en-AU" sz="1200" kern="1200" dirty="0">
                <a:solidFill>
                  <a:schemeClr val="tx1"/>
                </a:solidFill>
                <a:effectLst/>
                <a:latin typeface="+mn-lt"/>
                <a:ea typeface="+mn-ea"/>
                <a:cs typeface="+mn-cs"/>
              </a:rPr>
              <a:t>Promote</a:t>
            </a:r>
            <a:r>
              <a:rPr lang="en-NZ" sz="1200" kern="1200" dirty="0">
                <a:solidFill>
                  <a:schemeClr val="tx1"/>
                </a:solidFill>
                <a:effectLst/>
                <a:latin typeface="+mn-lt"/>
                <a:ea typeface="+mn-ea"/>
                <a:cs typeface="+mn-cs"/>
              </a:rPr>
              <a:t> extended producer responsibility/ safe economies and in so doing</a:t>
            </a:r>
            <a:endParaRPr lang="en-AU" sz="1200" kern="1200" dirty="0">
              <a:solidFill>
                <a:schemeClr val="tx1"/>
              </a:solidFill>
              <a:effectLst/>
              <a:latin typeface="+mn-lt"/>
              <a:ea typeface="+mn-ea"/>
              <a:cs typeface="+mn-cs"/>
            </a:endParaRPr>
          </a:p>
          <a:p>
            <a:pPr lvl="0"/>
            <a:r>
              <a:rPr lang="en-NZ" sz="1200" kern="1200" dirty="0">
                <a:solidFill>
                  <a:schemeClr val="tx1"/>
                </a:solidFill>
                <a:effectLst/>
                <a:latin typeface="+mn-lt"/>
                <a:ea typeface="+mn-ea"/>
                <a:cs typeface="+mn-cs"/>
              </a:rPr>
              <a:t>Help put pressure back on big suppliers</a:t>
            </a:r>
            <a:endParaRPr lang="en-AU" sz="1200" kern="1200" dirty="0">
              <a:solidFill>
                <a:schemeClr val="tx1"/>
              </a:solidFill>
              <a:effectLst/>
              <a:latin typeface="+mn-lt"/>
              <a:ea typeface="+mn-ea"/>
              <a:cs typeface="+mn-cs"/>
            </a:endParaRPr>
          </a:p>
          <a:p>
            <a:pPr lvl="0"/>
            <a:r>
              <a:rPr lang="en-NZ" sz="1200" kern="1200" dirty="0">
                <a:solidFill>
                  <a:schemeClr val="tx1"/>
                </a:solidFill>
                <a:effectLst/>
                <a:latin typeface="+mn-lt"/>
                <a:ea typeface="+mn-ea"/>
                <a:cs typeface="+mn-cs"/>
              </a:rPr>
              <a:t>Draft international standards so more powerful countries can no longer waste dump products in the Pacific. </a:t>
            </a:r>
            <a:endParaRPr lang="en-AU" sz="1200" kern="1200" dirty="0">
              <a:solidFill>
                <a:schemeClr val="tx1"/>
              </a:solidFill>
              <a:effectLst/>
              <a:latin typeface="+mn-lt"/>
              <a:ea typeface="+mn-ea"/>
              <a:cs typeface="+mn-cs"/>
            </a:endParaRPr>
          </a:p>
          <a:p>
            <a:pPr lvl="0"/>
            <a:r>
              <a:rPr lang="en-NZ" sz="1200" kern="1200" dirty="0">
                <a:solidFill>
                  <a:schemeClr val="tx1"/>
                </a:solidFill>
                <a:effectLst/>
                <a:latin typeface="+mn-lt"/>
                <a:ea typeface="+mn-ea"/>
                <a:cs typeface="+mn-cs"/>
              </a:rPr>
              <a:t>Support Local/ Traditional solutions  </a:t>
            </a:r>
            <a:endParaRPr lang="en-AU" sz="1200" kern="1200" dirty="0">
              <a:solidFill>
                <a:schemeClr val="tx1"/>
              </a:solidFill>
              <a:effectLst/>
              <a:latin typeface="+mn-lt"/>
              <a:ea typeface="+mn-ea"/>
              <a:cs typeface="+mn-cs"/>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0438533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AU" sz="1200" kern="1200" dirty="0">
                <a:solidFill>
                  <a:schemeClr val="tx1"/>
                </a:solidFill>
                <a:effectLst/>
                <a:latin typeface="+mn-lt"/>
                <a:ea typeface="+mn-ea"/>
                <a:cs typeface="+mn-cs"/>
              </a:rPr>
              <a:t>The key to preventing plastic pollution in the Pacific region and around the world is to regulate the most powerful plastics producers at port and so conclude by making the recommendation for Pacific island countries continue to support the development of an international plastic pollution agreement that addresses the full life cycle of plastics, prevention at source and the transboundary flows of plastic pollution.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6892607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a:solidFill>
                  <a:schemeClr val="tx1"/>
                </a:solidFill>
                <a:effectLst/>
                <a:latin typeface="+mn-lt"/>
                <a:ea typeface="+mn-ea"/>
                <a:cs typeface="+mn-cs"/>
              </a:rPr>
              <a:t>Those countries that have enforced bans may wish to consider working with customs, law enforcement, and importers to </a:t>
            </a:r>
            <a:r>
              <a:rPr lang="en-AU" sz="1200" b="1" kern="1200" dirty="0">
                <a:solidFill>
                  <a:schemeClr val="tx1"/>
                </a:solidFill>
                <a:effectLst/>
                <a:latin typeface="+mn-lt"/>
                <a:ea typeface="+mn-ea"/>
                <a:cs typeface="+mn-cs"/>
              </a:rPr>
              <a:t>restrict categories of plastics</a:t>
            </a:r>
            <a:r>
              <a:rPr lang="en-AU" sz="1200" kern="1200" dirty="0">
                <a:solidFill>
                  <a:schemeClr val="tx1"/>
                </a:solidFill>
                <a:effectLst/>
                <a:latin typeface="+mn-lt"/>
                <a:ea typeface="+mn-ea"/>
                <a:cs typeface="+mn-cs"/>
              </a:rPr>
              <a:t>. Prioritise a coordinated, collaborative, transparent approach between sectors, particularly between Environment and Customs Departments. </a:t>
            </a:r>
          </a:p>
          <a:p>
            <a:pPr lvl="0"/>
            <a:r>
              <a:rPr lang="en-AU" sz="1200" kern="1200" dirty="0">
                <a:solidFill>
                  <a:schemeClr val="tx1"/>
                </a:solidFill>
                <a:effectLst/>
                <a:latin typeface="+mn-lt"/>
                <a:ea typeface="+mn-ea"/>
                <a:cs typeface="+mn-cs"/>
              </a:rPr>
              <a:t>Wrapping </a:t>
            </a:r>
            <a:r>
              <a:rPr lang="en-AU" sz="1200" b="1" kern="1200" dirty="0">
                <a:solidFill>
                  <a:schemeClr val="tx1"/>
                </a:solidFill>
                <a:effectLst/>
                <a:latin typeface="+mn-lt"/>
                <a:ea typeface="+mn-ea"/>
                <a:cs typeface="+mn-cs"/>
              </a:rPr>
              <a:t>mandatory product stewardship schemes</a:t>
            </a:r>
            <a:r>
              <a:rPr lang="en-AU" sz="1200" kern="1200" dirty="0">
                <a:solidFill>
                  <a:schemeClr val="tx1"/>
                </a:solidFill>
                <a:effectLst/>
                <a:latin typeface="+mn-lt"/>
                <a:ea typeface="+mn-ea"/>
                <a:cs typeface="+mn-cs"/>
              </a:rPr>
              <a:t> around difficult to ban products, those products that Pacific island countries are dependent on that don’t have alternatives yet may also be considered. </a:t>
            </a:r>
          </a:p>
          <a:p>
            <a:pPr lvl="0"/>
            <a:r>
              <a:rPr lang="en-AU" sz="1200" kern="1200" dirty="0">
                <a:solidFill>
                  <a:schemeClr val="tx1"/>
                </a:solidFill>
                <a:effectLst/>
                <a:latin typeface="+mn-lt"/>
                <a:ea typeface="+mn-ea"/>
                <a:cs typeface="+mn-cs"/>
              </a:rPr>
              <a:t>Current management strategies can be developed to </a:t>
            </a:r>
            <a:r>
              <a:rPr lang="en-AU" sz="1200" b="1" kern="1200" dirty="0">
                <a:solidFill>
                  <a:schemeClr val="tx1"/>
                </a:solidFill>
                <a:effectLst/>
                <a:latin typeface="+mn-lt"/>
                <a:ea typeface="+mn-ea"/>
                <a:cs typeface="+mn-cs"/>
              </a:rPr>
              <a:t>shift responses to the inflow of </a:t>
            </a:r>
            <a:r>
              <a:rPr lang="en-AU" sz="1200" kern="1200" dirty="0">
                <a:solidFill>
                  <a:schemeClr val="tx1"/>
                </a:solidFill>
                <a:effectLst/>
                <a:latin typeface="+mn-lt"/>
                <a:ea typeface="+mn-ea"/>
                <a:cs typeface="+mn-cs"/>
              </a:rPr>
              <a:t>increasing volumes and increasingly problematic forms of plastics from waste management to waste prevention using sustainable financing mechanisms. For example, extended producer responsibility (EPR) or product stewardship schemes. These schemes can be built to ensure off-shore plastic producers are responsible for the full life cycle of the products they profit from and including what happens to those products once they are imported into the Pacific region.</a:t>
            </a:r>
          </a:p>
          <a:p>
            <a:pPr lvl="0"/>
            <a:r>
              <a:rPr lang="en-AU" sz="1200" kern="1200" dirty="0">
                <a:solidFill>
                  <a:schemeClr val="tx1"/>
                </a:solidFill>
                <a:effectLst/>
                <a:latin typeface="+mn-lt"/>
                <a:ea typeface="+mn-ea"/>
                <a:cs typeface="+mn-cs"/>
              </a:rPr>
              <a:t>Consider a centrally located and regionally coordinated container deposit scheme, particularly for the most recyclable of plastics, PET, to provide the economy of scale required to support struggling national container deposit schemes. </a:t>
            </a:r>
          </a:p>
          <a:p>
            <a:pPr lvl="0"/>
            <a:r>
              <a:rPr lang="en-AU" sz="1200" kern="1200" dirty="0">
                <a:solidFill>
                  <a:schemeClr val="tx1"/>
                </a:solidFill>
                <a:effectLst/>
                <a:latin typeface="+mn-lt"/>
                <a:ea typeface="+mn-ea"/>
                <a:cs typeface="+mn-cs"/>
              </a:rPr>
              <a:t>Legislate backloading/ reverse logistics to ensure plastics and other problematic materials are removed entirely from the region at end of life and that producers responsibly manage these at point of origin. These kind of arrangements as well as trade restrictions could replace the need for expensive domestic container deposit schemes that rely on dwindling and volatile foreign recycling markets. </a:t>
            </a:r>
          </a:p>
          <a:p>
            <a:pPr lvl="0"/>
            <a:r>
              <a:rPr lang="en-AU" sz="1200" b="1" kern="1200" dirty="0">
                <a:solidFill>
                  <a:schemeClr val="tx1"/>
                </a:solidFill>
                <a:effectLst/>
                <a:latin typeface="+mn-lt"/>
                <a:ea typeface="+mn-ea"/>
                <a:cs typeface="+mn-cs"/>
              </a:rPr>
              <a:t>Consider support for the establishment of WCPFC </a:t>
            </a:r>
            <a:r>
              <a:rPr lang="en-NZ" sz="1200" kern="1200" dirty="0">
                <a:solidFill>
                  <a:schemeClr val="tx1"/>
                </a:solidFill>
                <a:effectLst/>
                <a:latin typeface="+mn-lt"/>
                <a:ea typeface="+mn-ea"/>
                <a:cs typeface="+mn-cs"/>
              </a:rPr>
              <a:t>compliance measure and strengthen national MARPOL legislation. </a:t>
            </a:r>
            <a:endParaRPr lang="en-AU" sz="1200" kern="1200" dirty="0">
              <a:solidFill>
                <a:schemeClr val="tx1"/>
              </a:solidFill>
              <a:effectLst/>
              <a:latin typeface="+mn-lt"/>
              <a:ea typeface="+mn-ea"/>
              <a:cs typeface="+mn-cs"/>
            </a:endParaRPr>
          </a:p>
          <a:p>
            <a:pPr lvl="0"/>
            <a:r>
              <a:rPr lang="en-NZ" sz="1200" kern="1200" dirty="0">
                <a:solidFill>
                  <a:schemeClr val="tx1"/>
                </a:solidFill>
                <a:effectLst/>
                <a:latin typeface="+mn-lt"/>
                <a:ea typeface="+mn-ea"/>
                <a:cs typeface="+mn-cs"/>
              </a:rPr>
              <a:t>Seek training and support for technical waste staff in regional NGOs and national governments to develop capacity to negotiate with powerful interests in the region. </a:t>
            </a:r>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805990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lvl="0"/>
            <a:r>
              <a:rPr lang="en-AU" sz="1200" kern="1200" dirty="0">
                <a:solidFill>
                  <a:schemeClr val="tx1"/>
                </a:solidFill>
                <a:effectLst/>
                <a:latin typeface="+mn-lt"/>
                <a:ea typeface="+mn-ea"/>
                <a:cs typeface="+mn-cs"/>
              </a:rPr>
              <a:t>National plastic elimination plans would address the full life cycle of plastics, not just the end of pipe management, they should prioritise prevention over end-of-pipe in general, for example, prioritising prevention over landfill expansion.</a:t>
            </a:r>
          </a:p>
          <a:p>
            <a:pPr lvl="0"/>
            <a:r>
              <a:rPr lang="en-AU" sz="1200" kern="1200" dirty="0">
                <a:solidFill>
                  <a:schemeClr val="tx1"/>
                </a:solidFill>
                <a:effectLst/>
                <a:latin typeface="+mn-lt"/>
                <a:ea typeface="+mn-ea"/>
                <a:cs typeface="+mn-cs"/>
              </a:rPr>
              <a:t> Prioritise prevention over false solutions (</a:t>
            </a:r>
            <a:r>
              <a:rPr lang="en-AU" sz="1200" kern="1200" dirty="0" err="1">
                <a:solidFill>
                  <a:schemeClr val="tx1"/>
                </a:solidFill>
                <a:effectLst/>
                <a:latin typeface="+mn-lt"/>
                <a:ea typeface="+mn-ea"/>
                <a:cs typeface="+mn-cs"/>
              </a:rPr>
              <a:t>e.g</a:t>
            </a:r>
            <a:r>
              <a:rPr lang="en-AU" sz="1200" kern="1200" dirty="0">
                <a:solidFill>
                  <a:schemeClr val="tx1"/>
                </a:solidFill>
                <a:effectLst/>
                <a:latin typeface="+mn-lt"/>
                <a:ea typeface="+mn-ea"/>
                <a:cs typeface="+mn-cs"/>
              </a:rPr>
              <a:t>, bioplastics, waste to energy incineration and downcycling), due to the pervious outcomes that we’ve been alerted to in the science-based evidence. </a:t>
            </a:r>
          </a:p>
          <a:p>
            <a:pPr lvl="0"/>
            <a:r>
              <a:rPr lang="en-AU" sz="1200" kern="1200" dirty="0">
                <a:solidFill>
                  <a:schemeClr val="tx1"/>
                </a:solidFill>
                <a:effectLst/>
                <a:latin typeface="+mn-lt"/>
                <a:ea typeface="+mn-ea"/>
                <a:cs typeface="+mn-cs"/>
              </a:rPr>
              <a:t>Include labour laws to support informal waste workers and legislation would be flexible enough to incorporate new materials as they are released onto the global market. </a:t>
            </a:r>
          </a:p>
          <a:p>
            <a:pPr lvl="0"/>
            <a:r>
              <a:rPr lang="en-AU" sz="1200" kern="1200" dirty="0">
                <a:solidFill>
                  <a:schemeClr val="tx1"/>
                </a:solidFill>
                <a:effectLst/>
                <a:latin typeface="+mn-lt"/>
                <a:ea typeface="+mn-ea"/>
                <a:cs typeface="+mn-cs"/>
              </a:rPr>
              <a:t>Prevent problematic plastics passing into countries through customs.</a:t>
            </a:r>
          </a:p>
          <a:p>
            <a:pPr lvl="0"/>
            <a:r>
              <a:rPr lang="en-AU" sz="1200" kern="1200" dirty="0">
                <a:solidFill>
                  <a:schemeClr val="tx1"/>
                </a:solidFill>
                <a:effectLst/>
                <a:latin typeface="+mn-lt"/>
                <a:ea typeface="+mn-ea"/>
                <a:cs typeface="+mn-cs"/>
              </a:rPr>
              <a:t>Supported by regional efforts and would extend current public-private partnerships.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6854560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a4587cc752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a4587cc752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12931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2546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84334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study was focused on policy and legislation that sat at the top of the waste hierarchy: at reduction, reuse, and repair.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087452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AU" sz="1200" kern="1200" dirty="0">
                <a:solidFill>
                  <a:schemeClr val="tx1"/>
                </a:solidFill>
                <a:effectLst/>
                <a:latin typeface="+mn-lt"/>
                <a:ea typeface="+mn-ea"/>
                <a:cs typeface="+mn-cs"/>
              </a:rPr>
              <a:t>The gap analysis study results and analysis were structured under five major themes (adapted from the EIAs Pilar 2).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64876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Each of the documents went through a granular analysis according to the sub-themes listed on the left which are listed on the horizontal axis. The vertical axis lists the 52 key documents we analysed in participating countries. They have been removed here to make viewing easier, but all of these tables can be found and seen easily in the report. The green colour notes that the sub themes listed (or their synonymic phrases) are explicitly addressed in the document. Yellow indicates that the document either partially includes the sub theme or that the sub-theme is inferred. Red indicates that that sub-theme is absent in the document. </a:t>
            </a:r>
          </a:p>
          <a:p>
            <a:r>
              <a:rPr lang="en-AU" sz="1200" b="1" kern="1200" dirty="0">
                <a:solidFill>
                  <a:schemeClr val="tx1"/>
                </a:solidFill>
                <a:effectLst/>
                <a:latin typeface="+mn-lt"/>
                <a:ea typeface="+mn-ea"/>
                <a:cs typeface="+mn-cs"/>
              </a:rPr>
              <a:t> </a:t>
            </a:r>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For the purposes of this presentation, I will let the tables speak for themselves and focus briefly on the themes of ‘Prevention, Management and Microplastics’. </a:t>
            </a:r>
          </a:p>
        </p:txBody>
      </p:sp>
      <p:sp>
        <p:nvSpPr>
          <p:cNvPr id="4" name="Slide Number Placeholder 3"/>
          <p:cNvSpPr>
            <a:spLocks noGrp="1"/>
          </p:cNvSpPr>
          <p:nvPr>
            <p:ph type="sldNum" sz="quarter" idx="5"/>
          </p:nvPr>
        </p:nvSpPr>
        <p:spPr/>
        <p:txBody>
          <a:bodyPr/>
          <a:lstStyle/>
          <a:p>
            <a:fld id="{FF1BDFB2-7F3B-43E3-B8EA-A2944001A841}" type="slidenum">
              <a:rPr lang="en-US" smtClean="0"/>
              <a:t>7</a:t>
            </a:fld>
            <a:endParaRPr lang="en-US"/>
          </a:p>
        </p:txBody>
      </p:sp>
    </p:spTree>
    <p:extLst>
      <p:ext uri="{BB962C8B-B14F-4D97-AF65-F5344CB8AC3E}">
        <p14:creationId xmlns:p14="http://schemas.microsoft.com/office/powerpoint/2010/main" val="2901281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So there is a significant amount if red in this prevention table compared to global objectives. A common theme across the documents was that policies and plans that claimed plastic pollution prevention as the key objective failed to provide a coherent suite of actions and targets to support that claims effective. However, some countries are relatively progressive in terms of legally supported market and trade restrictions. For example, a growing number of countries are banning single-use plastic products such as bags and straws. In most countries, however, there is very little legislation that protects them or the region from the influx of non-recyclable or hard to recycle toxic and unnecessary plastic. </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Because Pacific island countries do not produce plastics, virgin plastics in this list here refers to standards, protocols and caps on usage, and the domestic manufacture of plastic products. </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Plastic pollution reduction targets were virtually non-existent across the documents and there were no plastic pollution reduction plans.  In one regional plan a plastic pollution target was set but the 2025 target remained unchanged from baseline volumes. It’s unlikely that set targets will be realistic unless they are coupled with a focused and coordinated approach to preventing problematic plastic in the region.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F1BDFB2-7F3B-43E3-B8EA-A2944001A841}" type="slidenum">
              <a:rPr lang="en-US" smtClean="0"/>
              <a:t>8</a:t>
            </a:fld>
            <a:endParaRPr lang="en-US"/>
          </a:p>
        </p:txBody>
      </p:sp>
    </p:spTree>
    <p:extLst>
      <p:ext uri="{BB962C8B-B14F-4D97-AF65-F5344CB8AC3E}">
        <p14:creationId xmlns:p14="http://schemas.microsoft.com/office/powerpoint/2010/main" val="2246470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a:solidFill>
                  <a:schemeClr val="tx1"/>
                </a:solidFill>
                <a:effectLst/>
                <a:latin typeface="+mn-lt"/>
                <a:ea typeface="+mn-ea"/>
                <a:cs typeface="+mn-cs"/>
              </a:rPr>
              <a:t>Moving on to ‘Management’. Generally the focus on all the documents analysed remained low down on the waste hierarchy, often stopping at waste management, including landfill management or recycling. Now there is nothing wrong necessarily with recycling but what we’re focused on pushing interventions further up the waste hierarchy than that. Recycling does have the potential to move things further up the waste hierarchy. </a:t>
            </a:r>
          </a:p>
          <a:p>
            <a:endParaRPr lang="en-US" dirty="0"/>
          </a:p>
        </p:txBody>
      </p:sp>
      <p:sp>
        <p:nvSpPr>
          <p:cNvPr id="4" name="Slide Number Placeholder 3"/>
          <p:cNvSpPr>
            <a:spLocks noGrp="1"/>
          </p:cNvSpPr>
          <p:nvPr>
            <p:ph type="sldNum" sz="quarter" idx="5"/>
          </p:nvPr>
        </p:nvSpPr>
        <p:spPr/>
        <p:txBody>
          <a:bodyPr/>
          <a:lstStyle/>
          <a:p>
            <a:fld id="{FF1BDFB2-7F3B-43E3-B8EA-A2944001A841}" type="slidenum">
              <a:rPr lang="en-US" smtClean="0"/>
              <a:t>9</a:t>
            </a:fld>
            <a:endParaRPr lang="en-US"/>
          </a:p>
        </p:txBody>
      </p:sp>
    </p:spTree>
    <p:extLst>
      <p:ext uri="{BB962C8B-B14F-4D97-AF65-F5344CB8AC3E}">
        <p14:creationId xmlns:p14="http://schemas.microsoft.com/office/powerpoint/2010/main" val="2065620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4DAF1-25BD-46C0-A22D-1B23D013163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0870FD-042B-496B-9AAC-00D4F32821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224E5B-BAF7-4DC2-AE0F-09DA0B1A7DAF}"/>
              </a:ext>
            </a:extLst>
          </p:cNvPr>
          <p:cNvSpPr>
            <a:spLocks noGrp="1"/>
          </p:cNvSpPr>
          <p:nvPr>
            <p:ph type="dt" sz="half" idx="10"/>
          </p:nvPr>
        </p:nvSpPr>
        <p:spPr/>
        <p:txBody>
          <a:bodyPr/>
          <a:lstStyle/>
          <a:p>
            <a:fld id="{D6D6D963-10B2-40D2-A5A2-F65AB04AE200}" type="datetimeFigureOut">
              <a:rPr lang="en-US" smtClean="0"/>
              <a:t>11/24/20</a:t>
            </a:fld>
            <a:endParaRPr lang="en-US"/>
          </a:p>
        </p:txBody>
      </p:sp>
      <p:sp>
        <p:nvSpPr>
          <p:cNvPr id="5" name="Footer Placeholder 4">
            <a:extLst>
              <a:ext uri="{FF2B5EF4-FFF2-40B4-BE49-F238E27FC236}">
                <a16:creationId xmlns:a16="http://schemas.microsoft.com/office/drawing/2014/main" id="{56ECC270-7132-45BD-9872-E3FD84976E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9A2404-EFB7-4562-B6D7-CA40DFAF97D9}"/>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967189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A6CFB-E7F4-4429-8E92-C9E8D96E7DB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EB7B8C2-8529-470E-B9E5-D486A5F7B1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D6051B-F47E-45C0-9E83-FB3C2A1A9118}"/>
              </a:ext>
            </a:extLst>
          </p:cNvPr>
          <p:cNvSpPr>
            <a:spLocks noGrp="1"/>
          </p:cNvSpPr>
          <p:nvPr>
            <p:ph type="dt" sz="half" idx="10"/>
          </p:nvPr>
        </p:nvSpPr>
        <p:spPr/>
        <p:txBody>
          <a:bodyPr/>
          <a:lstStyle/>
          <a:p>
            <a:fld id="{D6D6D963-10B2-40D2-A5A2-F65AB04AE200}" type="datetimeFigureOut">
              <a:rPr lang="en-US" smtClean="0"/>
              <a:t>11/24/20</a:t>
            </a:fld>
            <a:endParaRPr lang="en-US"/>
          </a:p>
        </p:txBody>
      </p:sp>
      <p:sp>
        <p:nvSpPr>
          <p:cNvPr id="5" name="Footer Placeholder 4">
            <a:extLst>
              <a:ext uri="{FF2B5EF4-FFF2-40B4-BE49-F238E27FC236}">
                <a16:creationId xmlns:a16="http://schemas.microsoft.com/office/drawing/2014/main" id="{C7348612-3F5E-46F5-B9D4-B376C23866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8B3725-D9E0-4D5F-94E2-B6945BBBB116}"/>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2948831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9EF43D-A5DB-4D7B-AE35-3CC45999C1A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9D1C1D-C31C-4561-AAFB-D788CCF4516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3B7A8C-C934-44A9-B9FF-301BE0C6C3B8}"/>
              </a:ext>
            </a:extLst>
          </p:cNvPr>
          <p:cNvSpPr>
            <a:spLocks noGrp="1"/>
          </p:cNvSpPr>
          <p:nvPr>
            <p:ph type="dt" sz="half" idx="10"/>
          </p:nvPr>
        </p:nvSpPr>
        <p:spPr/>
        <p:txBody>
          <a:bodyPr/>
          <a:lstStyle/>
          <a:p>
            <a:fld id="{D6D6D963-10B2-40D2-A5A2-F65AB04AE200}" type="datetimeFigureOut">
              <a:rPr lang="en-US" smtClean="0"/>
              <a:t>11/24/20</a:t>
            </a:fld>
            <a:endParaRPr lang="en-US"/>
          </a:p>
        </p:txBody>
      </p:sp>
      <p:sp>
        <p:nvSpPr>
          <p:cNvPr id="5" name="Footer Placeholder 4">
            <a:extLst>
              <a:ext uri="{FF2B5EF4-FFF2-40B4-BE49-F238E27FC236}">
                <a16:creationId xmlns:a16="http://schemas.microsoft.com/office/drawing/2014/main" id="{9B0978E5-9183-4114-892B-6F92002268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078852-2B1D-4C8F-B0C9-F04CEE3D3590}"/>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1058081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p:nvPr/>
        </p:nvSpPr>
        <p:spPr>
          <a:xfrm flipH="1">
            <a:off x="10995200" y="5661233"/>
            <a:ext cx="1196800" cy="1196800"/>
          </a:xfrm>
          <a:prstGeom prst="rtTriangl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 name="Google Shape;11;p2"/>
          <p:cNvSpPr/>
          <p:nvPr/>
        </p:nvSpPr>
        <p:spPr>
          <a:xfrm flipH="1">
            <a:off x="10995200" y="5661167"/>
            <a:ext cx="1196800" cy="1196800"/>
          </a:xfrm>
          <a:prstGeom prst="round1Rect">
            <a:avLst>
              <a:gd name="adj" fmla="val 16667"/>
            </a:avLst>
          </a:prstGeom>
          <a:solidFill>
            <a:schemeClr val="lt1">
              <a:alpha val="6808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 name="Google Shape;12;p2"/>
          <p:cNvSpPr txBox="1">
            <a:spLocks noGrp="1"/>
          </p:cNvSpPr>
          <p:nvPr>
            <p:ph type="ctrTitle"/>
          </p:nvPr>
        </p:nvSpPr>
        <p:spPr>
          <a:xfrm>
            <a:off x="520700" y="2425700"/>
            <a:ext cx="10962800" cy="1244800"/>
          </a:xfrm>
          <a:prstGeom prst="rect">
            <a:avLst/>
          </a:prstGeom>
        </p:spPr>
        <p:txBody>
          <a:bodyPr spcFirstLastPara="1" wrap="square" lIns="91425" tIns="91425" rIns="91425" bIns="91425" anchor="b"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13" name="Google Shape;13;p2"/>
          <p:cNvSpPr txBox="1">
            <a:spLocks noGrp="1"/>
          </p:cNvSpPr>
          <p:nvPr>
            <p:ph type="subTitle" idx="1"/>
          </p:nvPr>
        </p:nvSpPr>
        <p:spPr>
          <a:xfrm>
            <a:off x="520700" y="3718840"/>
            <a:ext cx="10962800" cy="577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2400">
                <a:solidFill>
                  <a:schemeClr val="lt1"/>
                </a:solidFill>
              </a:defRPr>
            </a:lvl2pPr>
            <a:lvl3pPr lvl="2">
              <a:lnSpc>
                <a:spcPct val="100000"/>
              </a:lnSpc>
              <a:spcBef>
                <a:spcPts val="0"/>
              </a:spcBef>
              <a:spcAft>
                <a:spcPts val="0"/>
              </a:spcAft>
              <a:buClr>
                <a:schemeClr val="lt1"/>
              </a:buClr>
              <a:buSzPts val="1800"/>
              <a:buNone/>
              <a:defRPr sz="2400">
                <a:solidFill>
                  <a:schemeClr val="lt1"/>
                </a:solidFill>
              </a:defRPr>
            </a:lvl3pPr>
            <a:lvl4pPr lvl="3">
              <a:lnSpc>
                <a:spcPct val="100000"/>
              </a:lnSpc>
              <a:spcBef>
                <a:spcPts val="0"/>
              </a:spcBef>
              <a:spcAft>
                <a:spcPts val="0"/>
              </a:spcAft>
              <a:buClr>
                <a:schemeClr val="lt1"/>
              </a:buClr>
              <a:buSzPts val="1800"/>
              <a:buNone/>
              <a:defRPr sz="2400">
                <a:solidFill>
                  <a:schemeClr val="lt1"/>
                </a:solidFill>
              </a:defRPr>
            </a:lvl4pPr>
            <a:lvl5pPr lvl="4">
              <a:lnSpc>
                <a:spcPct val="100000"/>
              </a:lnSpc>
              <a:spcBef>
                <a:spcPts val="0"/>
              </a:spcBef>
              <a:spcAft>
                <a:spcPts val="0"/>
              </a:spcAft>
              <a:buClr>
                <a:schemeClr val="lt1"/>
              </a:buClr>
              <a:buSzPts val="1800"/>
              <a:buNone/>
              <a:defRPr sz="2400">
                <a:solidFill>
                  <a:schemeClr val="lt1"/>
                </a:solidFill>
              </a:defRPr>
            </a:lvl5pPr>
            <a:lvl6pPr lvl="5">
              <a:lnSpc>
                <a:spcPct val="100000"/>
              </a:lnSpc>
              <a:spcBef>
                <a:spcPts val="0"/>
              </a:spcBef>
              <a:spcAft>
                <a:spcPts val="0"/>
              </a:spcAft>
              <a:buClr>
                <a:schemeClr val="lt1"/>
              </a:buClr>
              <a:buSzPts val="1800"/>
              <a:buNone/>
              <a:defRPr sz="2400">
                <a:solidFill>
                  <a:schemeClr val="lt1"/>
                </a:solidFill>
              </a:defRPr>
            </a:lvl6pPr>
            <a:lvl7pPr lvl="6">
              <a:lnSpc>
                <a:spcPct val="100000"/>
              </a:lnSpc>
              <a:spcBef>
                <a:spcPts val="0"/>
              </a:spcBef>
              <a:spcAft>
                <a:spcPts val="0"/>
              </a:spcAft>
              <a:buClr>
                <a:schemeClr val="lt1"/>
              </a:buClr>
              <a:buSzPts val="1800"/>
              <a:buNone/>
              <a:defRPr sz="2400">
                <a:solidFill>
                  <a:schemeClr val="lt1"/>
                </a:solidFill>
              </a:defRPr>
            </a:lvl7pPr>
            <a:lvl8pPr lvl="7">
              <a:lnSpc>
                <a:spcPct val="100000"/>
              </a:lnSpc>
              <a:spcBef>
                <a:spcPts val="0"/>
              </a:spcBef>
              <a:spcAft>
                <a:spcPts val="0"/>
              </a:spcAft>
              <a:buClr>
                <a:schemeClr val="lt1"/>
              </a:buClr>
              <a:buSzPts val="1800"/>
              <a:buNone/>
              <a:defRPr sz="2400">
                <a:solidFill>
                  <a:schemeClr val="lt1"/>
                </a:solidFill>
              </a:defRPr>
            </a:lvl8pPr>
            <a:lvl9pPr lvl="8">
              <a:lnSpc>
                <a:spcPct val="100000"/>
              </a:lnSpc>
              <a:spcBef>
                <a:spcPts val="0"/>
              </a:spcBef>
              <a:spcAft>
                <a:spcPts val="0"/>
              </a:spcAft>
              <a:buClr>
                <a:schemeClr val="lt1"/>
              </a:buClr>
              <a:buSzPts val="1800"/>
              <a:buNone/>
              <a:defRPr sz="2400">
                <a:solidFill>
                  <a:schemeClr val="lt1"/>
                </a:solidFill>
              </a:defRPr>
            </a:lvl9pPr>
          </a:lstStyle>
          <a:p>
            <a:endParaRPr/>
          </a:p>
        </p:txBody>
      </p:sp>
      <p:sp>
        <p:nvSpPr>
          <p:cNvPr id="14" name="Google Shape;14;p2"/>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5502326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614600" y="2753800"/>
            <a:ext cx="10962800" cy="13504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5600"/>
            </a:lvl1pPr>
            <a:lvl2pPr lvl="1">
              <a:spcBef>
                <a:spcPts val="0"/>
              </a:spcBef>
              <a:spcAft>
                <a:spcPts val="0"/>
              </a:spcAft>
              <a:buSzPts val="4200"/>
              <a:buNone/>
              <a:defRPr sz="5600"/>
            </a:lvl2pPr>
            <a:lvl3pPr lvl="2">
              <a:spcBef>
                <a:spcPts val="0"/>
              </a:spcBef>
              <a:spcAft>
                <a:spcPts val="0"/>
              </a:spcAft>
              <a:buSzPts val="4200"/>
              <a:buNone/>
              <a:defRPr sz="5600"/>
            </a:lvl3pPr>
            <a:lvl4pPr lvl="3">
              <a:spcBef>
                <a:spcPts val="0"/>
              </a:spcBef>
              <a:spcAft>
                <a:spcPts val="0"/>
              </a:spcAft>
              <a:buSzPts val="4200"/>
              <a:buNone/>
              <a:defRPr sz="5600"/>
            </a:lvl4pPr>
            <a:lvl5pPr lvl="4">
              <a:spcBef>
                <a:spcPts val="0"/>
              </a:spcBef>
              <a:spcAft>
                <a:spcPts val="0"/>
              </a:spcAft>
              <a:buSzPts val="4200"/>
              <a:buNone/>
              <a:defRPr sz="5600"/>
            </a:lvl5pPr>
            <a:lvl6pPr lvl="5">
              <a:spcBef>
                <a:spcPts val="0"/>
              </a:spcBef>
              <a:spcAft>
                <a:spcPts val="0"/>
              </a:spcAft>
              <a:buSzPts val="4200"/>
              <a:buNone/>
              <a:defRPr sz="5600"/>
            </a:lvl6pPr>
            <a:lvl7pPr lvl="6">
              <a:spcBef>
                <a:spcPts val="0"/>
              </a:spcBef>
              <a:spcAft>
                <a:spcPts val="0"/>
              </a:spcAft>
              <a:buSzPts val="4200"/>
              <a:buNone/>
              <a:defRPr sz="5600"/>
            </a:lvl7pPr>
            <a:lvl8pPr lvl="7">
              <a:spcBef>
                <a:spcPts val="0"/>
              </a:spcBef>
              <a:spcAft>
                <a:spcPts val="0"/>
              </a:spcAft>
              <a:buSzPts val="4200"/>
              <a:buNone/>
              <a:defRPr sz="5600"/>
            </a:lvl8pPr>
            <a:lvl9pPr lvl="8">
              <a:spcBef>
                <a:spcPts val="0"/>
              </a:spcBef>
              <a:spcAft>
                <a:spcPts val="0"/>
              </a:spcAft>
              <a:buSzPts val="4200"/>
              <a:buNone/>
              <a:defRPr sz="5600"/>
            </a:lvl9pPr>
          </a:lstStyle>
          <a:p>
            <a:endParaRPr/>
          </a:p>
        </p:txBody>
      </p:sp>
      <p:sp>
        <p:nvSpPr>
          <p:cNvPr id="17" name="Google Shape;17;p3"/>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7421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8"/>
        <p:cNvGrpSpPr/>
        <p:nvPr/>
      </p:nvGrpSpPr>
      <p:grpSpPr>
        <a:xfrm>
          <a:off x="0" y="0"/>
          <a:ext cx="0" cy="0"/>
          <a:chOff x="0" y="0"/>
          <a:chExt cx="0" cy="0"/>
        </a:xfrm>
      </p:grpSpPr>
      <p:sp>
        <p:nvSpPr>
          <p:cNvPr id="19" name="Google Shape;19;p4"/>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0" name="Google Shape;20;p4"/>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1" name="Google Shape;21;p4"/>
          <p:cNvSpPr txBox="1">
            <a:spLocks noGrp="1"/>
          </p:cNvSpPr>
          <p:nvPr>
            <p:ph type="title"/>
          </p:nvPr>
        </p:nvSpPr>
        <p:spPr>
          <a:xfrm>
            <a:off x="629200" y="984967"/>
            <a:ext cx="10962800" cy="10236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2" name="Google Shape;22;p4"/>
          <p:cNvSpPr txBox="1">
            <a:spLocks noGrp="1"/>
          </p:cNvSpPr>
          <p:nvPr>
            <p:ph type="body" idx="1"/>
          </p:nvPr>
        </p:nvSpPr>
        <p:spPr>
          <a:xfrm>
            <a:off x="629200" y="2558767"/>
            <a:ext cx="10962800" cy="36136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23" name="Google Shape;23;p4"/>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442485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4"/>
        <p:cNvGrpSpPr/>
        <p:nvPr/>
      </p:nvGrpSpPr>
      <p:grpSpPr>
        <a:xfrm>
          <a:off x="0" y="0"/>
          <a:ext cx="0" cy="0"/>
          <a:chOff x="0" y="0"/>
          <a:chExt cx="0" cy="0"/>
        </a:xfrm>
      </p:grpSpPr>
      <p:sp>
        <p:nvSpPr>
          <p:cNvPr id="25" name="Google Shape;25;p5"/>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6" name="Google Shape;26;p5"/>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 name="Google Shape;27;p5"/>
          <p:cNvSpPr txBox="1">
            <a:spLocks noGrp="1"/>
          </p:cNvSpPr>
          <p:nvPr>
            <p:ph type="title"/>
          </p:nvPr>
        </p:nvSpPr>
        <p:spPr>
          <a:xfrm>
            <a:off x="629200" y="984967"/>
            <a:ext cx="10962800" cy="10236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8" name="Google Shape;28;p5"/>
          <p:cNvSpPr txBox="1">
            <a:spLocks noGrp="1"/>
          </p:cNvSpPr>
          <p:nvPr>
            <p:ph type="body" idx="1"/>
          </p:nvPr>
        </p:nvSpPr>
        <p:spPr>
          <a:xfrm>
            <a:off x="629200" y="2558767"/>
            <a:ext cx="5333200" cy="361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9" name="Google Shape;29;p5"/>
          <p:cNvSpPr txBox="1">
            <a:spLocks noGrp="1"/>
          </p:cNvSpPr>
          <p:nvPr>
            <p:ph type="body" idx="2"/>
          </p:nvPr>
        </p:nvSpPr>
        <p:spPr>
          <a:xfrm>
            <a:off x="6259000" y="2558767"/>
            <a:ext cx="5333200" cy="361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0" name="Google Shape;30;p5"/>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274288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1"/>
        <p:cNvGrpSpPr/>
        <p:nvPr/>
      </p:nvGrpSpPr>
      <p:grpSpPr>
        <a:xfrm>
          <a:off x="0" y="0"/>
          <a:ext cx="0" cy="0"/>
          <a:chOff x="0" y="0"/>
          <a:chExt cx="0" cy="0"/>
        </a:xfrm>
      </p:grpSpPr>
      <p:sp>
        <p:nvSpPr>
          <p:cNvPr id="32" name="Google Shape;32;p6"/>
          <p:cNvSpPr/>
          <p:nvPr/>
        </p:nvSpPr>
        <p:spPr>
          <a:xfrm rot="10800000" flipH="1">
            <a:off x="0" y="875200"/>
            <a:ext cx="12192000" cy="59828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3" name="Google Shape;33;p6"/>
          <p:cNvSpPr/>
          <p:nvPr/>
        </p:nvSpPr>
        <p:spPr>
          <a:xfrm>
            <a:off x="0" y="875133"/>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 name="Google Shape;34;p6"/>
          <p:cNvSpPr txBox="1">
            <a:spLocks noGrp="1"/>
          </p:cNvSpPr>
          <p:nvPr>
            <p:ph type="title"/>
          </p:nvPr>
        </p:nvSpPr>
        <p:spPr>
          <a:xfrm>
            <a:off x="131000" y="21800"/>
            <a:ext cx="11768800" cy="8036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2400"/>
            </a:lvl1pPr>
            <a:lvl2pPr lvl="1">
              <a:spcBef>
                <a:spcPts val="0"/>
              </a:spcBef>
              <a:spcAft>
                <a:spcPts val="0"/>
              </a:spcAft>
              <a:buSzPts val="1800"/>
              <a:buNone/>
              <a:defRPr sz="2400"/>
            </a:lvl2pPr>
            <a:lvl3pPr lvl="2">
              <a:spcBef>
                <a:spcPts val="0"/>
              </a:spcBef>
              <a:spcAft>
                <a:spcPts val="0"/>
              </a:spcAft>
              <a:buSzPts val="1800"/>
              <a:buNone/>
              <a:defRPr sz="2400"/>
            </a:lvl3pPr>
            <a:lvl4pPr lvl="3">
              <a:spcBef>
                <a:spcPts val="0"/>
              </a:spcBef>
              <a:spcAft>
                <a:spcPts val="0"/>
              </a:spcAft>
              <a:buSzPts val="1800"/>
              <a:buNone/>
              <a:defRPr sz="2400"/>
            </a:lvl4pPr>
            <a:lvl5pPr lvl="4">
              <a:spcBef>
                <a:spcPts val="0"/>
              </a:spcBef>
              <a:spcAft>
                <a:spcPts val="0"/>
              </a:spcAft>
              <a:buSzPts val="1800"/>
              <a:buNone/>
              <a:defRPr sz="2400"/>
            </a:lvl5pPr>
            <a:lvl6pPr lvl="5">
              <a:spcBef>
                <a:spcPts val="0"/>
              </a:spcBef>
              <a:spcAft>
                <a:spcPts val="0"/>
              </a:spcAft>
              <a:buSzPts val="1800"/>
              <a:buNone/>
              <a:defRPr sz="2400"/>
            </a:lvl6pPr>
            <a:lvl7pPr lvl="6">
              <a:spcBef>
                <a:spcPts val="0"/>
              </a:spcBef>
              <a:spcAft>
                <a:spcPts val="0"/>
              </a:spcAft>
              <a:buSzPts val="1800"/>
              <a:buNone/>
              <a:defRPr sz="2400"/>
            </a:lvl7pPr>
            <a:lvl8pPr lvl="7">
              <a:spcBef>
                <a:spcPts val="0"/>
              </a:spcBef>
              <a:spcAft>
                <a:spcPts val="0"/>
              </a:spcAft>
              <a:buSzPts val="1800"/>
              <a:buNone/>
              <a:defRPr sz="2400"/>
            </a:lvl8pPr>
            <a:lvl9pPr lvl="8">
              <a:spcBef>
                <a:spcPts val="0"/>
              </a:spcBef>
              <a:spcAft>
                <a:spcPts val="0"/>
              </a:spcAft>
              <a:buSzPts val="1800"/>
              <a:buNone/>
              <a:defRPr sz="2400"/>
            </a:lvl9pPr>
          </a:lstStyle>
          <a:p>
            <a:endParaRPr/>
          </a:p>
        </p:txBody>
      </p:sp>
      <p:sp>
        <p:nvSpPr>
          <p:cNvPr id="35" name="Google Shape;35;p6"/>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760767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653667" y="651000"/>
            <a:ext cx="8302800" cy="54544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8000"/>
            </a:lvl1pPr>
            <a:lvl2pPr lvl="1">
              <a:spcBef>
                <a:spcPts val="0"/>
              </a:spcBef>
              <a:spcAft>
                <a:spcPts val="0"/>
              </a:spcAft>
              <a:buSzPts val="6000"/>
              <a:buNone/>
              <a:defRPr sz="8000"/>
            </a:lvl2pPr>
            <a:lvl3pPr lvl="2">
              <a:spcBef>
                <a:spcPts val="0"/>
              </a:spcBef>
              <a:spcAft>
                <a:spcPts val="0"/>
              </a:spcAft>
              <a:buSzPts val="6000"/>
              <a:buNone/>
              <a:defRPr sz="8000"/>
            </a:lvl3pPr>
            <a:lvl4pPr lvl="3">
              <a:spcBef>
                <a:spcPts val="0"/>
              </a:spcBef>
              <a:spcAft>
                <a:spcPts val="0"/>
              </a:spcAft>
              <a:buSzPts val="6000"/>
              <a:buNone/>
              <a:defRPr sz="8000"/>
            </a:lvl4pPr>
            <a:lvl5pPr lvl="4">
              <a:spcBef>
                <a:spcPts val="0"/>
              </a:spcBef>
              <a:spcAft>
                <a:spcPts val="0"/>
              </a:spcAft>
              <a:buSzPts val="6000"/>
              <a:buNone/>
              <a:defRPr sz="8000"/>
            </a:lvl5pPr>
            <a:lvl6pPr lvl="5">
              <a:spcBef>
                <a:spcPts val="0"/>
              </a:spcBef>
              <a:spcAft>
                <a:spcPts val="0"/>
              </a:spcAft>
              <a:buSzPts val="6000"/>
              <a:buNone/>
              <a:defRPr sz="8000"/>
            </a:lvl6pPr>
            <a:lvl7pPr lvl="6">
              <a:spcBef>
                <a:spcPts val="0"/>
              </a:spcBef>
              <a:spcAft>
                <a:spcPts val="0"/>
              </a:spcAft>
              <a:buSzPts val="6000"/>
              <a:buNone/>
              <a:defRPr sz="8000"/>
            </a:lvl7pPr>
            <a:lvl8pPr lvl="7">
              <a:spcBef>
                <a:spcPts val="0"/>
              </a:spcBef>
              <a:spcAft>
                <a:spcPts val="0"/>
              </a:spcAft>
              <a:buSzPts val="6000"/>
              <a:buNone/>
              <a:defRPr sz="8000"/>
            </a:lvl8pPr>
            <a:lvl9pPr lvl="8">
              <a:spcBef>
                <a:spcPts val="0"/>
              </a:spcBef>
              <a:spcAft>
                <a:spcPts val="0"/>
              </a:spcAft>
              <a:buSzPts val="6000"/>
              <a:buNone/>
              <a:defRPr sz="8000"/>
            </a:lvl9pPr>
          </a:lstStyle>
          <a:p>
            <a:endParaRPr/>
          </a:p>
        </p:txBody>
      </p:sp>
      <p:sp>
        <p:nvSpPr>
          <p:cNvPr id="44" name="Google Shape;44;p8"/>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362188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5"/>
        <p:cNvGrpSpPr/>
        <p:nvPr/>
      </p:nvGrpSpPr>
      <p:grpSpPr>
        <a:xfrm>
          <a:off x="0" y="0"/>
          <a:ext cx="0" cy="0"/>
          <a:chOff x="0" y="0"/>
          <a:chExt cx="0" cy="0"/>
        </a:xfrm>
      </p:grpSpPr>
      <p:sp>
        <p:nvSpPr>
          <p:cNvPr id="46" name="Google Shape;46;p9"/>
          <p:cNvSpPr/>
          <p:nvPr/>
        </p:nvSpPr>
        <p:spPr>
          <a:xfrm flipH="1">
            <a:off x="0" y="0"/>
            <a:ext cx="6096000" cy="6858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7" name="Google Shape;47;p9"/>
          <p:cNvSpPr/>
          <p:nvPr/>
        </p:nvSpPr>
        <p:spPr>
          <a:xfrm rot="5400000">
            <a:off x="2595233" y="3357000"/>
            <a:ext cx="68572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8" name="Google Shape;48;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4200"/>
              <a:buNone/>
              <a:defRPr sz="5600">
                <a:solidFill>
                  <a:schemeClr val="dk2"/>
                </a:solidFill>
              </a:defRPr>
            </a:lvl1pPr>
            <a:lvl2pPr lvl="1" algn="ctr">
              <a:spcBef>
                <a:spcPts val="0"/>
              </a:spcBef>
              <a:spcAft>
                <a:spcPts val="0"/>
              </a:spcAft>
              <a:buClr>
                <a:schemeClr val="dk2"/>
              </a:buClr>
              <a:buSzPts val="4200"/>
              <a:buNone/>
              <a:defRPr sz="5600">
                <a:solidFill>
                  <a:schemeClr val="dk2"/>
                </a:solidFill>
              </a:defRPr>
            </a:lvl2pPr>
            <a:lvl3pPr lvl="2" algn="ctr">
              <a:spcBef>
                <a:spcPts val="0"/>
              </a:spcBef>
              <a:spcAft>
                <a:spcPts val="0"/>
              </a:spcAft>
              <a:buClr>
                <a:schemeClr val="dk2"/>
              </a:buClr>
              <a:buSzPts val="4200"/>
              <a:buNone/>
              <a:defRPr sz="5600">
                <a:solidFill>
                  <a:schemeClr val="dk2"/>
                </a:solidFill>
              </a:defRPr>
            </a:lvl3pPr>
            <a:lvl4pPr lvl="3" algn="ctr">
              <a:spcBef>
                <a:spcPts val="0"/>
              </a:spcBef>
              <a:spcAft>
                <a:spcPts val="0"/>
              </a:spcAft>
              <a:buClr>
                <a:schemeClr val="dk2"/>
              </a:buClr>
              <a:buSzPts val="4200"/>
              <a:buNone/>
              <a:defRPr sz="5600">
                <a:solidFill>
                  <a:schemeClr val="dk2"/>
                </a:solidFill>
              </a:defRPr>
            </a:lvl4pPr>
            <a:lvl5pPr lvl="4" algn="ctr">
              <a:spcBef>
                <a:spcPts val="0"/>
              </a:spcBef>
              <a:spcAft>
                <a:spcPts val="0"/>
              </a:spcAft>
              <a:buClr>
                <a:schemeClr val="dk2"/>
              </a:buClr>
              <a:buSzPts val="4200"/>
              <a:buNone/>
              <a:defRPr sz="5600">
                <a:solidFill>
                  <a:schemeClr val="dk2"/>
                </a:solidFill>
              </a:defRPr>
            </a:lvl5pPr>
            <a:lvl6pPr lvl="5" algn="ctr">
              <a:spcBef>
                <a:spcPts val="0"/>
              </a:spcBef>
              <a:spcAft>
                <a:spcPts val="0"/>
              </a:spcAft>
              <a:buClr>
                <a:schemeClr val="dk2"/>
              </a:buClr>
              <a:buSzPts val="4200"/>
              <a:buNone/>
              <a:defRPr sz="5600">
                <a:solidFill>
                  <a:schemeClr val="dk2"/>
                </a:solidFill>
              </a:defRPr>
            </a:lvl6pPr>
            <a:lvl7pPr lvl="6" algn="ctr">
              <a:spcBef>
                <a:spcPts val="0"/>
              </a:spcBef>
              <a:spcAft>
                <a:spcPts val="0"/>
              </a:spcAft>
              <a:buClr>
                <a:schemeClr val="dk2"/>
              </a:buClr>
              <a:buSzPts val="4200"/>
              <a:buNone/>
              <a:defRPr sz="5600">
                <a:solidFill>
                  <a:schemeClr val="dk2"/>
                </a:solidFill>
              </a:defRPr>
            </a:lvl7pPr>
            <a:lvl8pPr lvl="7" algn="ctr">
              <a:spcBef>
                <a:spcPts val="0"/>
              </a:spcBef>
              <a:spcAft>
                <a:spcPts val="0"/>
              </a:spcAft>
              <a:buClr>
                <a:schemeClr val="dk2"/>
              </a:buClr>
              <a:buSzPts val="4200"/>
              <a:buNone/>
              <a:defRPr sz="5600">
                <a:solidFill>
                  <a:schemeClr val="dk2"/>
                </a:solidFill>
              </a:defRPr>
            </a:lvl8pPr>
            <a:lvl9pPr lvl="8" algn="ctr">
              <a:spcBef>
                <a:spcPts val="0"/>
              </a:spcBef>
              <a:spcAft>
                <a:spcPts val="0"/>
              </a:spcAft>
              <a:buClr>
                <a:schemeClr val="dk2"/>
              </a:buClr>
              <a:buSzPts val="4200"/>
              <a:buNone/>
              <a:defRPr sz="5600">
                <a:solidFill>
                  <a:schemeClr val="dk2"/>
                </a:solidFill>
              </a:defRPr>
            </a:lvl9pPr>
          </a:lstStyle>
          <a:p>
            <a:endParaRPr/>
          </a:p>
        </p:txBody>
      </p:sp>
      <p:sp>
        <p:nvSpPr>
          <p:cNvPr id="49" name="Google Shape;49;p9"/>
          <p:cNvSpPr txBox="1">
            <a:spLocks noGrp="1"/>
          </p:cNvSpPr>
          <p:nvPr>
            <p:ph type="subTitle" idx="1"/>
          </p:nvPr>
        </p:nvSpPr>
        <p:spPr>
          <a:xfrm>
            <a:off x="354000" y="3705956"/>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50" name="Google Shape;50;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Clr>
                <a:schemeClr val="lt1"/>
              </a:buClr>
              <a:buSzPts val="1800"/>
              <a:buChar char="●"/>
              <a:defRPr>
                <a:solidFill>
                  <a:schemeClr val="lt1"/>
                </a:solidFill>
              </a:defRPr>
            </a:lvl1pPr>
            <a:lvl2pPr marL="1219170" lvl="1" indent="-423323">
              <a:spcBef>
                <a:spcPts val="2133"/>
              </a:spcBef>
              <a:spcAft>
                <a:spcPts val="0"/>
              </a:spcAft>
              <a:buClr>
                <a:schemeClr val="lt1"/>
              </a:buClr>
              <a:buSzPts val="1400"/>
              <a:buChar char="○"/>
              <a:defRPr>
                <a:solidFill>
                  <a:schemeClr val="lt1"/>
                </a:solidFill>
              </a:defRPr>
            </a:lvl2pPr>
            <a:lvl3pPr marL="1828754" lvl="2" indent="-423323">
              <a:spcBef>
                <a:spcPts val="2133"/>
              </a:spcBef>
              <a:spcAft>
                <a:spcPts val="0"/>
              </a:spcAft>
              <a:buClr>
                <a:schemeClr val="lt1"/>
              </a:buClr>
              <a:buSzPts val="1400"/>
              <a:buChar char="■"/>
              <a:defRPr>
                <a:solidFill>
                  <a:schemeClr val="lt1"/>
                </a:solidFill>
              </a:defRPr>
            </a:lvl3pPr>
            <a:lvl4pPr marL="2438339" lvl="3" indent="-423323">
              <a:spcBef>
                <a:spcPts val="2133"/>
              </a:spcBef>
              <a:spcAft>
                <a:spcPts val="0"/>
              </a:spcAft>
              <a:buClr>
                <a:schemeClr val="lt1"/>
              </a:buClr>
              <a:buSzPts val="1400"/>
              <a:buChar char="●"/>
              <a:defRPr>
                <a:solidFill>
                  <a:schemeClr val="lt1"/>
                </a:solidFill>
              </a:defRPr>
            </a:lvl4pPr>
            <a:lvl5pPr marL="3047924" lvl="4" indent="-423323">
              <a:spcBef>
                <a:spcPts val="2133"/>
              </a:spcBef>
              <a:spcAft>
                <a:spcPts val="0"/>
              </a:spcAft>
              <a:buClr>
                <a:schemeClr val="lt1"/>
              </a:buClr>
              <a:buSzPts val="1400"/>
              <a:buChar char="○"/>
              <a:defRPr>
                <a:solidFill>
                  <a:schemeClr val="lt1"/>
                </a:solidFill>
              </a:defRPr>
            </a:lvl5pPr>
            <a:lvl6pPr marL="3657509" lvl="5" indent="-423323">
              <a:spcBef>
                <a:spcPts val="2133"/>
              </a:spcBef>
              <a:spcAft>
                <a:spcPts val="0"/>
              </a:spcAft>
              <a:buClr>
                <a:schemeClr val="lt1"/>
              </a:buClr>
              <a:buSzPts val="1400"/>
              <a:buChar char="■"/>
              <a:defRPr>
                <a:solidFill>
                  <a:schemeClr val="lt1"/>
                </a:solidFill>
              </a:defRPr>
            </a:lvl6pPr>
            <a:lvl7pPr marL="4267093" lvl="6" indent="-423323">
              <a:spcBef>
                <a:spcPts val="2133"/>
              </a:spcBef>
              <a:spcAft>
                <a:spcPts val="0"/>
              </a:spcAft>
              <a:buClr>
                <a:schemeClr val="lt1"/>
              </a:buClr>
              <a:buSzPts val="1400"/>
              <a:buChar char="●"/>
              <a:defRPr>
                <a:solidFill>
                  <a:schemeClr val="lt1"/>
                </a:solidFill>
              </a:defRPr>
            </a:lvl7pPr>
            <a:lvl8pPr marL="4876678" lvl="7" indent="-423323">
              <a:spcBef>
                <a:spcPts val="2133"/>
              </a:spcBef>
              <a:spcAft>
                <a:spcPts val="0"/>
              </a:spcAft>
              <a:buClr>
                <a:schemeClr val="lt1"/>
              </a:buClr>
              <a:buSzPts val="1400"/>
              <a:buChar char="○"/>
              <a:defRPr>
                <a:solidFill>
                  <a:schemeClr val="lt1"/>
                </a:solidFill>
              </a:defRPr>
            </a:lvl8pPr>
            <a:lvl9pPr marL="5486263" lvl="8" indent="-423323">
              <a:spcBef>
                <a:spcPts val="2133"/>
              </a:spcBef>
              <a:spcAft>
                <a:spcPts val="2133"/>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961537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2"/>
        <p:cNvGrpSpPr/>
        <p:nvPr/>
      </p:nvGrpSpPr>
      <p:grpSpPr>
        <a:xfrm>
          <a:off x="0" y="0"/>
          <a:ext cx="0" cy="0"/>
          <a:chOff x="0" y="0"/>
          <a:chExt cx="0" cy="0"/>
        </a:xfrm>
      </p:grpSpPr>
      <p:sp>
        <p:nvSpPr>
          <p:cNvPr id="53" name="Google Shape;53;p10"/>
          <p:cNvSpPr txBox="1"/>
          <p:nvPr/>
        </p:nvSpPr>
        <p:spPr>
          <a:xfrm rot="10800000" flipH="1">
            <a:off x="0" y="0"/>
            <a:ext cx="12192000" cy="62612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4" name="Google Shape;54;p10"/>
          <p:cNvSpPr/>
          <p:nvPr/>
        </p:nvSpPr>
        <p:spPr>
          <a:xfrm rot="10800000" flipH="1">
            <a:off x="0" y="6163633"/>
            <a:ext cx="12192000" cy="98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5" name="Google Shape;55;p10"/>
          <p:cNvSpPr txBox="1">
            <a:spLocks noGrp="1"/>
          </p:cNvSpPr>
          <p:nvPr>
            <p:ph type="body" idx="1"/>
          </p:nvPr>
        </p:nvSpPr>
        <p:spPr>
          <a:xfrm>
            <a:off x="76200" y="6262433"/>
            <a:ext cx="11176000" cy="5956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Clr>
                <a:schemeClr val="lt1"/>
              </a:buClr>
              <a:buSzPts val="1200"/>
              <a:buNone/>
              <a:defRPr sz="1600">
                <a:solidFill>
                  <a:schemeClr val="lt1"/>
                </a:solidFill>
              </a:defRPr>
            </a:lvl1pPr>
          </a:lstStyle>
          <a:p>
            <a:endParaRPr/>
          </a:p>
        </p:txBody>
      </p:sp>
      <p:sp>
        <p:nvSpPr>
          <p:cNvPr id="56" name="Google Shape;56;p10"/>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726861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69FBE-CAD5-4B32-9416-6FE53A76B9D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3D2DA6-9618-451C-90B5-A78D2FB168E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D03FEA-5B83-46BC-8635-CD1DD6B46980}"/>
              </a:ext>
            </a:extLst>
          </p:cNvPr>
          <p:cNvSpPr>
            <a:spLocks noGrp="1"/>
          </p:cNvSpPr>
          <p:nvPr>
            <p:ph type="dt" sz="half" idx="10"/>
          </p:nvPr>
        </p:nvSpPr>
        <p:spPr/>
        <p:txBody>
          <a:bodyPr/>
          <a:lstStyle/>
          <a:p>
            <a:fld id="{D6D6D963-10B2-40D2-A5A2-F65AB04AE200}" type="datetimeFigureOut">
              <a:rPr lang="en-US" smtClean="0"/>
              <a:t>11/24/20</a:t>
            </a:fld>
            <a:endParaRPr lang="en-US"/>
          </a:p>
        </p:txBody>
      </p:sp>
      <p:sp>
        <p:nvSpPr>
          <p:cNvPr id="5" name="Footer Placeholder 4">
            <a:extLst>
              <a:ext uri="{FF2B5EF4-FFF2-40B4-BE49-F238E27FC236}">
                <a16:creationId xmlns:a16="http://schemas.microsoft.com/office/drawing/2014/main" id="{D04D572B-E9B0-4B23-9DBC-FEB94A5B5D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73A951-2DBA-4937-9719-15E23CCC8D14}"/>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2064883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57"/>
        <p:cNvGrpSpPr/>
        <p:nvPr/>
      </p:nvGrpSpPr>
      <p:grpSpPr>
        <a:xfrm>
          <a:off x="0" y="0"/>
          <a:ext cx="0" cy="0"/>
          <a:chOff x="0" y="0"/>
          <a:chExt cx="0" cy="0"/>
        </a:xfrm>
      </p:grpSpPr>
      <p:sp>
        <p:nvSpPr>
          <p:cNvPr id="58" name="Google Shape;58;p11"/>
          <p:cNvSpPr txBox="1">
            <a:spLocks noGrp="1"/>
          </p:cNvSpPr>
          <p:nvPr>
            <p:ph type="title" hasCustomPrompt="1"/>
          </p:nvPr>
        </p:nvSpPr>
        <p:spPr>
          <a:xfrm>
            <a:off x="634000" y="1678033"/>
            <a:ext cx="10962800" cy="26180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6000">
                <a:solidFill>
                  <a:schemeClr val="dk2"/>
                </a:solidFill>
              </a:defRPr>
            </a:lvl1pPr>
            <a:lvl2pPr lvl="1" algn="ctr">
              <a:spcBef>
                <a:spcPts val="0"/>
              </a:spcBef>
              <a:spcAft>
                <a:spcPts val="0"/>
              </a:spcAft>
              <a:buClr>
                <a:schemeClr val="dk2"/>
              </a:buClr>
              <a:buSzPts val="12000"/>
              <a:buNone/>
              <a:defRPr sz="16000">
                <a:solidFill>
                  <a:schemeClr val="dk2"/>
                </a:solidFill>
              </a:defRPr>
            </a:lvl2pPr>
            <a:lvl3pPr lvl="2" algn="ctr">
              <a:spcBef>
                <a:spcPts val="0"/>
              </a:spcBef>
              <a:spcAft>
                <a:spcPts val="0"/>
              </a:spcAft>
              <a:buClr>
                <a:schemeClr val="dk2"/>
              </a:buClr>
              <a:buSzPts val="12000"/>
              <a:buNone/>
              <a:defRPr sz="16000">
                <a:solidFill>
                  <a:schemeClr val="dk2"/>
                </a:solidFill>
              </a:defRPr>
            </a:lvl3pPr>
            <a:lvl4pPr lvl="3" algn="ctr">
              <a:spcBef>
                <a:spcPts val="0"/>
              </a:spcBef>
              <a:spcAft>
                <a:spcPts val="0"/>
              </a:spcAft>
              <a:buClr>
                <a:schemeClr val="dk2"/>
              </a:buClr>
              <a:buSzPts val="12000"/>
              <a:buNone/>
              <a:defRPr sz="16000">
                <a:solidFill>
                  <a:schemeClr val="dk2"/>
                </a:solidFill>
              </a:defRPr>
            </a:lvl4pPr>
            <a:lvl5pPr lvl="4" algn="ctr">
              <a:spcBef>
                <a:spcPts val="0"/>
              </a:spcBef>
              <a:spcAft>
                <a:spcPts val="0"/>
              </a:spcAft>
              <a:buClr>
                <a:schemeClr val="dk2"/>
              </a:buClr>
              <a:buSzPts val="12000"/>
              <a:buNone/>
              <a:defRPr sz="16000">
                <a:solidFill>
                  <a:schemeClr val="dk2"/>
                </a:solidFill>
              </a:defRPr>
            </a:lvl5pPr>
            <a:lvl6pPr lvl="5" algn="ctr">
              <a:spcBef>
                <a:spcPts val="0"/>
              </a:spcBef>
              <a:spcAft>
                <a:spcPts val="0"/>
              </a:spcAft>
              <a:buClr>
                <a:schemeClr val="dk2"/>
              </a:buClr>
              <a:buSzPts val="12000"/>
              <a:buNone/>
              <a:defRPr sz="16000">
                <a:solidFill>
                  <a:schemeClr val="dk2"/>
                </a:solidFill>
              </a:defRPr>
            </a:lvl6pPr>
            <a:lvl7pPr lvl="6" algn="ctr">
              <a:spcBef>
                <a:spcPts val="0"/>
              </a:spcBef>
              <a:spcAft>
                <a:spcPts val="0"/>
              </a:spcAft>
              <a:buClr>
                <a:schemeClr val="dk2"/>
              </a:buClr>
              <a:buSzPts val="12000"/>
              <a:buNone/>
              <a:defRPr sz="16000">
                <a:solidFill>
                  <a:schemeClr val="dk2"/>
                </a:solidFill>
              </a:defRPr>
            </a:lvl7pPr>
            <a:lvl8pPr lvl="7" algn="ctr">
              <a:spcBef>
                <a:spcPts val="0"/>
              </a:spcBef>
              <a:spcAft>
                <a:spcPts val="0"/>
              </a:spcAft>
              <a:buClr>
                <a:schemeClr val="dk2"/>
              </a:buClr>
              <a:buSzPts val="12000"/>
              <a:buNone/>
              <a:defRPr sz="16000">
                <a:solidFill>
                  <a:schemeClr val="dk2"/>
                </a:solidFill>
              </a:defRPr>
            </a:lvl8pPr>
            <a:lvl9pPr lvl="8" algn="ctr">
              <a:spcBef>
                <a:spcPts val="0"/>
              </a:spcBef>
              <a:spcAft>
                <a:spcPts val="0"/>
              </a:spcAft>
              <a:buClr>
                <a:schemeClr val="dk2"/>
              </a:buClr>
              <a:buSzPts val="12000"/>
              <a:buNone/>
              <a:defRPr sz="16000">
                <a:solidFill>
                  <a:schemeClr val="dk2"/>
                </a:solidFill>
              </a:defRPr>
            </a:lvl9pPr>
          </a:lstStyle>
          <a:p>
            <a:r>
              <a:t>xx%</a:t>
            </a:r>
          </a:p>
        </p:txBody>
      </p:sp>
      <p:sp>
        <p:nvSpPr>
          <p:cNvPr id="59" name="Google Shape;59;p11"/>
          <p:cNvSpPr txBox="1">
            <a:spLocks noGrp="1"/>
          </p:cNvSpPr>
          <p:nvPr>
            <p:ph type="body" idx="1"/>
          </p:nvPr>
        </p:nvSpPr>
        <p:spPr>
          <a:xfrm>
            <a:off x="634000" y="4406167"/>
            <a:ext cx="10962800" cy="17344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60" name="Google Shape;60;p11"/>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7768420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12"/>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36476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p:nvPr/>
        </p:nvSpPr>
        <p:spPr>
          <a:xfrm flipH="1">
            <a:off x="10995200" y="5661233"/>
            <a:ext cx="1196800" cy="1196800"/>
          </a:xfrm>
          <a:prstGeom prst="rtTriangl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 name="Google Shape;11;p2"/>
          <p:cNvSpPr/>
          <p:nvPr/>
        </p:nvSpPr>
        <p:spPr>
          <a:xfrm flipH="1">
            <a:off x="10995200" y="5661167"/>
            <a:ext cx="1196800" cy="1196800"/>
          </a:xfrm>
          <a:prstGeom prst="round1Rect">
            <a:avLst>
              <a:gd name="adj" fmla="val 16667"/>
            </a:avLst>
          </a:prstGeom>
          <a:solidFill>
            <a:schemeClr val="lt1">
              <a:alpha val="6808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 name="Google Shape;12;p2"/>
          <p:cNvSpPr txBox="1">
            <a:spLocks noGrp="1"/>
          </p:cNvSpPr>
          <p:nvPr>
            <p:ph type="ctrTitle"/>
          </p:nvPr>
        </p:nvSpPr>
        <p:spPr>
          <a:xfrm>
            <a:off x="520700" y="2425700"/>
            <a:ext cx="10962800" cy="1244800"/>
          </a:xfrm>
          <a:prstGeom prst="rect">
            <a:avLst/>
          </a:prstGeom>
        </p:spPr>
        <p:txBody>
          <a:bodyPr spcFirstLastPara="1" wrap="square" lIns="91425" tIns="91425" rIns="91425" bIns="91425" anchor="b"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13" name="Google Shape;13;p2"/>
          <p:cNvSpPr txBox="1">
            <a:spLocks noGrp="1"/>
          </p:cNvSpPr>
          <p:nvPr>
            <p:ph type="subTitle" idx="1"/>
          </p:nvPr>
        </p:nvSpPr>
        <p:spPr>
          <a:xfrm>
            <a:off x="520700" y="3718840"/>
            <a:ext cx="10962800" cy="577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2400">
                <a:solidFill>
                  <a:schemeClr val="lt1"/>
                </a:solidFill>
              </a:defRPr>
            </a:lvl2pPr>
            <a:lvl3pPr lvl="2">
              <a:lnSpc>
                <a:spcPct val="100000"/>
              </a:lnSpc>
              <a:spcBef>
                <a:spcPts val="0"/>
              </a:spcBef>
              <a:spcAft>
                <a:spcPts val="0"/>
              </a:spcAft>
              <a:buClr>
                <a:schemeClr val="lt1"/>
              </a:buClr>
              <a:buSzPts val="1800"/>
              <a:buNone/>
              <a:defRPr sz="2400">
                <a:solidFill>
                  <a:schemeClr val="lt1"/>
                </a:solidFill>
              </a:defRPr>
            </a:lvl3pPr>
            <a:lvl4pPr lvl="3">
              <a:lnSpc>
                <a:spcPct val="100000"/>
              </a:lnSpc>
              <a:spcBef>
                <a:spcPts val="0"/>
              </a:spcBef>
              <a:spcAft>
                <a:spcPts val="0"/>
              </a:spcAft>
              <a:buClr>
                <a:schemeClr val="lt1"/>
              </a:buClr>
              <a:buSzPts val="1800"/>
              <a:buNone/>
              <a:defRPr sz="2400">
                <a:solidFill>
                  <a:schemeClr val="lt1"/>
                </a:solidFill>
              </a:defRPr>
            </a:lvl4pPr>
            <a:lvl5pPr lvl="4">
              <a:lnSpc>
                <a:spcPct val="100000"/>
              </a:lnSpc>
              <a:spcBef>
                <a:spcPts val="0"/>
              </a:spcBef>
              <a:spcAft>
                <a:spcPts val="0"/>
              </a:spcAft>
              <a:buClr>
                <a:schemeClr val="lt1"/>
              </a:buClr>
              <a:buSzPts val="1800"/>
              <a:buNone/>
              <a:defRPr sz="2400">
                <a:solidFill>
                  <a:schemeClr val="lt1"/>
                </a:solidFill>
              </a:defRPr>
            </a:lvl5pPr>
            <a:lvl6pPr lvl="5">
              <a:lnSpc>
                <a:spcPct val="100000"/>
              </a:lnSpc>
              <a:spcBef>
                <a:spcPts val="0"/>
              </a:spcBef>
              <a:spcAft>
                <a:spcPts val="0"/>
              </a:spcAft>
              <a:buClr>
                <a:schemeClr val="lt1"/>
              </a:buClr>
              <a:buSzPts val="1800"/>
              <a:buNone/>
              <a:defRPr sz="2400">
                <a:solidFill>
                  <a:schemeClr val="lt1"/>
                </a:solidFill>
              </a:defRPr>
            </a:lvl6pPr>
            <a:lvl7pPr lvl="6">
              <a:lnSpc>
                <a:spcPct val="100000"/>
              </a:lnSpc>
              <a:spcBef>
                <a:spcPts val="0"/>
              </a:spcBef>
              <a:spcAft>
                <a:spcPts val="0"/>
              </a:spcAft>
              <a:buClr>
                <a:schemeClr val="lt1"/>
              </a:buClr>
              <a:buSzPts val="1800"/>
              <a:buNone/>
              <a:defRPr sz="2400">
                <a:solidFill>
                  <a:schemeClr val="lt1"/>
                </a:solidFill>
              </a:defRPr>
            </a:lvl7pPr>
            <a:lvl8pPr lvl="7">
              <a:lnSpc>
                <a:spcPct val="100000"/>
              </a:lnSpc>
              <a:spcBef>
                <a:spcPts val="0"/>
              </a:spcBef>
              <a:spcAft>
                <a:spcPts val="0"/>
              </a:spcAft>
              <a:buClr>
                <a:schemeClr val="lt1"/>
              </a:buClr>
              <a:buSzPts val="1800"/>
              <a:buNone/>
              <a:defRPr sz="2400">
                <a:solidFill>
                  <a:schemeClr val="lt1"/>
                </a:solidFill>
              </a:defRPr>
            </a:lvl8pPr>
            <a:lvl9pPr lvl="8">
              <a:lnSpc>
                <a:spcPct val="100000"/>
              </a:lnSpc>
              <a:spcBef>
                <a:spcPts val="0"/>
              </a:spcBef>
              <a:spcAft>
                <a:spcPts val="0"/>
              </a:spcAft>
              <a:buClr>
                <a:schemeClr val="lt1"/>
              </a:buClr>
              <a:buSzPts val="1800"/>
              <a:buNone/>
              <a:defRPr sz="2400">
                <a:solidFill>
                  <a:schemeClr val="lt1"/>
                </a:solidFill>
              </a:defRPr>
            </a:lvl9pPr>
          </a:lstStyle>
          <a:p>
            <a:endParaRPr/>
          </a:p>
        </p:txBody>
      </p:sp>
      <p:sp>
        <p:nvSpPr>
          <p:cNvPr id="14" name="Google Shape;14;p2"/>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811675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614600" y="2753800"/>
            <a:ext cx="10962800" cy="13504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5600"/>
            </a:lvl1pPr>
            <a:lvl2pPr lvl="1">
              <a:spcBef>
                <a:spcPts val="0"/>
              </a:spcBef>
              <a:spcAft>
                <a:spcPts val="0"/>
              </a:spcAft>
              <a:buSzPts val="4200"/>
              <a:buNone/>
              <a:defRPr sz="5600"/>
            </a:lvl2pPr>
            <a:lvl3pPr lvl="2">
              <a:spcBef>
                <a:spcPts val="0"/>
              </a:spcBef>
              <a:spcAft>
                <a:spcPts val="0"/>
              </a:spcAft>
              <a:buSzPts val="4200"/>
              <a:buNone/>
              <a:defRPr sz="5600"/>
            </a:lvl3pPr>
            <a:lvl4pPr lvl="3">
              <a:spcBef>
                <a:spcPts val="0"/>
              </a:spcBef>
              <a:spcAft>
                <a:spcPts val="0"/>
              </a:spcAft>
              <a:buSzPts val="4200"/>
              <a:buNone/>
              <a:defRPr sz="5600"/>
            </a:lvl4pPr>
            <a:lvl5pPr lvl="4">
              <a:spcBef>
                <a:spcPts val="0"/>
              </a:spcBef>
              <a:spcAft>
                <a:spcPts val="0"/>
              </a:spcAft>
              <a:buSzPts val="4200"/>
              <a:buNone/>
              <a:defRPr sz="5600"/>
            </a:lvl5pPr>
            <a:lvl6pPr lvl="5">
              <a:spcBef>
                <a:spcPts val="0"/>
              </a:spcBef>
              <a:spcAft>
                <a:spcPts val="0"/>
              </a:spcAft>
              <a:buSzPts val="4200"/>
              <a:buNone/>
              <a:defRPr sz="5600"/>
            </a:lvl6pPr>
            <a:lvl7pPr lvl="6">
              <a:spcBef>
                <a:spcPts val="0"/>
              </a:spcBef>
              <a:spcAft>
                <a:spcPts val="0"/>
              </a:spcAft>
              <a:buSzPts val="4200"/>
              <a:buNone/>
              <a:defRPr sz="5600"/>
            </a:lvl7pPr>
            <a:lvl8pPr lvl="7">
              <a:spcBef>
                <a:spcPts val="0"/>
              </a:spcBef>
              <a:spcAft>
                <a:spcPts val="0"/>
              </a:spcAft>
              <a:buSzPts val="4200"/>
              <a:buNone/>
              <a:defRPr sz="5600"/>
            </a:lvl8pPr>
            <a:lvl9pPr lvl="8">
              <a:spcBef>
                <a:spcPts val="0"/>
              </a:spcBef>
              <a:spcAft>
                <a:spcPts val="0"/>
              </a:spcAft>
              <a:buSzPts val="4200"/>
              <a:buNone/>
              <a:defRPr sz="5600"/>
            </a:lvl9pPr>
          </a:lstStyle>
          <a:p>
            <a:endParaRPr/>
          </a:p>
        </p:txBody>
      </p:sp>
      <p:sp>
        <p:nvSpPr>
          <p:cNvPr id="17" name="Google Shape;17;p3"/>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611613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4"/>
        <p:cNvGrpSpPr/>
        <p:nvPr/>
      </p:nvGrpSpPr>
      <p:grpSpPr>
        <a:xfrm>
          <a:off x="0" y="0"/>
          <a:ext cx="0" cy="0"/>
          <a:chOff x="0" y="0"/>
          <a:chExt cx="0" cy="0"/>
        </a:xfrm>
      </p:grpSpPr>
      <p:sp>
        <p:nvSpPr>
          <p:cNvPr id="25" name="Google Shape;25;p5"/>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6" name="Google Shape;26;p5"/>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 name="Google Shape;27;p5"/>
          <p:cNvSpPr txBox="1">
            <a:spLocks noGrp="1"/>
          </p:cNvSpPr>
          <p:nvPr>
            <p:ph type="title"/>
          </p:nvPr>
        </p:nvSpPr>
        <p:spPr>
          <a:xfrm>
            <a:off x="629200" y="984967"/>
            <a:ext cx="10962800" cy="10236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8" name="Google Shape;28;p5"/>
          <p:cNvSpPr txBox="1">
            <a:spLocks noGrp="1"/>
          </p:cNvSpPr>
          <p:nvPr>
            <p:ph type="body" idx="1"/>
          </p:nvPr>
        </p:nvSpPr>
        <p:spPr>
          <a:xfrm>
            <a:off x="629200" y="2558767"/>
            <a:ext cx="5333200" cy="361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9" name="Google Shape;29;p5"/>
          <p:cNvSpPr txBox="1">
            <a:spLocks noGrp="1"/>
          </p:cNvSpPr>
          <p:nvPr>
            <p:ph type="body" idx="2"/>
          </p:nvPr>
        </p:nvSpPr>
        <p:spPr>
          <a:xfrm>
            <a:off x="6259000" y="2558767"/>
            <a:ext cx="5333200" cy="361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0" name="Google Shape;30;p5"/>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077766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1"/>
        <p:cNvGrpSpPr/>
        <p:nvPr/>
      </p:nvGrpSpPr>
      <p:grpSpPr>
        <a:xfrm>
          <a:off x="0" y="0"/>
          <a:ext cx="0" cy="0"/>
          <a:chOff x="0" y="0"/>
          <a:chExt cx="0" cy="0"/>
        </a:xfrm>
      </p:grpSpPr>
      <p:sp>
        <p:nvSpPr>
          <p:cNvPr id="32" name="Google Shape;32;p6"/>
          <p:cNvSpPr/>
          <p:nvPr/>
        </p:nvSpPr>
        <p:spPr>
          <a:xfrm rot="10800000" flipH="1">
            <a:off x="0" y="875200"/>
            <a:ext cx="12192000" cy="59828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3" name="Google Shape;33;p6"/>
          <p:cNvSpPr/>
          <p:nvPr/>
        </p:nvSpPr>
        <p:spPr>
          <a:xfrm>
            <a:off x="0" y="875133"/>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 name="Google Shape;34;p6"/>
          <p:cNvSpPr txBox="1">
            <a:spLocks noGrp="1"/>
          </p:cNvSpPr>
          <p:nvPr>
            <p:ph type="title"/>
          </p:nvPr>
        </p:nvSpPr>
        <p:spPr>
          <a:xfrm>
            <a:off x="131000" y="21800"/>
            <a:ext cx="11768800" cy="8036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2400"/>
            </a:lvl1pPr>
            <a:lvl2pPr lvl="1">
              <a:spcBef>
                <a:spcPts val="0"/>
              </a:spcBef>
              <a:spcAft>
                <a:spcPts val="0"/>
              </a:spcAft>
              <a:buSzPts val="1800"/>
              <a:buNone/>
              <a:defRPr sz="2400"/>
            </a:lvl2pPr>
            <a:lvl3pPr lvl="2">
              <a:spcBef>
                <a:spcPts val="0"/>
              </a:spcBef>
              <a:spcAft>
                <a:spcPts val="0"/>
              </a:spcAft>
              <a:buSzPts val="1800"/>
              <a:buNone/>
              <a:defRPr sz="2400"/>
            </a:lvl3pPr>
            <a:lvl4pPr lvl="3">
              <a:spcBef>
                <a:spcPts val="0"/>
              </a:spcBef>
              <a:spcAft>
                <a:spcPts val="0"/>
              </a:spcAft>
              <a:buSzPts val="1800"/>
              <a:buNone/>
              <a:defRPr sz="2400"/>
            </a:lvl4pPr>
            <a:lvl5pPr lvl="4">
              <a:spcBef>
                <a:spcPts val="0"/>
              </a:spcBef>
              <a:spcAft>
                <a:spcPts val="0"/>
              </a:spcAft>
              <a:buSzPts val="1800"/>
              <a:buNone/>
              <a:defRPr sz="2400"/>
            </a:lvl5pPr>
            <a:lvl6pPr lvl="5">
              <a:spcBef>
                <a:spcPts val="0"/>
              </a:spcBef>
              <a:spcAft>
                <a:spcPts val="0"/>
              </a:spcAft>
              <a:buSzPts val="1800"/>
              <a:buNone/>
              <a:defRPr sz="2400"/>
            </a:lvl6pPr>
            <a:lvl7pPr lvl="6">
              <a:spcBef>
                <a:spcPts val="0"/>
              </a:spcBef>
              <a:spcAft>
                <a:spcPts val="0"/>
              </a:spcAft>
              <a:buSzPts val="1800"/>
              <a:buNone/>
              <a:defRPr sz="2400"/>
            </a:lvl7pPr>
            <a:lvl8pPr lvl="7">
              <a:spcBef>
                <a:spcPts val="0"/>
              </a:spcBef>
              <a:spcAft>
                <a:spcPts val="0"/>
              </a:spcAft>
              <a:buSzPts val="1800"/>
              <a:buNone/>
              <a:defRPr sz="2400"/>
            </a:lvl8pPr>
            <a:lvl9pPr lvl="8">
              <a:spcBef>
                <a:spcPts val="0"/>
              </a:spcBef>
              <a:spcAft>
                <a:spcPts val="0"/>
              </a:spcAft>
              <a:buSzPts val="1800"/>
              <a:buNone/>
              <a:defRPr sz="2400"/>
            </a:lvl9pPr>
          </a:lstStyle>
          <a:p>
            <a:endParaRPr/>
          </a:p>
        </p:txBody>
      </p:sp>
      <p:sp>
        <p:nvSpPr>
          <p:cNvPr id="35" name="Google Shape;35;p6"/>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854569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6"/>
        <p:cNvGrpSpPr/>
        <p:nvPr/>
      </p:nvGrpSpPr>
      <p:grpSpPr>
        <a:xfrm>
          <a:off x="0" y="0"/>
          <a:ext cx="0" cy="0"/>
          <a:chOff x="0" y="0"/>
          <a:chExt cx="0" cy="0"/>
        </a:xfrm>
      </p:grpSpPr>
      <p:sp>
        <p:nvSpPr>
          <p:cNvPr id="37" name="Google Shape;37;p7"/>
          <p:cNvSpPr txBox="1"/>
          <p:nvPr/>
        </p:nvSpPr>
        <p:spPr>
          <a:xfrm rot="10800000" flipH="1">
            <a:off x="4368800" y="33"/>
            <a:ext cx="7823200" cy="6858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8" name="Google Shape;38;p7"/>
          <p:cNvSpPr/>
          <p:nvPr/>
        </p:nvSpPr>
        <p:spPr>
          <a:xfrm rot="-5400000">
            <a:off x="1012200" y="3356600"/>
            <a:ext cx="6858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9" name="Google Shape;39;p7"/>
          <p:cNvSpPr txBox="1">
            <a:spLocks noGrp="1"/>
          </p:cNvSpPr>
          <p:nvPr>
            <p:ph type="title"/>
          </p:nvPr>
        </p:nvSpPr>
        <p:spPr>
          <a:xfrm>
            <a:off x="301437" y="477067"/>
            <a:ext cx="3744000" cy="12712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40" name="Google Shape;40;p7"/>
          <p:cNvSpPr txBox="1">
            <a:spLocks noGrp="1"/>
          </p:cNvSpPr>
          <p:nvPr>
            <p:ph type="body" idx="1"/>
          </p:nvPr>
        </p:nvSpPr>
        <p:spPr>
          <a:xfrm>
            <a:off x="301433" y="1954400"/>
            <a:ext cx="3744000" cy="42180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Clr>
                <a:schemeClr val="lt1"/>
              </a:buClr>
              <a:buSzPts val="1200"/>
              <a:buChar char="●"/>
              <a:defRPr sz="1600">
                <a:solidFill>
                  <a:schemeClr val="lt1"/>
                </a:solidFill>
              </a:defRPr>
            </a:lvl1pPr>
            <a:lvl2pPr marL="1219170" lvl="1" indent="-406390">
              <a:spcBef>
                <a:spcPts val="2133"/>
              </a:spcBef>
              <a:spcAft>
                <a:spcPts val="0"/>
              </a:spcAft>
              <a:buClr>
                <a:schemeClr val="lt1"/>
              </a:buClr>
              <a:buSzPts val="1200"/>
              <a:buChar char="○"/>
              <a:defRPr sz="1600">
                <a:solidFill>
                  <a:schemeClr val="lt1"/>
                </a:solidFill>
              </a:defRPr>
            </a:lvl2pPr>
            <a:lvl3pPr marL="1828754" lvl="2" indent="-406390">
              <a:spcBef>
                <a:spcPts val="2133"/>
              </a:spcBef>
              <a:spcAft>
                <a:spcPts val="0"/>
              </a:spcAft>
              <a:buClr>
                <a:schemeClr val="lt1"/>
              </a:buClr>
              <a:buSzPts val="1200"/>
              <a:buChar char="■"/>
              <a:defRPr sz="1600">
                <a:solidFill>
                  <a:schemeClr val="lt1"/>
                </a:solidFill>
              </a:defRPr>
            </a:lvl3pPr>
            <a:lvl4pPr marL="2438339" lvl="3" indent="-406390">
              <a:spcBef>
                <a:spcPts val="2133"/>
              </a:spcBef>
              <a:spcAft>
                <a:spcPts val="0"/>
              </a:spcAft>
              <a:buClr>
                <a:schemeClr val="lt1"/>
              </a:buClr>
              <a:buSzPts val="1200"/>
              <a:buChar char="●"/>
              <a:defRPr sz="1600">
                <a:solidFill>
                  <a:schemeClr val="lt1"/>
                </a:solidFill>
              </a:defRPr>
            </a:lvl4pPr>
            <a:lvl5pPr marL="3047924" lvl="4" indent="-406390">
              <a:spcBef>
                <a:spcPts val="2133"/>
              </a:spcBef>
              <a:spcAft>
                <a:spcPts val="0"/>
              </a:spcAft>
              <a:buClr>
                <a:schemeClr val="lt1"/>
              </a:buClr>
              <a:buSzPts val="1200"/>
              <a:buChar char="○"/>
              <a:defRPr sz="1600">
                <a:solidFill>
                  <a:schemeClr val="lt1"/>
                </a:solidFill>
              </a:defRPr>
            </a:lvl5pPr>
            <a:lvl6pPr marL="3657509" lvl="5" indent="-406390">
              <a:spcBef>
                <a:spcPts val="2133"/>
              </a:spcBef>
              <a:spcAft>
                <a:spcPts val="0"/>
              </a:spcAft>
              <a:buClr>
                <a:schemeClr val="lt1"/>
              </a:buClr>
              <a:buSzPts val="1200"/>
              <a:buChar char="■"/>
              <a:defRPr sz="1600">
                <a:solidFill>
                  <a:schemeClr val="lt1"/>
                </a:solidFill>
              </a:defRPr>
            </a:lvl6pPr>
            <a:lvl7pPr marL="4267093" lvl="6" indent="-406390">
              <a:spcBef>
                <a:spcPts val="2133"/>
              </a:spcBef>
              <a:spcAft>
                <a:spcPts val="0"/>
              </a:spcAft>
              <a:buClr>
                <a:schemeClr val="lt1"/>
              </a:buClr>
              <a:buSzPts val="1200"/>
              <a:buChar char="●"/>
              <a:defRPr sz="1600">
                <a:solidFill>
                  <a:schemeClr val="lt1"/>
                </a:solidFill>
              </a:defRPr>
            </a:lvl7pPr>
            <a:lvl8pPr marL="4876678" lvl="7" indent="-406390">
              <a:spcBef>
                <a:spcPts val="2133"/>
              </a:spcBef>
              <a:spcAft>
                <a:spcPts val="0"/>
              </a:spcAft>
              <a:buClr>
                <a:schemeClr val="lt1"/>
              </a:buClr>
              <a:buSzPts val="1200"/>
              <a:buChar char="○"/>
              <a:defRPr sz="1600">
                <a:solidFill>
                  <a:schemeClr val="lt1"/>
                </a:solidFill>
              </a:defRPr>
            </a:lvl8pPr>
            <a:lvl9pPr marL="5486263" lvl="8" indent="-406390">
              <a:spcBef>
                <a:spcPts val="2133"/>
              </a:spcBef>
              <a:spcAft>
                <a:spcPts val="2133"/>
              </a:spcAft>
              <a:buClr>
                <a:schemeClr val="lt1"/>
              </a:buClr>
              <a:buSzPts val="1200"/>
              <a:buChar char="■"/>
              <a:defRPr sz="1600">
                <a:solidFill>
                  <a:schemeClr val="lt1"/>
                </a:solidFill>
              </a:defRPr>
            </a:lvl9pPr>
          </a:lstStyle>
          <a:p>
            <a:endParaRPr/>
          </a:p>
        </p:txBody>
      </p:sp>
      <p:sp>
        <p:nvSpPr>
          <p:cNvPr id="41" name="Google Shape;41;p7"/>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353107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653667" y="651000"/>
            <a:ext cx="8302800" cy="54544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8000"/>
            </a:lvl1pPr>
            <a:lvl2pPr lvl="1">
              <a:spcBef>
                <a:spcPts val="0"/>
              </a:spcBef>
              <a:spcAft>
                <a:spcPts val="0"/>
              </a:spcAft>
              <a:buSzPts val="6000"/>
              <a:buNone/>
              <a:defRPr sz="8000"/>
            </a:lvl2pPr>
            <a:lvl3pPr lvl="2">
              <a:spcBef>
                <a:spcPts val="0"/>
              </a:spcBef>
              <a:spcAft>
                <a:spcPts val="0"/>
              </a:spcAft>
              <a:buSzPts val="6000"/>
              <a:buNone/>
              <a:defRPr sz="8000"/>
            </a:lvl3pPr>
            <a:lvl4pPr lvl="3">
              <a:spcBef>
                <a:spcPts val="0"/>
              </a:spcBef>
              <a:spcAft>
                <a:spcPts val="0"/>
              </a:spcAft>
              <a:buSzPts val="6000"/>
              <a:buNone/>
              <a:defRPr sz="8000"/>
            </a:lvl4pPr>
            <a:lvl5pPr lvl="4">
              <a:spcBef>
                <a:spcPts val="0"/>
              </a:spcBef>
              <a:spcAft>
                <a:spcPts val="0"/>
              </a:spcAft>
              <a:buSzPts val="6000"/>
              <a:buNone/>
              <a:defRPr sz="8000"/>
            </a:lvl5pPr>
            <a:lvl6pPr lvl="5">
              <a:spcBef>
                <a:spcPts val="0"/>
              </a:spcBef>
              <a:spcAft>
                <a:spcPts val="0"/>
              </a:spcAft>
              <a:buSzPts val="6000"/>
              <a:buNone/>
              <a:defRPr sz="8000"/>
            </a:lvl6pPr>
            <a:lvl7pPr lvl="6">
              <a:spcBef>
                <a:spcPts val="0"/>
              </a:spcBef>
              <a:spcAft>
                <a:spcPts val="0"/>
              </a:spcAft>
              <a:buSzPts val="6000"/>
              <a:buNone/>
              <a:defRPr sz="8000"/>
            </a:lvl7pPr>
            <a:lvl8pPr lvl="7">
              <a:spcBef>
                <a:spcPts val="0"/>
              </a:spcBef>
              <a:spcAft>
                <a:spcPts val="0"/>
              </a:spcAft>
              <a:buSzPts val="6000"/>
              <a:buNone/>
              <a:defRPr sz="8000"/>
            </a:lvl8pPr>
            <a:lvl9pPr lvl="8">
              <a:spcBef>
                <a:spcPts val="0"/>
              </a:spcBef>
              <a:spcAft>
                <a:spcPts val="0"/>
              </a:spcAft>
              <a:buSzPts val="6000"/>
              <a:buNone/>
              <a:defRPr sz="8000"/>
            </a:lvl9pPr>
          </a:lstStyle>
          <a:p>
            <a:endParaRPr/>
          </a:p>
        </p:txBody>
      </p:sp>
      <p:sp>
        <p:nvSpPr>
          <p:cNvPr id="44" name="Google Shape;44;p8"/>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96820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5"/>
        <p:cNvGrpSpPr/>
        <p:nvPr/>
      </p:nvGrpSpPr>
      <p:grpSpPr>
        <a:xfrm>
          <a:off x="0" y="0"/>
          <a:ext cx="0" cy="0"/>
          <a:chOff x="0" y="0"/>
          <a:chExt cx="0" cy="0"/>
        </a:xfrm>
      </p:grpSpPr>
      <p:sp>
        <p:nvSpPr>
          <p:cNvPr id="46" name="Google Shape;46;p9"/>
          <p:cNvSpPr/>
          <p:nvPr/>
        </p:nvSpPr>
        <p:spPr>
          <a:xfrm flipH="1">
            <a:off x="0" y="0"/>
            <a:ext cx="6096000" cy="68580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7" name="Google Shape;47;p9"/>
          <p:cNvSpPr/>
          <p:nvPr/>
        </p:nvSpPr>
        <p:spPr>
          <a:xfrm rot="5400000">
            <a:off x="2595233" y="3357000"/>
            <a:ext cx="68572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8" name="Google Shape;48;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4200"/>
              <a:buNone/>
              <a:defRPr sz="5600">
                <a:solidFill>
                  <a:schemeClr val="dk2"/>
                </a:solidFill>
              </a:defRPr>
            </a:lvl1pPr>
            <a:lvl2pPr lvl="1" algn="ctr">
              <a:spcBef>
                <a:spcPts val="0"/>
              </a:spcBef>
              <a:spcAft>
                <a:spcPts val="0"/>
              </a:spcAft>
              <a:buClr>
                <a:schemeClr val="dk2"/>
              </a:buClr>
              <a:buSzPts val="4200"/>
              <a:buNone/>
              <a:defRPr sz="5600">
                <a:solidFill>
                  <a:schemeClr val="dk2"/>
                </a:solidFill>
              </a:defRPr>
            </a:lvl2pPr>
            <a:lvl3pPr lvl="2" algn="ctr">
              <a:spcBef>
                <a:spcPts val="0"/>
              </a:spcBef>
              <a:spcAft>
                <a:spcPts val="0"/>
              </a:spcAft>
              <a:buClr>
                <a:schemeClr val="dk2"/>
              </a:buClr>
              <a:buSzPts val="4200"/>
              <a:buNone/>
              <a:defRPr sz="5600">
                <a:solidFill>
                  <a:schemeClr val="dk2"/>
                </a:solidFill>
              </a:defRPr>
            </a:lvl3pPr>
            <a:lvl4pPr lvl="3" algn="ctr">
              <a:spcBef>
                <a:spcPts val="0"/>
              </a:spcBef>
              <a:spcAft>
                <a:spcPts val="0"/>
              </a:spcAft>
              <a:buClr>
                <a:schemeClr val="dk2"/>
              </a:buClr>
              <a:buSzPts val="4200"/>
              <a:buNone/>
              <a:defRPr sz="5600">
                <a:solidFill>
                  <a:schemeClr val="dk2"/>
                </a:solidFill>
              </a:defRPr>
            </a:lvl4pPr>
            <a:lvl5pPr lvl="4" algn="ctr">
              <a:spcBef>
                <a:spcPts val="0"/>
              </a:spcBef>
              <a:spcAft>
                <a:spcPts val="0"/>
              </a:spcAft>
              <a:buClr>
                <a:schemeClr val="dk2"/>
              </a:buClr>
              <a:buSzPts val="4200"/>
              <a:buNone/>
              <a:defRPr sz="5600">
                <a:solidFill>
                  <a:schemeClr val="dk2"/>
                </a:solidFill>
              </a:defRPr>
            </a:lvl5pPr>
            <a:lvl6pPr lvl="5" algn="ctr">
              <a:spcBef>
                <a:spcPts val="0"/>
              </a:spcBef>
              <a:spcAft>
                <a:spcPts val="0"/>
              </a:spcAft>
              <a:buClr>
                <a:schemeClr val="dk2"/>
              </a:buClr>
              <a:buSzPts val="4200"/>
              <a:buNone/>
              <a:defRPr sz="5600">
                <a:solidFill>
                  <a:schemeClr val="dk2"/>
                </a:solidFill>
              </a:defRPr>
            </a:lvl6pPr>
            <a:lvl7pPr lvl="6" algn="ctr">
              <a:spcBef>
                <a:spcPts val="0"/>
              </a:spcBef>
              <a:spcAft>
                <a:spcPts val="0"/>
              </a:spcAft>
              <a:buClr>
                <a:schemeClr val="dk2"/>
              </a:buClr>
              <a:buSzPts val="4200"/>
              <a:buNone/>
              <a:defRPr sz="5600">
                <a:solidFill>
                  <a:schemeClr val="dk2"/>
                </a:solidFill>
              </a:defRPr>
            </a:lvl7pPr>
            <a:lvl8pPr lvl="7" algn="ctr">
              <a:spcBef>
                <a:spcPts val="0"/>
              </a:spcBef>
              <a:spcAft>
                <a:spcPts val="0"/>
              </a:spcAft>
              <a:buClr>
                <a:schemeClr val="dk2"/>
              </a:buClr>
              <a:buSzPts val="4200"/>
              <a:buNone/>
              <a:defRPr sz="5600">
                <a:solidFill>
                  <a:schemeClr val="dk2"/>
                </a:solidFill>
              </a:defRPr>
            </a:lvl8pPr>
            <a:lvl9pPr lvl="8" algn="ctr">
              <a:spcBef>
                <a:spcPts val="0"/>
              </a:spcBef>
              <a:spcAft>
                <a:spcPts val="0"/>
              </a:spcAft>
              <a:buClr>
                <a:schemeClr val="dk2"/>
              </a:buClr>
              <a:buSzPts val="4200"/>
              <a:buNone/>
              <a:defRPr sz="5600">
                <a:solidFill>
                  <a:schemeClr val="dk2"/>
                </a:solidFill>
              </a:defRPr>
            </a:lvl9pPr>
          </a:lstStyle>
          <a:p>
            <a:endParaRPr/>
          </a:p>
        </p:txBody>
      </p:sp>
      <p:sp>
        <p:nvSpPr>
          <p:cNvPr id="49" name="Google Shape;49;p9"/>
          <p:cNvSpPr txBox="1">
            <a:spLocks noGrp="1"/>
          </p:cNvSpPr>
          <p:nvPr>
            <p:ph type="subTitle" idx="1"/>
          </p:nvPr>
        </p:nvSpPr>
        <p:spPr>
          <a:xfrm>
            <a:off x="354000" y="3705956"/>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50" name="Google Shape;50;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Clr>
                <a:schemeClr val="lt1"/>
              </a:buClr>
              <a:buSzPts val="1800"/>
              <a:buChar char="●"/>
              <a:defRPr>
                <a:solidFill>
                  <a:schemeClr val="lt1"/>
                </a:solidFill>
              </a:defRPr>
            </a:lvl1pPr>
            <a:lvl2pPr marL="1219170" lvl="1" indent="-423323">
              <a:spcBef>
                <a:spcPts val="2133"/>
              </a:spcBef>
              <a:spcAft>
                <a:spcPts val="0"/>
              </a:spcAft>
              <a:buClr>
                <a:schemeClr val="lt1"/>
              </a:buClr>
              <a:buSzPts val="1400"/>
              <a:buChar char="○"/>
              <a:defRPr>
                <a:solidFill>
                  <a:schemeClr val="lt1"/>
                </a:solidFill>
              </a:defRPr>
            </a:lvl2pPr>
            <a:lvl3pPr marL="1828754" lvl="2" indent="-423323">
              <a:spcBef>
                <a:spcPts val="2133"/>
              </a:spcBef>
              <a:spcAft>
                <a:spcPts val="0"/>
              </a:spcAft>
              <a:buClr>
                <a:schemeClr val="lt1"/>
              </a:buClr>
              <a:buSzPts val="1400"/>
              <a:buChar char="■"/>
              <a:defRPr>
                <a:solidFill>
                  <a:schemeClr val="lt1"/>
                </a:solidFill>
              </a:defRPr>
            </a:lvl3pPr>
            <a:lvl4pPr marL="2438339" lvl="3" indent="-423323">
              <a:spcBef>
                <a:spcPts val="2133"/>
              </a:spcBef>
              <a:spcAft>
                <a:spcPts val="0"/>
              </a:spcAft>
              <a:buClr>
                <a:schemeClr val="lt1"/>
              </a:buClr>
              <a:buSzPts val="1400"/>
              <a:buChar char="●"/>
              <a:defRPr>
                <a:solidFill>
                  <a:schemeClr val="lt1"/>
                </a:solidFill>
              </a:defRPr>
            </a:lvl4pPr>
            <a:lvl5pPr marL="3047924" lvl="4" indent="-423323">
              <a:spcBef>
                <a:spcPts val="2133"/>
              </a:spcBef>
              <a:spcAft>
                <a:spcPts val="0"/>
              </a:spcAft>
              <a:buClr>
                <a:schemeClr val="lt1"/>
              </a:buClr>
              <a:buSzPts val="1400"/>
              <a:buChar char="○"/>
              <a:defRPr>
                <a:solidFill>
                  <a:schemeClr val="lt1"/>
                </a:solidFill>
              </a:defRPr>
            </a:lvl5pPr>
            <a:lvl6pPr marL="3657509" lvl="5" indent="-423323">
              <a:spcBef>
                <a:spcPts val="2133"/>
              </a:spcBef>
              <a:spcAft>
                <a:spcPts val="0"/>
              </a:spcAft>
              <a:buClr>
                <a:schemeClr val="lt1"/>
              </a:buClr>
              <a:buSzPts val="1400"/>
              <a:buChar char="■"/>
              <a:defRPr>
                <a:solidFill>
                  <a:schemeClr val="lt1"/>
                </a:solidFill>
              </a:defRPr>
            </a:lvl6pPr>
            <a:lvl7pPr marL="4267093" lvl="6" indent="-423323">
              <a:spcBef>
                <a:spcPts val="2133"/>
              </a:spcBef>
              <a:spcAft>
                <a:spcPts val="0"/>
              </a:spcAft>
              <a:buClr>
                <a:schemeClr val="lt1"/>
              </a:buClr>
              <a:buSzPts val="1400"/>
              <a:buChar char="●"/>
              <a:defRPr>
                <a:solidFill>
                  <a:schemeClr val="lt1"/>
                </a:solidFill>
              </a:defRPr>
            </a:lvl7pPr>
            <a:lvl8pPr marL="4876678" lvl="7" indent="-423323">
              <a:spcBef>
                <a:spcPts val="2133"/>
              </a:spcBef>
              <a:spcAft>
                <a:spcPts val="0"/>
              </a:spcAft>
              <a:buClr>
                <a:schemeClr val="lt1"/>
              </a:buClr>
              <a:buSzPts val="1400"/>
              <a:buChar char="○"/>
              <a:defRPr>
                <a:solidFill>
                  <a:schemeClr val="lt1"/>
                </a:solidFill>
              </a:defRPr>
            </a:lvl8pPr>
            <a:lvl9pPr marL="5486263" lvl="8" indent="-423323">
              <a:spcBef>
                <a:spcPts val="2133"/>
              </a:spcBef>
              <a:spcAft>
                <a:spcPts val="2133"/>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104795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2"/>
        <p:cNvGrpSpPr/>
        <p:nvPr/>
      </p:nvGrpSpPr>
      <p:grpSpPr>
        <a:xfrm>
          <a:off x="0" y="0"/>
          <a:ext cx="0" cy="0"/>
          <a:chOff x="0" y="0"/>
          <a:chExt cx="0" cy="0"/>
        </a:xfrm>
      </p:grpSpPr>
      <p:sp>
        <p:nvSpPr>
          <p:cNvPr id="53" name="Google Shape;53;p10"/>
          <p:cNvSpPr txBox="1"/>
          <p:nvPr/>
        </p:nvSpPr>
        <p:spPr>
          <a:xfrm rot="10800000" flipH="1">
            <a:off x="0" y="0"/>
            <a:ext cx="12192000" cy="62612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4" name="Google Shape;54;p10"/>
          <p:cNvSpPr/>
          <p:nvPr/>
        </p:nvSpPr>
        <p:spPr>
          <a:xfrm rot="10800000" flipH="1">
            <a:off x="0" y="6163633"/>
            <a:ext cx="12192000" cy="98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5" name="Google Shape;55;p10"/>
          <p:cNvSpPr txBox="1">
            <a:spLocks noGrp="1"/>
          </p:cNvSpPr>
          <p:nvPr>
            <p:ph type="body" idx="1"/>
          </p:nvPr>
        </p:nvSpPr>
        <p:spPr>
          <a:xfrm>
            <a:off x="76200" y="6262433"/>
            <a:ext cx="11176000" cy="5956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Clr>
                <a:schemeClr val="lt1"/>
              </a:buClr>
              <a:buSzPts val="1200"/>
              <a:buNone/>
              <a:defRPr sz="1600">
                <a:solidFill>
                  <a:schemeClr val="lt1"/>
                </a:solidFill>
              </a:defRPr>
            </a:lvl1pPr>
          </a:lstStyle>
          <a:p>
            <a:endParaRPr/>
          </a:p>
        </p:txBody>
      </p:sp>
      <p:sp>
        <p:nvSpPr>
          <p:cNvPr id="56" name="Google Shape;56;p10"/>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731450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09237-7165-4F90-9378-1A43FE2AA9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9D83138-ED1A-4F47-BC91-301D300228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AB04ED6-A2FB-4D05-A8FE-60066C651672}"/>
              </a:ext>
            </a:extLst>
          </p:cNvPr>
          <p:cNvSpPr>
            <a:spLocks noGrp="1"/>
          </p:cNvSpPr>
          <p:nvPr>
            <p:ph type="dt" sz="half" idx="10"/>
          </p:nvPr>
        </p:nvSpPr>
        <p:spPr/>
        <p:txBody>
          <a:bodyPr/>
          <a:lstStyle/>
          <a:p>
            <a:fld id="{D6D6D963-10B2-40D2-A5A2-F65AB04AE200}" type="datetimeFigureOut">
              <a:rPr lang="en-US" smtClean="0"/>
              <a:t>11/24/20</a:t>
            </a:fld>
            <a:endParaRPr lang="en-US"/>
          </a:p>
        </p:txBody>
      </p:sp>
      <p:sp>
        <p:nvSpPr>
          <p:cNvPr id="5" name="Footer Placeholder 4">
            <a:extLst>
              <a:ext uri="{FF2B5EF4-FFF2-40B4-BE49-F238E27FC236}">
                <a16:creationId xmlns:a16="http://schemas.microsoft.com/office/drawing/2014/main" id="{47691F04-0979-450B-83C2-7EE420ABC5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DC8611-88C3-4CF4-A54E-6A664A69923D}"/>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21130872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57"/>
        <p:cNvGrpSpPr/>
        <p:nvPr/>
      </p:nvGrpSpPr>
      <p:grpSpPr>
        <a:xfrm>
          <a:off x="0" y="0"/>
          <a:ext cx="0" cy="0"/>
          <a:chOff x="0" y="0"/>
          <a:chExt cx="0" cy="0"/>
        </a:xfrm>
      </p:grpSpPr>
      <p:sp>
        <p:nvSpPr>
          <p:cNvPr id="58" name="Google Shape;58;p11"/>
          <p:cNvSpPr txBox="1">
            <a:spLocks noGrp="1"/>
          </p:cNvSpPr>
          <p:nvPr>
            <p:ph type="title" hasCustomPrompt="1"/>
          </p:nvPr>
        </p:nvSpPr>
        <p:spPr>
          <a:xfrm>
            <a:off x="634000" y="1678033"/>
            <a:ext cx="10962800" cy="26180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6000">
                <a:solidFill>
                  <a:schemeClr val="dk2"/>
                </a:solidFill>
              </a:defRPr>
            </a:lvl1pPr>
            <a:lvl2pPr lvl="1" algn="ctr">
              <a:spcBef>
                <a:spcPts val="0"/>
              </a:spcBef>
              <a:spcAft>
                <a:spcPts val="0"/>
              </a:spcAft>
              <a:buClr>
                <a:schemeClr val="dk2"/>
              </a:buClr>
              <a:buSzPts val="12000"/>
              <a:buNone/>
              <a:defRPr sz="16000">
                <a:solidFill>
                  <a:schemeClr val="dk2"/>
                </a:solidFill>
              </a:defRPr>
            </a:lvl2pPr>
            <a:lvl3pPr lvl="2" algn="ctr">
              <a:spcBef>
                <a:spcPts val="0"/>
              </a:spcBef>
              <a:spcAft>
                <a:spcPts val="0"/>
              </a:spcAft>
              <a:buClr>
                <a:schemeClr val="dk2"/>
              </a:buClr>
              <a:buSzPts val="12000"/>
              <a:buNone/>
              <a:defRPr sz="16000">
                <a:solidFill>
                  <a:schemeClr val="dk2"/>
                </a:solidFill>
              </a:defRPr>
            </a:lvl3pPr>
            <a:lvl4pPr lvl="3" algn="ctr">
              <a:spcBef>
                <a:spcPts val="0"/>
              </a:spcBef>
              <a:spcAft>
                <a:spcPts val="0"/>
              </a:spcAft>
              <a:buClr>
                <a:schemeClr val="dk2"/>
              </a:buClr>
              <a:buSzPts val="12000"/>
              <a:buNone/>
              <a:defRPr sz="16000">
                <a:solidFill>
                  <a:schemeClr val="dk2"/>
                </a:solidFill>
              </a:defRPr>
            </a:lvl4pPr>
            <a:lvl5pPr lvl="4" algn="ctr">
              <a:spcBef>
                <a:spcPts val="0"/>
              </a:spcBef>
              <a:spcAft>
                <a:spcPts val="0"/>
              </a:spcAft>
              <a:buClr>
                <a:schemeClr val="dk2"/>
              </a:buClr>
              <a:buSzPts val="12000"/>
              <a:buNone/>
              <a:defRPr sz="16000">
                <a:solidFill>
                  <a:schemeClr val="dk2"/>
                </a:solidFill>
              </a:defRPr>
            </a:lvl5pPr>
            <a:lvl6pPr lvl="5" algn="ctr">
              <a:spcBef>
                <a:spcPts val="0"/>
              </a:spcBef>
              <a:spcAft>
                <a:spcPts val="0"/>
              </a:spcAft>
              <a:buClr>
                <a:schemeClr val="dk2"/>
              </a:buClr>
              <a:buSzPts val="12000"/>
              <a:buNone/>
              <a:defRPr sz="16000">
                <a:solidFill>
                  <a:schemeClr val="dk2"/>
                </a:solidFill>
              </a:defRPr>
            </a:lvl6pPr>
            <a:lvl7pPr lvl="6" algn="ctr">
              <a:spcBef>
                <a:spcPts val="0"/>
              </a:spcBef>
              <a:spcAft>
                <a:spcPts val="0"/>
              </a:spcAft>
              <a:buClr>
                <a:schemeClr val="dk2"/>
              </a:buClr>
              <a:buSzPts val="12000"/>
              <a:buNone/>
              <a:defRPr sz="16000">
                <a:solidFill>
                  <a:schemeClr val="dk2"/>
                </a:solidFill>
              </a:defRPr>
            </a:lvl7pPr>
            <a:lvl8pPr lvl="7" algn="ctr">
              <a:spcBef>
                <a:spcPts val="0"/>
              </a:spcBef>
              <a:spcAft>
                <a:spcPts val="0"/>
              </a:spcAft>
              <a:buClr>
                <a:schemeClr val="dk2"/>
              </a:buClr>
              <a:buSzPts val="12000"/>
              <a:buNone/>
              <a:defRPr sz="16000">
                <a:solidFill>
                  <a:schemeClr val="dk2"/>
                </a:solidFill>
              </a:defRPr>
            </a:lvl8pPr>
            <a:lvl9pPr lvl="8" algn="ctr">
              <a:spcBef>
                <a:spcPts val="0"/>
              </a:spcBef>
              <a:spcAft>
                <a:spcPts val="0"/>
              </a:spcAft>
              <a:buClr>
                <a:schemeClr val="dk2"/>
              </a:buClr>
              <a:buSzPts val="12000"/>
              <a:buNone/>
              <a:defRPr sz="16000">
                <a:solidFill>
                  <a:schemeClr val="dk2"/>
                </a:solidFill>
              </a:defRPr>
            </a:lvl9pPr>
          </a:lstStyle>
          <a:p>
            <a:r>
              <a:t>xx%</a:t>
            </a:r>
          </a:p>
        </p:txBody>
      </p:sp>
      <p:sp>
        <p:nvSpPr>
          <p:cNvPr id="59" name="Google Shape;59;p11"/>
          <p:cNvSpPr txBox="1">
            <a:spLocks noGrp="1"/>
          </p:cNvSpPr>
          <p:nvPr>
            <p:ph type="body" idx="1"/>
          </p:nvPr>
        </p:nvSpPr>
        <p:spPr>
          <a:xfrm>
            <a:off x="634000" y="4406167"/>
            <a:ext cx="10962800" cy="17344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60" name="Google Shape;60;p11"/>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725635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12"/>
          <p:cNvSpPr txBox="1">
            <a:spLocks noGrp="1"/>
          </p:cNvSpPr>
          <p:nvPr>
            <p:ph type="sldNum" idx="12"/>
          </p:nvPr>
        </p:nvSpPr>
        <p:spPr>
          <a:xfrm>
            <a:off x="11364721" y="6260831"/>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32555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63190-7463-40B3-9FA1-1BB9C4E954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EB1A4F-3ADD-480B-84AA-01F648797ED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81B5341-184D-413C-B88B-3E75A5DE9E0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F46DB71-9803-4B24-A58B-102048ADECDD}"/>
              </a:ext>
            </a:extLst>
          </p:cNvPr>
          <p:cNvSpPr>
            <a:spLocks noGrp="1"/>
          </p:cNvSpPr>
          <p:nvPr>
            <p:ph type="dt" sz="half" idx="10"/>
          </p:nvPr>
        </p:nvSpPr>
        <p:spPr/>
        <p:txBody>
          <a:bodyPr/>
          <a:lstStyle/>
          <a:p>
            <a:fld id="{D6D6D963-10B2-40D2-A5A2-F65AB04AE200}" type="datetimeFigureOut">
              <a:rPr lang="en-US" smtClean="0"/>
              <a:t>11/24/20</a:t>
            </a:fld>
            <a:endParaRPr lang="en-US"/>
          </a:p>
        </p:txBody>
      </p:sp>
      <p:sp>
        <p:nvSpPr>
          <p:cNvPr id="6" name="Footer Placeholder 5">
            <a:extLst>
              <a:ext uri="{FF2B5EF4-FFF2-40B4-BE49-F238E27FC236}">
                <a16:creationId xmlns:a16="http://schemas.microsoft.com/office/drawing/2014/main" id="{1BFFDA33-FA30-424E-9BF2-2D2EECC6B7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C79207-7558-4A0D-8BEE-9730A835C299}"/>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418069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859AD-1427-4C0E-9ED6-E0FF694F617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25AED5E-247D-45A0-B452-E453B8BC95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0A0A5DA-0777-4B0E-9243-807D8373A5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ED3C0D6-D2DF-481E-96C0-7B49CB6ADB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65579B2-3B65-4ECE-AEA0-BB2F1E82338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2E1F3DA-3003-434B-94B7-C9E4EFCD994F}"/>
              </a:ext>
            </a:extLst>
          </p:cNvPr>
          <p:cNvSpPr>
            <a:spLocks noGrp="1"/>
          </p:cNvSpPr>
          <p:nvPr>
            <p:ph type="dt" sz="half" idx="10"/>
          </p:nvPr>
        </p:nvSpPr>
        <p:spPr/>
        <p:txBody>
          <a:bodyPr/>
          <a:lstStyle/>
          <a:p>
            <a:fld id="{D6D6D963-10B2-40D2-A5A2-F65AB04AE200}" type="datetimeFigureOut">
              <a:rPr lang="en-US" smtClean="0"/>
              <a:t>11/24/20</a:t>
            </a:fld>
            <a:endParaRPr lang="en-US"/>
          </a:p>
        </p:txBody>
      </p:sp>
      <p:sp>
        <p:nvSpPr>
          <p:cNvPr id="8" name="Footer Placeholder 7">
            <a:extLst>
              <a:ext uri="{FF2B5EF4-FFF2-40B4-BE49-F238E27FC236}">
                <a16:creationId xmlns:a16="http://schemas.microsoft.com/office/drawing/2014/main" id="{6C20A92F-00EA-4562-AFE1-C887D67AA98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B0D8B7E-86D7-4B79-9487-2F530F560A95}"/>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2778081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F206F-99E0-4CED-9282-B18631E604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1A8CFFA-7247-4CF1-94E9-541EBAE1F750}"/>
              </a:ext>
            </a:extLst>
          </p:cNvPr>
          <p:cNvSpPr>
            <a:spLocks noGrp="1"/>
          </p:cNvSpPr>
          <p:nvPr>
            <p:ph type="dt" sz="half" idx="10"/>
          </p:nvPr>
        </p:nvSpPr>
        <p:spPr/>
        <p:txBody>
          <a:bodyPr/>
          <a:lstStyle/>
          <a:p>
            <a:fld id="{D6D6D963-10B2-40D2-A5A2-F65AB04AE200}" type="datetimeFigureOut">
              <a:rPr lang="en-US" smtClean="0"/>
              <a:t>11/24/20</a:t>
            </a:fld>
            <a:endParaRPr lang="en-US"/>
          </a:p>
        </p:txBody>
      </p:sp>
      <p:sp>
        <p:nvSpPr>
          <p:cNvPr id="4" name="Footer Placeholder 3">
            <a:extLst>
              <a:ext uri="{FF2B5EF4-FFF2-40B4-BE49-F238E27FC236}">
                <a16:creationId xmlns:a16="http://schemas.microsoft.com/office/drawing/2014/main" id="{F737FD57-1676-4D90-9F48-23766F2A9A8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BB39173-BF62-4B4C-9AAF-DEC1DDF25E6B}"/>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881818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F77669-FFDB-4300-A92A-D49135DE209D}"/>
              </a:ext>
            </a:extLst>
          </p:cNvPr>
          <p:cNvSpPr>
            <a:spLocks noGrp="1"/>
          </p:cNvSpPr>
          <p:nvPr>
            <p:ph type="dt" sz="half" idx="10"/>
          </p:nvPr>
        </p:nvSpPr>
        <p:spPr/>
        <p:txBody>
          <a:bodyPr/>
          <a:lstStyle/>
          <a:p>
            <a:fld id="{D6D6D963-10B2-40D2-A5A2-F65AB04AE200}" type="datetimeFigureOut">
              <a:rPr lang="en-US" smtClean="0"/>
              <a:t>11/24/20</a:t>
            </a:fld>
            <a:endParaRPr lang="en-US"/>
          </a:p>
        </p:txBody>
      </p:sp>
      <p:sp>
        <p:nvSpPr>
          <p:cNvPr id="3" name="Footer Placeholder 2">
            <a:extLst>
              <a:ext uri="{FF2B5EF4-FFF2-40B4-BE49-F238E27FC236}">
                <a16:creationId xmlns:a16="http://schemas.microsoft.com/office/drawing/2014/main" id="{CF0AC1F6-EE3C-4DA8-B4C7-8397CF8BA82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C62172-7169-4743-847A-A265387A1D48}"/>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2319616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27067-6DE7-4426-9B84-C3520BEF5F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86F832F-C83C-4D56-AB91-31765794B4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5C38F5-BCCE-422F-8D23-D1D896A913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6B902A-8FC3-4889-87D2-CA160735F762}"/>
              </a:ext>
            </a:extLst>
          </p:cNvPr>
          <p:cNvSpPr>
            <a:spLocks noGrp="1"/>
          </p:cNvSpPr>
          <p:nvPr>
            <p:ph type="dt" sz="half" idx="10"/>
          </p:nvPr>
        </p:nvSpPr>
        <p:spPr/>
        <p:txBody>
          <a:bodyPr/>
          <a:lstStyle/>
          <a:p>
            <a:fld id="{D6D6D963-10B2-40D2-A5A2-F65AB04AE200}" type="datetimeFigureOut">
              <a:rPr lang="en-US" smtClean="0"/>
              <a:t>11/24/20</a:t>
            </a:fld>
            <a:endParaRPr lang="en-US"/>
          </a:p>
        </p:txBody>
      </p:sp>
      <p:sp>
        <p:nvSpPr>
          <p:cNvPr id="6" name="Footer Placeholder 5">
            <a:extLst>
              <a:ext uri="{FF2B5EF4-FFF2-40B4-BE49-F238E27FC236}">
                <a16:creationId xmlns:a16="http://schemas.microsoft.com/office/drawing/2014/main" id="{FAAF692E-E538-49FB-9AE1-C41BF95D22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3C6EC4-E502-4C60-A274-8B5355F9DA09}"/>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3190310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C4AB2-7011-4810-9D72-F4DE0188EA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D6B3971-C8EA-4C5C-BAD7-5437145D31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6E1CEA-B51D-4F46-A703-03E7B70F6C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F58581-FEDA-4F31-929C-A97FCD42EBCA}"/>
              </a:ext>
            </a:extLst>
          </p:cNvPr>
          <p:cNvSpPr>
            <a:spLocks noGrp="1"/>
          </p:cNvSpPr>
          <p:nvPr>
            <p:ph type="dt" sz="half" idx="10"/>
          </p:nvPr>
        </p:nvSpPr>
        <p:spPr/>
        <p:txBody>
          <a:bodyPr/>
          <a:lstStyle/>
          <a:p>
            <a:fld id="{D6D6D963-10B2-40D2-A5A2-F65AB04AE200}" type="datetimeFigureOut">
              <a:rPr lang="en-US" smtClean="0"/>
              <a:t>11/24/20</a:t>
            </a:fld>
            <a:endParaRPr lang="en-US"/>
          </a:p>
        </p:txBody>
      </p:sp>
      <p:sp>
        <p:nvSpPr>
          <p:cNvPr id="6" name="Footer Placeholder 5">
            <a:extLst>
              <a:ext uri="{FF2B5EF4-FFF2-40B4-BE49-F238E27FC236}">
                <a16:creationId xmlns:a16="http://schemas.microsoft.com/office/drawing/2014/main" id="{F555A925-7F34-40B5-97A1-628399EBFB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3C132D-A78A-44FE-9492-09BA1F8A858C}"/>
              </a:ext>
            </a:extLst>
          </p:cNvPr>
          <p:cNvSpPr>
            <a:spLocks noGrp="1"/>
          </p:cNvSpPr>
          <p:nvPr>
            <p:ph type="sldNum" sz="quarter" idx="12"/>
          </p:nvPr>
        </p:nvSpPr>
        <p:spPr/>
        <p:txBody>
          <a:bodyPr/>
          <a:lstStyle/>
          <a:p>
            <a:fld id="{BBDE1A05-ECA8-4930-8D24-5EABEFDCA08B}" type="slidenum">
              <a:rPr lang="en-US" smtClean="0"/>
              <a:t>‹#›</a:t>
            </a:fld>
            <a:endParaRPr lang="en-US"/>
          </a:p>
        </p:txBody>
      </p:sp>
    </p:spTree>
    <p:extLst>
      <p:ext uri="{BB962C8B-B14F-4D97-AF65-F5344CB8AC3E}">
        <p14:creationId xmlns:p14="http://schemas.microsoft.com/office/powerpoint/2010/main" val="487093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heme" Target="../theme/theme3.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4BD960-CAB7-4CE9-9677-EB0114A90D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5C6A06-794B-4B1A-B852-512CB30C1A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05592C-CEB8-4AD8-A0EE-1C2222DFE7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D6D963-10B2-40D2-A5A2-F65AB04AE200}" type="datetimeFigureOut">
              <a:rPr lang="en-US" smtClean="0"/>
              <a:t>11/24/20</a:t>
            </a:fld>
            <a:endParaRPr lang="en-US"/>
          </a:p>
        </p:txBody>
      </p:sp>
      <p:sp>
        <p:nvSpPr>
          <p:cNvPr id="5" name="Footer Placeholder 4">
            <a:extLst>
              <a:ext uri="{FF2B5EF4-FFF2-40B4-BE49-F238E27FC236}">
                <a16:creationId xmlns:a16="http://schemas.microsoft.com/office/drawing/2014/main" id="{5836DF45-20BD-476F-BF79-7AA1747E9B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9024B20-6DE9-4572-89B4-06EE1B84E0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E1A05-ECA8-4930-8D24-5EABEFDCA08B}" type="slidenum">
              <a:rPr lang="en-US" smtClean="0"/>
              <a:t>‹#›</a:t>
            </a:fld>
            <a:endParaRPr lang="en-US"/>
          </a:p>
        </p:txBody>
      </p:sp>
    </p:spTree>
    <p:extLst>
      <p:ext uri="{BB962C8B-B14F-4D97-AF65-F5344CB8AC3E}">
        <p14:creationId xmlns:p14="http://schemas.microsoft.com/office/powerpoint/2010/main" val="3785231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629200" y="2558767"/>
            <a:ext cx="10962800" cy="36136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lt2"/>
                </a:solidFill>
                <a:latin typeface="Roboto"/>
                <a:ea typeface="Roboto"/>
                <a:cs typeface="Roboto"/>
                <a:sym typeface="Roboto"/>
              </a:defRPr>
            </a:lvl1pPr>
            <a:lvl2pPr lvl="1" algn="r">
              <a:buNone/>
              <a:defRPr sz="1333">
                <a:solidFill>
                  <a:schemeClr val="lt2"/>
                </a:solidFill>
                <a:latin typeface="Roboto"/>
                <a:ea typeface="Roboto"/>
                <a:cs typeface="Roboto"/>
                <a:sym typeface="Roboto"/>
              </a:defRPr>
            </a:lvl2pPr>
            <a:lvl3pPr lvl="2" algn="r">
              <a:buNone/>
              <a:defRPr sz="1333">
                <a:solidFill>
                  <a:schemeClr val="lt2"/>
                </a:solidFill>
                <a:latin typeface="Roboto"/>
                <a:ea typeface="Roboto"/>
                <a:cs typeface="Roboto"/>
                <a:sym typeface="Roboto"/>
              </a:defRPr>
            </a:lvl3pPr>
            <a:lvl4pPr lvl="3" algn="r">
              <a:buNone/>
              <a:defRPr sz="1333">
                <a:solidFill>
                  <a:schemeClr val="lt2"/>
                </a:solidFill>
                <a:latin typeface="Roboto"/>
                <a:ea typeface="Roboto"/>
                <a:cs typeface="Roboto"/>
                <a:sym typeface="Roboto"/>
              </a:defRPr>
            </a:lvl4pPr>
            <a:lvl5pPr lvl="4" algn="r">
              <a:buNone/>
              <a:defRPr sz="1333">
                <a:solidFill>
                  <a:schemeClr val="lt2"/>
                </a:solidFill>
                <a:latin typeface="Roboto"/>
                <a:ea typeface="Roboto"/>
                <a:cs typeface="Roboto"/>
                <a:sym typeface="Roboto"/>
              </a:defRPr>
            </a:lvl5pPr>
            <a:lvl6pPr lvl="5" algn="r">
              <a:buNone/>
              <a:defRPr sz="1333">
                <a:solidFill>
                  <a:schemeClr val="lt2"/>
                </a:solidFill>
                <a:latin typeface="Roboto"/>
                <a:ea typeface="Roboto"/>
                <a:cs typeface="Roboto"/>
                <a:sym typeface="Roboto"/>
              </a:defRPr>
            </a:lvl6pPr>
            <a:lvl7pPr lvl="6" algn="r">
              <a:buNone/>
              <a:defRPr sz="1333">
                <a:solidFill>
                  <a:schemeClr val="lt2"/>
                </a:solidFill>
                <a:latin typeface="Roboto"/>
                <a:ea typeface="Roboto"/>
                <a:cs typeface="Roboto"/>
                <a:sym typeface="Roboto"/>
              </a:defRPr>
            </a:lvl7pPr>
            <a:lvl8pPr lvl="7" algn="r">
              <a:buNone/>
              <a:defRPr sz="1333">
                <a:solidFill>
                  <a:schemeClr val="lt2"/>
                </a:solidFill>
                <a:latin typeface="Roboto"/>
                <a:ea typeface="Roboto"/>
                <a:cs typeface="Roboto"/>
                <a:sym typeface="Roboto"/>
              </a:defRPr>
            </a:lvl8pPr>
            <a:lvl9pPr lvl="8" algn="r">
              <a:buNone/>
              <a:defRPr sz="1333">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85320599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 id="2147483668" r:id="rId7"/>
    <p:sldLayoutId id="2147483669" r:id="rId8"/>
    <p:sldLayoutId id="2147483670"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629200" y="2558767"/>
            <a:ext cx="10962800" cy="36136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lt2"/>
                </a:solidFill>
                <a:latin typeface="Roboto"/>
                <a:ea typeface="Roboto"/>
                <a:cs typeface="Roboto"/>
                <a:sym typeface="Roboto"/>
              </a:defRPr>
            </a:lvl1pPr>
            <a:lvl2pPr lvl="1" algn="r">
              <a:buNone/>
              <a:defRPr sz="1333">
                <a:solidFill>
                  <a:schemeClr val="lt2"/>
                </a:solidFill>
                <a:latin typeface="Roboto"/>
                <a:ea typeface="Roboto"/>
                <a:cs typeface="Roboto"/>
                <a:sym typeface="Roboto"/>
              </a:defRPr>
            </a:lvl2pPr>
            <a:lvl3pPr lvl="2" algn="r">
              <a:buNone/>
              <a:defRPr sz="1333">
                <a:solidFill>
                  <a:schemeClr val="lt2"/>
                </a:solidFill>
                <a:latin typeface="Roboto"/>
                <a:ea typeface="Roboto"/>
                <a:cs typeface="Roboto"/>
                <a:sym typeface="Roboto"/>
              </a:defRPr>
            </a:lvl3pPr>
            <a:lvl4pPr lvl="3" algn="r">
              <a:buNone/>
              <a:defRPr sz="1333">
                <a:solidFill>
                  <a:schemeClr val="lt2"/>
                </a:solidFill>
                <a:latin typeface="Roboto"/>
                <a:ea typeface="Roboto"/>
                <a:cs typeface="Roboto"/>
                <a:sym typeface="Roboto"/>
              </a:defRPr>
            </a:lvl4pPr>
            <a:lvl5pPr lvl="4" algn="r">
              <a:buNone/>
              <a:defRPr sz="1333">
                <a:solidFill>
                  <a:schemeClr val="lt2"/>
                </a:solidFill>
                <a:latin typeface="Roboto"/>
                <a:ea typeface="Roboto"/>
                <a:cs typeface="Roboto"/>
                <a:sym typeface="Roboto"/>
              </a:defRPr>
            </a:lvl5pPr>
            <a:lvl6pPr lvl="5" algn="r">
              <a:buNone/>
              <a:defRPr sz="1333">
                <a:solidFill>
                  <a:schemeClr val="lt2"/>
                </a:solidFill>
                <a:latin typeface="Roboto"/>
                <a:ea typeface="Roboto"/>
                <a:cs typeface="Roboto"/>
                <a:sym typeface="Roboto"/>
              </a:defRPr>
            </a:lvl6pPr>
            <a:lvl7pPr lvl="6" algn="r">
              <a:buNone/>
              <a:defRPr sz="1333">
                <a:solidFill>
                  <a:schemeClr val="lt2"/>
                </a:solidFill>
                <a:latin typeface="Roboto"/>
                <a:ea typeface="Roboto"/>
                <a:cs typeface="Roboto"/>
                <a:sym typeface="Roboto"/>
              </a:defRPr>
            </a:lvl7pPr>
            <a:lvl8pPr lvl="7" algn="r">
              <a:buNone/>
              <a:defRPr sz="1333">
                <a:solidFill>
                  <a:schemeClr val="lt2"/>
                </a:solidFill>
                <a:latin typeface="Roboto"/>
                <a:ea typeface="Roboto"/>
                <a:cs typeface="Roboto"/>
                <a:sym typeface="Roboto"/>
              </a:defRPr>
            </a:lvl8pPr>
            <a:lvl9pPr lvl="8" algn="r">
              <a:buNone/>
              <a:defRPr sz="1333">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10579459"/>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6.xm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6.xml"/><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6.xml"/><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6.xml"/><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6.xml"/><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6.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6.xml"/><Relationship Id="rId1" Type="http://schemas.openxmlformats.org/officeDocument/2006/relationships/themeOverride" Target="../theme/themeOverride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6.xml"/><Relationship Id="rId1" Type="http://schemas.openxmlformats.org/officeDocument/2006/relationships/themeOverride" Target="../theme/themeOverride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1.xml"/><Relationship Id="rId6" Type="http://schemas.openxmlformats.org/officeDocument/2006/relationships/hyperlink" Target="mailto:Sascha.Fuller@Newcastle.edu.au" TargetMode="External"/><Relationship Id="rId5" Type="http://schemas.openxmlformats.org/officeDocument/2006/relationships/hyperlink" Target="mailto:Stephanie.borrelle@birdlife.org" TargetMode="External"/><Relationship Id="rId4" Type="http://schemas.openxmlformats.org/officeDocument/2006/relationships/hyperlink" Target="mailto:T.Farrelly@massey.ac.nz"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hyperlink" Target="https://reports.eia-international.org/wp-content/uploads/sites/6/2020/09/Plastic-Prevention-Gap-Analysis-2020.pdf"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5"/>
          <p:cNvSpPr txBox="1">
            <a:spLocks noGrp="1"/>
          </p:cNvSpPr>
          <p:nvPr>
            <p:ph type="ctrTitle" idx="4294967295"/>
          </p:nvPr>
        </p:nvSpPr>
        <p:spPr>
          <a:xfrm>
            <a:off x="520700" y="2425700"/>
            <a:ext cx="10962800" cy="1244800"/>
          </a:xfrm>
          <a:prstGeom prst="rect">
            <a:avLst/>
          </a:prstGeom>
        </p:spPr>
        <p:txBody>
          <a:bodyPr spcFirstLastPara="1" vert="horz" wrap="square" lIns="121900" tIns="121900" rIns="121900" bIns="121900" rtlCol="0" anchor="b" anchorCtr="0">
            <a:noAutofit/>
          </a:bodyPr>
          <a:lstStyle/>
          <a:p>
            <a:pPr>
              <a:spcBef>
                <a:spcPts val="0"/>
              </a:spcBef>
            </a:pPr>
            <a:r>
              <a:rPr lang="en-AU" b="1" dirty="0">
                <a:solidFill>
                  <a:srgbClr val="22A687"/>
                </a:solidFill>
              </a:rPr>
              <a:t>Plastic Pollution Prevention in Pacific Large Ocean Small Island Developing States (LOSIDS)</a:t>
            </a:r>
            <a:endParaRPr b="1" dirty="0">
              <a:solidFill>
                <a:srgbClr val="22A687"/>
              </a:solidFill>
            </a:endParaRPr>
          </a:p>
        </p:txBody>
      </p:sp>
      <p:sp>
        <p:nvSpPr>
          <p:cNvPr id="80" name="Google Shape;80;p15"/>
          <p:cNvSpPr txBox="1">
            <a:spLocks noGrp="1"/>
          </p:cNvSpPr>
          <p:nvPr>
            <p:ph type="subTitle" idx="4294967295"/>
          </p:nvPr>
        </p:nvSpPr>
        <p:spPr>
          <a:xfrm>
            <a:off x="520700" y="3718840"/>
            <a:ext cx="10962800" cy="577200"/>
          </a:xfrm>
          <a:prstGeom prst="rect">
            <a:avLst/>
          </a:prstGeom>
        </p:spPr>
        <p:txBody>
          <a:bodyPr spcFirstLastPara="1" vert="horz" wrap="square" lIns="121900" tIns="121900" rIns="121900" bIns="121900" rtlCol="0" anchor="t" anchorCtr="0">
            <a:noAutofit/>
          </a:bodyPr>
          <a:lstStyle/>
          <a:p>
            <a:pPr marL="0" indent="0">
              <a:spcBef>
                <a:spcPts val="0"/>
              </a:spcBef>
              <a:spcAft>
                <a:spcPts val="600"/>
              </a:spcAft>
              <a:buNone/>
            </a:pPr>
            <a:r>
              <a:rPr lang="en-AU" sz="1800" dirty="0">
                <a:solidFill>
                  <a:srgbClr val="22A687"/>
                </a:solidFill>
              </a:rPr>
              <a:t>Dr </a:t>
            </a:r>
            <a:r>
              <a:rPr lang="en-AU" sz="1800" dirty="0" err="1">
                <a:solidFill>
                  <a:srgbClr val="22A687"/>
                </a:solidFill>
              </a:rPr>
              <a:t>Trisia</a:t>
            </a:r>
            <a:r>
              <a:rPr lang="en-AU" sz="1800" dirty="0">
                <a:solidFill>
                  <a:srgbClr val="22A687"/>
                </a:solidFill>
              </a:rPr>
              <a:t> </a:t>
            </a:r>
            <a:r>
              <a:rPr lang="en-AU" sz="1800" dirty="0" err="1">
                <a:solidFill>
                  <a:srgbClr val="22A687"/>
                </a:solidFill>
              </a:rPr>
              <a:t>Farrelly</a:t>
            </a:r>
            <a:r>
              <a:rPr lang="en-AU" sz="1800" dirty="0">
                <a:solidFill>
                  <a:srgbClr val="22A687"/>
                </a:solidFill>
              </a:rPr>
              <a:t>, Massey University Political Ecology Research Centre [PERC], New Zealand.</a:t>
            </a:r>
          </a:p>
          <a:p>
            <a:pPr marL="0" indent="0">
              <a:spcBef>
                <a:spcPts val="0"/>
              </a:spcBef>
              <a:spcAft>
                <a:spcPts val="600"/>
              </a:spcAft>
              <a:buNone/>
            </a:pPr>
            <a:r>
              <a:rPr lang="en-AU" sz="1800" dirty="0">
                <a:solidFill>
                  <a:srgbClr val="22A687"/>
                </a:solidFill>
              </a:rPr>
              <a:t>Dr Stephanie </a:t>
            </a:r>
            <a:r>
              <a:rPr lang="en-AU" sz="1800" dirty="0" err="1">
                <a:solidFill>
                  <a:srgbClr val="22A687"/>
                </a:solidFill>
              </a:rPr>
              <a:t>Borrelle</a:t>
            </a:r>
            <a:r>
              <a:rPr lang="en-AU" sz="1800" dirty="0">
                <a:solidFill>
                  <a:srgbClr val="22A687"/>
                </a:solidFill>
              </a:rPr>
              <a:t>, University of Toronto, Canada, Birdlife Pacific.</a:t>
            </a:r>
          </a:p>
          <a:p>
            <a:pPr marL="0" indent="0">
              <a:spcBef>
                <a:spcPts val="0"/>
              </a:spcBef>
              <a:spcAft>
                <a:spcPts val="600"/>
              </a:spcAft>
              <a:buNone/>
            </a:pPr>
            <a:r>
              <a:rPr lang="en-AU" sz="1800" dirty="0">
                <a:solidFill>
                  <a:srgbClr val="22A687"/>
                </a:solidFill>
              </a:rPr>
              <a:t>Dr Sascha Fuller, Research and Innovation Division, University of Newcastle, Australia.</a:t>
            </a:r>
          </a:p>
          <a:p>
            <a:pPr marL="0" indent="0">
              <a:spcBef>
                <a:spcPts val="0"/>
              </a:spcBef>
              <a:spcAft>
                <a:spcPts val="2133"/>
              </a:spcAft>
              <a:buNone/>
            </a:pPr>
            <a:endParaRPr lang="en-AU" sz="1800" dirty="0">
              <a:solidFill>
                <a:srgbClr val="22A687"/>
              </a:solidFill>
            </a:endParaRPr>
          </a:p>
          <a:p>
            <a:pPr marL="0" indent="0">
              <a:spcBef>
                <a:spcPts val="0"/>
              </a:spcBef>
              <a:spcAft>
                <a:spcPts val="2133"/>
              </a:spcAft>
              <a:buNone/>
            </a:pPr>
            <a:r>
              <a:rPr lang="en-AU" sz="1800" dirty="0">
                <a:solidFill>
                  <a:srgbClr val="22A687"/>
                </a:solidFill>
              </a:rPr>
              <a:t>Funded by the Environmental Investigation Agency and Massey University</a:t>
            </a:r>
          </a:p>
        </p:txBody>
      </p:sp>
      <p:pic>
        <p:nvPicPr>
          <p:cNvPr id="81" name="Google Shape;81;p15"/>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82" name="Google Shape;82;p15"/>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83" name="Google Shape;83;p15"/>
          <p:cNvPicPr preferRelativeResize="0"/>
          <p:nvPr/>
        </p:nvPicPr>
        <p:blipFill>
          <a:blip r:embed="rId5">
            <a:alphaModFix/>
          </a:blip>
          <a:stretch>
            <a:fillRect/>
          </a:stretch>
        </p:blipFill>
        <p:spPr>
          <a:xfrm>
            <a:off x="10755285" y="5884165"/>
            <a:ext cx="502775" cy="741235"/>
          </a:xfrm>
          <a:prstGeom prst="rect">
            <a:avLst/>
          </a:prstGeom>
          <a:noFill/>
          <a:ln>
            <a:noFill/>
          </a:ln>
        </p:spPr>
      </p:pic>
    </p:spTree>
    <p:extLst>
      <p:ext uri="{BB962C8B-B14F-4D97-AF65-F5344CB8AC3E}">
        <p14:creationId xmlns:p14="http://schemas.microsoft.com/office/powerpoint/2010/main" val="3859389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784EC-66C4-442B-A22C-2326C20C03A4}"/>
              </a:ext>
            </a:extLst>
          </p:cNvPr>
          <p:cNvSpPr>
            <a:spLocks noGrp="1"/>
          </p:cNvSpPr>
          <p:nvPr>
            <p:ph type="title"/>
          </p:nvPr>
        </p:nvSpPr>
        <p:spPr>
          <a:xfrm>
            <a:off x="838200" y="365126"/>
            <a:ext cx="10515600" cy="977900"/>
          </a:xfrm>
        </p:spPr>
        <p:txBody>
          <a:bodyPr>
            <a:normAutofit fontScale="90000"/>
          </a:bodyPr>
          <a:lstStyle/>
          <a:p>
            <a:r>
              <a:rPr lang="en-US" b="1" dirty="0" err="1"/>
              <a:t>Standardisation</a:t>
            </a:r>
            <a:br>
              <a:rPr lang="en-US" dirty="0"/>
            </a:br>
            <a:endParaRPr lang="en-US" sz="2800" dirty="0"/>
          </a:p>
        </p:txBody>
      </p:sp>
      <p:sp>
        <p:nvSpPr>
          <p:cNvPr id="8" name="Rectangle 7">
            <a:extLst>
              <a:ext uri="{FF2B5EF4-FFF2-40B4-BE49-F238E27FC236}">
                <a16:creationId xmlns:a16="http://schemas.microsoft.com/office/drawing/2014/main" id="{43DBB3A1-FD1A-465D-8CB5-E7CCECED754A}"/>
              </a:ext>
            </a:extLst>
          </p:cNvPr>
          <p:cNvSpPr/>
          <p:nvPr/>
        </p:nvSpPr>
        <p:spPr>
          <a:xfrm>
            <a:off x="838200" y="1931938"/>
            <a:ext cx="3590925" cy="3785652"/>
          </a:xfrm>
          <a:prstGeom prst="rect">
            <a:avLst/>
          </a:prstGeom>
        </p:spPr>
        <p:txBody>
          <a:bodyPr wrap="square">
            <a:spAutoFit/>
          </a:bodyPr>
          <a:lstStyle/>
          <a:p>
            <a:pPr marL="342900" indent="-342900">
              <a:buFont typeface="Arial" panose="020B0604020202020204" pitchFamily="34" charset="0"/>
              <a:buChar char="•"/>
            </a:pPr>
            <a:r>
              <a:rPr lang="en-US" sz="2400" dirty="0"/>
              <a:t>Product design</a:t>
            </a:r>
          </a:p>
          <a:p>
            <a:pPr marL="342900" indent="-342900">
              <a:buFont typeface="Arial" panose="020B0604020202020204" pitchFamily="34" charset="0"/>
              <a:buChar char="•"/>
            </a:pPr>
            <a:r>
              <a:rPr lang="en-US" sz="2400" dirty="0"/>
              <a:t>Polymer restrictions</a:t>
            </a:r>
          </a:p>
          <a:p>
            <a:pPr marL="342900" indent="-342900">
              <a:buFont typeface="Arial" panose="020B0604020202020204" pitchFamily="34" charset="0"/>
              <a:buChar char="•"/>
            </a:pPr>
            <a:r>
              <a:rPr lang="en-US" sz="2400" dirty="0"/>
              <a:t>Additive restrictions</a:t>
            </a:r>
          </a:p>
          <a:p>
            <a:pPr marL="342900" indent="-342900">
              <a:buFont typeface="Arial" panose="020B0604020202020204" pitchFamily="34" charset="0"/>
              <a:buChar char="•"/>
            </a:pPr>
            <a:r>
              <a:rPr lang="en-US" sz="2400" dirty="0"/>
              <a:t>Certification schemes</a:t>
            </a:r>
          </a:p>
          <a:p>
            <a:pPr marL="342900" indent="-342900">
              <a:buFont typeface="Arial" panose="020B0604020202020204" pitchFamily="34" charset="0"/>
              <a:buChar char="•"/>
            </a:pPr>
            <a:r>
              <a:rPr lang="en-US" sz="2400" dirty="0"/>
              <a:t>National monitoring and reporting</a:t>
            </a:r>
          </a:p>
          <a:p>
            <a:pPr marL="342900" indent="-342900">
              <a:buFont typeface="Arial" panose="020B0604020202020204" pitchFamily="34" charset="0"/>
              <a:buChar char="•"/>
            </a:pPr>
            <a:r>
              <a:rPr lang="en-US" sz="2400" dirty="0"/>
              <a:t>Transparency and freedom of information</a:t>
            </a:r>
          </a:p>
          <a:p>
            <a:pPr marL="342900" indent="-342900">
              <a:buFont typeface="Arial" panose="020B0604020202020204" pitchFamily="34" charset="0"/>
              <a:buChar char="•"/>
            </a:pPr>
            <a:r>
              <a:rPr lang="en-US" sz="2400" dirty="0"/>
              <a:t>Enforcement</a:t>
            </a:r>
          </a:p>
          <a:p>
            <a:pPr marL="342900" indent="-342900">
              <a:buFont typeface="Arial" panose="020B0604020202020204" pitchFamily="34" charset="0"/>
              <a:buChar char="•"/>
            </a:pPr>
            <a:r>
              <a:rPr lang="en-US" sz="2400" dirty="0"/>
              <a:t>Definitions </a:t>
            </a:r>
          </a:p>
        </p:txBody>
      </p:sp>
      <p:graphicFrame>
        <p:nvGraphicFramePr>
          <p:cNvPr id="11" name="Content Placeholder 10">
            <a:extLst>
              <a:ext uri="{FF2B5EF4-FFF2-40B4-BE49-F238E27FC236}">
                <a16:creationId xmlns:a16="http://schemas.microsoft.com/office/drawing/2014/main" id="{93A90092-2AD1-4E78-B9B3-85A58924C0CC}"/>
              </a:ext>
            </a:extLst>
          </p:cNvPr>
          <p:cNvGraphicFramePr>
            <a:graphicFrameLocks noGrp="1"/>
          </p:cNvGraphicFramePr>
          <p:nvPr>
            <p:ph idx="1"/>
          </p:nvPr>
        </p:nvGraphicFramePr>
        <p:xfrm>
          <a:off x="4853354" y="1209821"/>
          <a:ext cx="6654017" cy="4768940"/>
        </p:xfrm>
        <a:graphic>
          <a:graphicData uri="http://schemas.openxmlformats.org/drawingml/2006/table">
            <a:tbl>
              <a:tblPr firstRow="1" firstCol="1" bandRow="1"/>
              <a:tblGrid>
                <a:gridCol w="541890">
                  <a:extLst>
                    <a:ext uri="{9D8B030D-6E8A-4147-A177-3AD203B41FA5}">
                      <a16:colId xmlns:a16="http://schemas.microsoft.com/office/drawing/2014/main" val="1663567294"/>
                    </a:ext>
                  </a:extLst>
                </a:gridCol>
                <a:gridCol w="693926">
                  <a:extLst>
                    <a:ext uri="{9D8B030D-6E8A-4147-A177-3AD203B41FA5}">
                      <a16:colId xmlns:a16="http://schemas.microsoft.com/office/drawing/2014/main" val="2457957887"/>
                    </a:ext>
                  </a:extLst>
                </a:gridCol>
                <a:gridCol w="711361">
                  <a:extLst>
                    <a:ext uri="{9D8B030D-6E8A-4147-A177-3AD203B41FA5}">
                      <a16:colId xmlns:a16="http://schemas.microsoft.com/office/drawing/2014/main" val="3655003652"/>
                    </a:ext>
                  </a:extLst>
                </a:gridCol>
                <a:gridCol w="753206">
                  <a:extLst>
                    <a:ext uri="{9D8B030D-6E8A-4147-A177-3AD203B41FA5}">
                      <a16:colId xmlns:a16="http://schemas.microsoft.com/office/drawing/2014/main" val="1545357841"/>
                    </a:ext>
                  </a:extLst>
                </a:gridCol>
                <a:gridCol w="769943">
                  <a:extLst>
                    <a:ext uri="{9D8B030D-6E8A-4147-A177-3AD203B41FA5}">
                      <a16:colId xmlns:a16="http://schemas.microsoft.com/office/drawing/2014/main" val="312943591"/>
                    </a:ext>
                  </a:extLst>
                </a:gridCol>
                <a:gridCol w="855029">
                  <a:extLst>
                    <a:ext uri="{9D8B030D-6E8A-4147-A177-3AD203B41FA5}">
                      <a16:colId xmlns:a16="http://schemas.microsoft.com/office/drawing/2014/main" val="1551711703"/>
                    </a:ext>
                  </a:extLst>
                </a:gridCol>
                <a:gridCol w="792959">
                  <a:extLst>
                    <a:ext uri="{9D8B030D-6E8A-4147-A177-3AD203B41FA5}">
                      <a16:colId xmlns:a16="http://schemas.microsoft.com/office/drawing/2014/main" val="2129632298"/>
                    </a:ext>
                  </a:extLst>
                </a:gridCol>
                <a:gridCol w="792959">
                  <a:extLst>
                    <a:ext uri="{9D8B030D-6E8A-4147-A177-3AD203B41FA5}">
                      <a16:colId xmlns:a16="http://schemas.microsoft.com/office/drawing/2014/main" val="3254477279"/>
                    </a:ext>
                  </a:extLst>
                </a:gridCol>
                <a:gridCol w="742744">
                  <a:extLst>
                    <a:ext uri="{9D8B030D-6E8A-4147-A177-3AD203B41FA5}">
                      <a16:colId xmlns:a16="http://schemas.microsoft.com/office/drawing/2014/main" val="3439992083"/>
                    </a:ext>
                  </a:extLst>
                </a:gridCol>
              </a:tblGrid>
              <a:tr h="269940">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Product design</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Polymer restrictions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Additive restrictions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Voluntary certification &amp; industry standards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Mandatory product stewardship</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National monitoring, reporting, &amp; inventories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Transparency &amp; Freedom of information</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Enforcement</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Definitions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3943717"/>
                  </a:ext>
                </a:extLst>
              </a:tr>
              <a:tr h="89980">
                <a:tc>
                  <a:txBody>
                    <a:bodyPr/>
                    <a:lstStyle/>
                    <a:p>
                      <a:pPr marL="0" marR="0">
                        <a:spcBef>
                          <a:spcPts val="0"/>
                        </a:spcBef>
                        <a:spcAft>
                          <a:spcPts val="0"/>
                        </a:spcAft>
                      </a:pPr>
                      <a:r>
                        <a:rPr lang="en-NZ" sz="500">
                          <a:solidFill>
                            <a:srgbClr val="00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401542412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2781715977"/>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16625371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1885817879"/>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11779291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5457539"/>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522883176"/>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543504076"/>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407061624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4502012"/>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700961585"/>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68888005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89929809"/>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61993241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89983912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55651176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62175763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975841851"/>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0759812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061821387"/>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11674553"/>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94050123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951707285"/>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401152062"/>
                  </a:ext>
                </a:extLst>
              </a:tr>
              <a:tr h="8998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282080439"/>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32421952"/>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816318923"/>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9572960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844491417"/>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88552637"/>
                  </a:ext>
                </a:extLst>
              </a:tr>
              <a:tr h="8998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2380852967"/>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189996421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405485671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1803520986"/>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14329566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45928827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346166939"/>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27293085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59799708"/>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954823615"/>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282396516"/>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7050680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718229083"/>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3609958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350128642"/>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36401414"/>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92484051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23660970"/>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695263"/>
                  </a:ext>
                </a:extLst>
              </a:tr>
              <a:tr h="899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dirty="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1614055"/>
                  </a:ext>
                </a:extLst>
              </a:tr>
            </a:tbl>
          </a:graphicData>
        </a:graphic>
      </p:graphicFrame>
    </p:spTree>
    <p:extLst>
      <p:ext uri="{BB962C8B-B14F-4D97-AF65-F5344CB8AC3E}">
        <p14:creationId xmlns:p14="http://schemas.microsoft.com/office/powerpoint/2010/main" val="2193845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7A225-E49A-4659-998B-BE55318C5921}"/>
              </a:ext>
            </a:extLst>
          </p:cNvPr>
          <p:cNvSpPr>
            <a:spLocks noGrp="1"/>
          </p:cNvSpPr>
          <p:nvPr>
            <p:ph type="title"/>
          </p:nvPr>
        </p:nvSpPr>
        <p:spPr/>
        <p:txBody>
          <a:bodyPr>
            <a:normAutofit/>
          </a:bodyPr>
          <a:lstStyle/>
          <a:p>
            <a:r>
              <a:rPr lang="en-US" b="1" dirty="0"/>
              <a:t>Microplastics</a:t>
            </a:r>
            <a:br>
              <a:rPr lang="en-US" dirty="0"/>
            </a:br>
            <a:endParaRPr lang="en-US" sz="3600" dirty="0"/>
          </a:p>
        </p:txBody>
      </p:sp>
      <p:sp>
        <p:nvSpPr>
          <p:cNvPr id="9" name="Content Placeholder 8">
            <a:extLst>
              <a:ext uri="{FF2B5EF4-FFF2-40B4-BE49-F238E27FC236}">
                <a16:creationId xmlns:a16="http://schemas.microsoft.com/office/drawing/2014/main" id="{610842DF-3B7B-4DEF-8656-3A42E9FC857B}"/>
              </a:ext>
            </a:extLst>
          </p:cNvPr>
          <p:cNvSpPr>
            <a:spLocks noGrp="1"/>
          </p:cNvSpPr>
          <p:nvPr>
            <p:ph idx="1"/>
          </p:nvPr>
        </p:nvSpPr>
        <p:spPr>
          <a:xfrm>
            <a:off x="838200" y="1825625"/>
            <a:ext cx="4871224" cy="4351338"/>
          </a:xfrm>
        </p:spPr>
        <p:txBody>
          <a:bodyPr/>
          <a:lstStyle/>
          <a:p>
            <a:r>
              <a:rPr lang="en-US" dirty="0"/>
              <a:t>Intentionally added (e.g. microbeads)</a:t>
            </a:r>
          </a:p>
          <a:p>
            <a:r>
              <a:rPr lang="en-US" dirty="0"/>
              <a:t>Wear and tear (e.g. </a:t>
            </a:r>
            <a:r>
              <a:rPr lang="en-US" dirty="0" err="1"/>
              <a:t>tyres</a:t>
            </a:r>
            <a:r>
              <a:rPr lang="en-US" dirty="0"/>
              <a:t> and 	textiles)</a:t>
            </a:r>
          </a:p>
          <a:p>
            <a:r>
              <a:rPr lang="en-US" dirty="0" err="1"/>
              <a:t>Agriplastics</a:t>
            </a:r>
            <a:endParaRPr lang="en-US" dirty="0"/>
          </a:p>
          <a:p>
            <a:r>
              <a:rPr lang="en-US" dirty="0"/>
              <a:t>Management (e.g. pellets)</a:t>
            </a:r>
          </a:p>
        </p:txBody>
      </p:sp>
      <p:graphicFrame>
        <p:nvGraphicFramePr>
          <p:cNvPr id="11" name="Table 10">
            <a:extLst>
              <a:ext uri="{FF2B5EF4-FFF2-40B4-BE49-F238E27FC236}">
                <a16:creationId xmlns:a16="http://schemas.microsoft.com/office/drawing/2014/main" id="{47DD5F41-433D-4070-8A19-E7B04A89BCB1}"/>
              </a:ext>
            </a:extLst>
          </p:cNvPr>
          <p:cNvGraphicFramePr>
            <a:graphicFrameLocks noGrp="1"/>
          </p:cNvGraphicFramePr>
          <p:nvPr>
            <p:extLst>
              <p:ext uri="{D42A27DB-BD31-4B8C-83A1-F6EECF244321}">
                <p14:modId xmlns:p14="http://schemas.microsoft.com/office/powerpoint/2010/main" val="64083704"/>
              </p:ext>
            </p:extLst>
          </p:nvPr>
        </p:nvGraphicFramePr>
        <p:xfrm>
          <a:off x="6344529" y="984738"/>
          <a:ext cx="5009272" cy="5192226"/>
        </p:xfrm>
        <a:graphic>
          <a:graphicData uri="http://schemas.openxmlformats.org/drawingml/2006/table">
            <a:tbl>
              <a:tblPr firstRow="1" firstCol="1" bandRow="1"/>
              <a:tblGrid>
                <a:gridCol w="1264303">
                  <a:extLst>
                    <a:ext uri="{9D8B030D-6E8A-4147-A177-3AD203B41FA5}">
                      <a16:colId xmlns:a16="http://schemas.microsoft.com/office/drawing/2014/main" val="2834731719"/>
                    </a:ext>
                  </a:extLst>
                </a:gridCol>
                <a:gridCol w="1264303">
                  <a:extLst>
                    <a:ext uri="{9D8B030D-6E8A-4147-A177-3AD203B41FA5}">
                      <a16:colId xmlns:a16="http://schemas.microsoft.com/office/drawing/2014/main" val="3984368385"/>
                    </a:ext>
                  </a:extLst>
                </a:gridCol>
                <a:gridCol w="1107102">
                  <a:extLst>
                    <a:ext uri="{9D8B030D-6E8A-4147-A177-3AD203B41FA5}">
                      <a16:colId xmlns:a16="http://schemas.microsoft.com/office/drawing/2014/main" val="3961680544"/>
                    </a:ext>
                  </a:extLst>
                </a:gridCol>
                <a:gridCol w="1373564">
                  <a:extLst>
                    <a:ext uri="{9D8B030D-6E8A-4147-A177-3AD203B41FA5}">
                      <a16:colId xmlns:a16="http://schemas.microsoft.com/office/drawing/2014/main" val="386227525"/>
                    </a:ext>
                  </a:extLst>
                </a:gridCol>
              </a:tblGrid>
              <a:tr h="203372">
                <a:tc>
                  <a:txBody>
                    <a:bodyPr/>
                    <a:lstStyle/>
                    <a:p>
                      <a:pPr marL="0" marR="0" algn="ctr">
                        <a:spcBef>
                          <a:spcPts val="0"/>
                        </a:spcBef>
                        <a:spcAft>
                          <a:spcPts val="0"/>
                        </a:spcAft>
                      </a:pPr>
                      <a:r>
                        <a:rPr lang="en-NZ" sz="600" b="1">
                          <a:effectLst/>
                          <a:latin typeface="Calibri Light" panose="020F0302020204030204" pitchFamily="34" charset="0"/>
                          <a:ea typeface="Calibri" panose="020F0502020204030204" pitchFamily="34" charset="0"/>
                          <a:cs typeface="Calibri Light" panose="020F0302020204030204" pitchFamily="34" charset="0"/>
                        </a:rPr>
                        <a:t>Intentionally added (e.g., microbeads)</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600" b="1">
                          <a:effectLst/>
                          <a:latin typeface="Calibri Light" panose="020F0302020204030204" pitchFamily="34" charset="0"/>
                          <a:ea typeface="Calibri" panose="020F0502020204030204" pitchFamily="34" charset="0"/>
                          <a:cs typeface="Calibri Light" panose="020F0302020204030204" pitchFamily="34" charset="0"/>
                        </a:rPr>
                        <a:t>Wear and tear (e.g., tyres, textiles)</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600" b="1">
                          <a:effectLst/>
                          <a:latin typeface="Calibri Light" panose="020F0302020204030204" pitchFamily="34" charset="0"/>
                          <a:ea typeface="Calibri" panose="020F0502020204030204" pitchFamily="34" charset="0"/>
                          <a:cs typeface="Calibri Light" panose="020F0302020204030204" pitchFamily="34" charset="0"/>
                        </a:rPr>
                        <a:t>Agriplastics</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600" b="1">
                          <a:effectLst/>
                          <a:latin typeface="Calibri Light" panose="020F0302020204030204" pitchFamily="34" charset="0"/>
                          <a:ea typeface="Calibri" panose="020F0502020204030204" pitchFamily="34" charset="0"/>
                          <a:cs typeface="Calibri Light" panose="020F0302020204030204" pitchFamily="34" charset="0"/>
                        </a:rPr>
                        <a:t>Management (e.g., pellets)</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6598306"/>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73235332"/>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959264684"/>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54066115"/>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85863399"/>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141170689"/>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941172585"/>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708628377"/>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23152965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362926410"/>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77118221"/>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6114127"/>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83980868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212146016"/>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08203345"/>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18190371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70510301"/>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550973293"/>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24703616"/>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81738303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75340316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892350264"/>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3188291"/>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51058707"/>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642202801"/>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717367410"/>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806179893"/>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873238161"/>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59315058"/>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59987370"/>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641922604"/>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02383148"/>
                  </a:ext>
                </a:extLst>
              </a:tr>
              <a:tr h="10792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768965860"/>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7545539"/>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7962605"/>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552569695"/>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726106251"/>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56302154"/>
                  </a:ext>
                </a:extLst>
              </a:tr>
              <a:tr h="101686">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276871864"/>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596587565"/>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20781708"/>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878406756"/>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619900003"/>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175905163"/>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188268949"/>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16591592"/>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227545476"/>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611775559"/>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347854961"/>
                  </a:ext>
                </a:extLst>
              </a:tr>
              <a:tr h="101686">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600" b="1" dirty="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6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7861" marR="4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239513281"/>
                  </a:ext>
                </a:extLst>
              </a:tr>
            </a:tbl>
          </a:graphicData>
        </a:graphic>
      </p:graphicFrame>
    </p:spTree>
    <p:extLst>
      <p:ext uri="{BB962C8B-B14F-4D97-AF65-F5344CB8AC3E}">
        <p14:creationId xmlns:p14="http://schemas.microsoft.com/office/powerpoint/2010/main" val="17251900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 b="1" dirty="0"/>
              <a:t>Key Findings</a:t>
            </a:r>
            <a:endParaRPr b="1" dirty="0"/>
          </a:p>
        </p:txBody>
      </p:sp>
      <p:sp>
        <p:nvSpPr>
          <p:cNvPr id="89" name="Google Shape;89;p16"/>
          <p:cNvSpPr txBox="1">
            <a:spLocks noGrp="1"/>
          </p:cNvSpPr>
          <p:nvPr>
            <p:ph type="body" idx="1"/>
          </p:nvPr>
        </p:nvSpPr>
        <p:spPr>
          <a:xfrm>
            <a:off x="629200" y="2340864"/>
            <a:ext cx="10962800" cy="3831503"/>
          </a:xfrm>
          <a:prstGeom prst="rect">
            <a:avLst/>
          </a:prstGeom>
        </p:spPr>
        <p:txBody>
          <a:bodyPr spcFirstLastPara="1" wrap="square" lIns="121900" tIns="121900" rIns="121900" bIns="121900" anchor="t" anchorCtr="0">
            <a:noAutofit/>
          </a:bodyPr>
          <a:lstStyle/>
          <a:p>
            <a:pPr marL="0" indent="0">
              <a:buNone/>
            </a:pPr>
            <a:r>
              <a:rPr lang="en-AU" dirty="0"/>
              <a:t>1</a:t>
            </a:r>
            <a:r>
              <a:rPr lang="en-AU" b="1" dirty="0"/>
              <a:t>. Missed opportunities</a:t>
            </a:r>
          </a:p>
          <a:p>
            <a:pPr marL="0" indent="0">
              <a:buNone/>
            </a:pPr>
            <a:endParaRPr lang="en-AU" dirty="0"/>
          </a:p>
          <a:p>
            <a:pPr marL="0" indent="0">
              <a:buNone/>
            </a:pPr>
            <a:r>
              <a:rPr lang="en-AU" dirty="0"/>
              <a:t>2. </a:t>
            </a:r>
            <a:r>
              <a:rPr lang="en-AU" b="1" dirty="0"/>
              <a:t>Lack of access to the latest science-based evidence </a:t>
            </a:r>
            <a:r>
              <a:rPr lang="en-AU" dirty="0"/>
              <a:t>on plastic pollution.</a:t>
            </a:r>
          </a:p>
          <a:p>
            <a:pPr marL="0" indent="0">
              <a:buNone/>
            </a:pPr>
            <a:endParaRPr lang="en-AU" dirty="0"/>
          </a:p>
          <a:p>
            <a:pPr marL="0" indent="0">
              <a:buNone/>
            </a:pPr>
            <a:r>
              <a:rPr lang="en-AU" dirty="0"/>
              <a:t>3. Almost </a:t>
            </a:r>
            <a:r>
              <a:rPr lang="en-AU" b="1" dirty="0"/>
              <a:t>no reference to microplastics.</a:t>
            </a:r>
          </a:p>
          <a:p>
            <a:pPr marL="0" indent="0">
              <a:buNone/>
            </a:pPr>
            <a:endParaRPr lang="en-AU" dirty="0"/>
          </a:p>
          <a:p>
            <a:pPr marL="0" indent="0">
              <a:buNone/>
            </a:pPr>
            <a:r>
              <a:rPr lang="en-AU" dirty="0"/>
              <a:t>4. Almost </a:t>
            </a:r>
            <a:r>
              <a:rPr lang="en-AU" b="1" dirty="0"/>
              <a:t>no references to  plastics additives, monomers, or persistent organic pollutants </a:t>
            </a:r>
            <a:r>
              <a:rPr lang="en-AU" dirty="0"/>
              <a:t>(e.g. PFAS).</a:t>
            </a:r>
          </a:p>
          <a:p>
            <a:pPr marL="0" indent="0">
              <a:buNone/>
            </a:pPr>
            <a:endParaRPr lang="en-AU" dirty="0"/>
          </a:p>
          <a:p>
            <a:pPr marL="0" indent="0">
              <a:buNone/>
            </a:pPr>
            <a:r>
              <a:rPr lang="en-AU" dirty="0"/>
              <a:t>5. No </a:t>
            </a:r>
            <a:r>
              <a:rPr lang="en-AU" b="1" dirty="0"/>
              <a:t>references to invasive species and pathogens.</a:t>
            </a:r>
          </a:p>
          <a:p>
            <a:pPr marL="0" indent="0">
              <a:buNone/>
            </a:pPr>
            <a:endParaRPr lang="en-AU" dirty="0"/>
          </a:p>
          <a:p>
            <a:pPr marL="342900" indent="-342900">
              <a:buAutoNum type="arabicPeriod" startAt="6"/>
            </a:pPr>
            <a:r>
              <a:rPr lang="en-AU" dirty="0"/>
              <a:t>Few references to </a:t>
            </a:r>
            <a:r>
              <a:rPr lang="en-AU" b="1" dirty="0"/>
              <a:t>health implications</a:t>
            </a:r>
            <a:r>
              <a:rPr lang="en-AU" dirty="0"/>
              <a:t>.</a:t>
            </a:r>
          </a:p>
          <a:p>
            <a:pPr marL="342900" indent="-342900">
              <a:buAutoNum type="arabicPeriod" startAt="6"/>
            </a:pPr>
            <a:endParaRPr lang="en-AU" dirty="0"/>
          </a:p>
          <a:p>
            <a:pPr marL="342900" indent="-342900">
              <a:buFont typeface="Roboto"/>
              <a:buAutoNum type="arabicPeriod" startAt="6"/>
            </a:pPr>
            <a:r>
              <a:rPr lang="en-US" dirty="0"/>
              <a:t>Few connections made between </a:t>
            </a:r>
            <a:r>
              <a:rPr lang="en-US" b="1" dirty="0"/>
              <a:t>plastic pollution and climate change.</a:t>
            </a:r>
          </a:p>
          <a:p>
            <a:pPr marL="0" indent="0">
              <a:buNone/>
            </a:pPr>
            <a:endParaRPr lang="en-AU" dirty="0"/>
          </a:p>
          <a:p>
            <a:pPr marL="0" indent="0">
              <a:spcBef>
                <a:spcPts val="2133"/>
              </a:spcBef>
              <a:buNone/>
            </a:pPr>
            <a:endParaRPr dirty="0"/>
          </a:p>
          <a:p>
            <a:pPr marL="0" indent="0">
              <a:spcBef>
                <a:spcPts val="2133"/>
              </a:spcBef>
              <a:spcAft>
                <a:spcPts val="2133"/>
              </a:spcAft>
              <a:buNone/>
            </a:pPr>
            <a:endParaRPr dirty="0"/>
          </a:p>
        </p:txBody>
      </p:sp>
      <p:pic>
        <p:nvPicPr>
          <p:cNvPr id="90" name="Google Shape;90;p16"/>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91" name="Google Shape;91;p16"/>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92" name="Google Shape;92;p16"/>
          <p:cNvPicPr preferRelativeResize="0"/>
          <p:nvPr/>
        </p:nvPicPr>
        <p:blipFill>
          <a:blip r:embed="rId5">
            <a:alphaModFix/>
          </a:blip>
          <a:stretch>
            <a:fillRect/>
          </a:stretch>
        </p:blipFill>
        <p:spPr>
          <a:xfrm>
            <a:off x="10755285" y="5884165"/>
            <a:ext cx="502775" cy="741235"/>
          </a:xfrm>
          <a:prstGeom prst="rect">
            <a:avLst/>
          </a:prstGeom>
          <a:noFill/>
          <a:ln>
            <a:noFill/>
          </a:ln>
        </p:spPr>
      </p:pic>
    </p:spTree>
    <p:extLst>
      <p:ext uri="{BB962C8B-B14F-4D97-AF65-F5344CB8AC3E}">
        <p14:creationId xmlns:p14="http://schemas.microsoft.com/office/powerpoint/2010/main" val="1488467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 b="1" dirty="0"/>
              <a:t>Key Findings</a:t>
            </a:r>
            <a:endParaRPr b="1" dirty="0"/>
          </a:p>
        </p:txBody>
      </p:sp>
      <p:sp>
        <p:nvSpPr>
          <p:cNvPr id="89" name="Google Shape;89;p16"/>
          <p:cNvSpPr txBox="1">
            <a:spLocks noGrp="1"/>
          </p:cNvSpPr>
          <p:nvPr>
            <p:ph type="body" idx="1"/>
          </p:nvPr>
        </p:nvSpPr>
        <p:spPr>
          <a:xfrm>
            <a:off x="629200" y="2558767"/>
            <a:ext cx="10962800" cy="3613600"/>
          </a:xfrm>
          <a:prstGeom prst="rect">
            <a:avLst/>
          </a:prstGeom>
        </p:spPr>
        <p:txBody>
          <a:bodyPr spcFirstLastPara="1" wrap="square" lIns="121900" tIns="121900" rIns="121900" bIns="121900" anchor="t" anchorCtr="0">
            <a:noAutofit/>
          </a:bodyPr>
          <a:lstStyle/>
          <a:p>
            <a:pPr marL="152396" indent="0">
              <a:buNone/>
            </a:pPr>
            <a:r>
              <a:rPr lang="en-US" dirty="0"/>
              <a:t>8. Almost no protections against the </a:t>
            </a:r>
            <a:r>
              <a:rPr lang="en-US" b="1" dirty="0"/>
              <a:t>toxic impacts of plastic pollution.</a:t>
            </a:r>
          </a:p>
          <a:p>
            <a:pPr marL="152396" indent="0">
              <a:buNone/>
            </a:pPr>
            <a:endParaRPr lang="en-US" dirty="0"/>
          </a:p>
          <a:p>
            <a:pPr marL="152396" indent="0">
              <a:buNone/>
            </a:pPr>
            <a:r>
              <a:rPr lang="en-US" dirty="0"/>
              <a:t>9.  Lack of </a:t>
            </a:r>
            <a:r>
              <a:rPr lang="en-US" b="1" dirty="0"/>
              <a:t>traditional/local alternatives</a:t>
            </a:r>
            <a:r>
              <a:rPr lang="en-US" dirty="0"/>
              <a:t>.</a:t>
            </a:r>
          </a:p>
          <a:p>
            <a:pPr marL="152396" indent="0">
              <a:buNone/>
            </a:pPr>
            <a:endParaRPr lang="en-US" dirty="0"/>
          </a:p>
          <a:p>
            <a:pPr marL="152396" indent="0">
              <a:buNone/>
            </a:pPr>
            <a:r>
              <a:rPr lang="en-US" dirty="0"/>
              <a:t>10. Emphasis on investing in consumer responsibility instead of </a:t>
            </a:r>
            <a:r>
              <a:rPr lang="en-US" b="1" dirty="0"/>
              <a:t>producer/importer responsibility.</a:t>
            </a:r>
            <a:endParaRPr lang="en-US" dirty="0"/>
          </a:p>
          <a:p>
            <a:pPr marL="152396" indent="0">
              <a:buNone/>
            </a:pPr>
            <a:endParaRPr lang="en-US" dirty="0"/>
          </a:p>
          <a:p>
            <a:pPr marL="152396" indent="0">
              <a:buNone/>
            </a:pPr>
            <a:r>
              <a:rPr lang="en-US" dirty="0"/>
              <a:t>11.  Lack of </a:t>
            </a:r>
            <a:r>
              <a:rPr lang="en-US" b="1" dirty="0"/>
              <a:t>inter-ministerial coordination </a:t>
            </a:r>
            <a:r>
              <a:rPr lang="en-US" dirty="0"/>
              <a:t>specific to plastics (beyond ‘waste management’).  </a:t>
            </a:r>
          </a:p>
          <a:p>
            <a:endParaRPr lang="en-US" dirty="0"/>
          </a:p>
          <a:p>
            <a:pPr marL="152396" indent="0">
              <a:buNone/>
            </a:pPr>
            <a:r>
              <a:rPr lang="en-US" dirty="0"/>
              <a:t>12. </a:t>
            </a:r>
            <a:r>
              <a:rPr lang="en-US" b="1" dirty="0"/>
              <a:t>Limits of Pacific Islands policy:</a:t>
            </a:r>
          </a:p>
          <a:p>
            <a:r>
              <a:rPr lang="en-US" dirty="0"/>
              <a:t>product design and production volumes</a:t>
            </a:r>
          </a:p>
          <a:p>
            <a:r>
              <a:rPr lang="en-US" dirty="0"/>
              <a:t>transboundary inbound flows of plastic pollution.</a:t>
            </a:r>
          </a:p>
          <a:p>
            <a:pPr marL="152396" indent="0">
              <a:buNone/>
            </a:pPr>
            <a:endParaRPr lang="en-US" dirty="0"/>
          </a:p>
          <a:p>
            <a:pPr marL="0" indent="0">
              <a:spcBef>
                <a:spcPts val="2133"/>
              </a:spcBef>
              <a:spcAft>
                <a:spcPts val="2133"/>
              </a:spcAft>
              <a:buNone/>
            </a:pPr>
            <a:endParaRPr dirty="0"/>
          </a:p>
        </p:txBody>
      </p:sp>
      <p:pic>
        <p:nvPicPr>
          <p:cNvPr id="90" name="Google Shape;90;p16"/>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91" name="Google Shape;91;p16"/>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92" name="Google Shape;92;p16"/>
          <p:cNvPicPr preferRelativeResize="0"/>
          <p:nvPr/>
        </p:nvPicPr>
        <p:blipFill>
          <a:blip r:embed="rId5">
            <a:alphaModFix/>
          </a:blip>
          <a:stretch>
            <a:fillRect/>
          </a:stretch>
        </p:blipFill>
        <p:spPr>
          <a:xfrm>
            <a:off x="10755285" y="5884165"/>
            <a:ext cx="502775" cy="741235"/>
          </a:xfrm>
          <a:prstGeom prst="rect">
            <a:avLst/>
          </a:prstGeom>
          <a:noFill/>
          <a:ln>
            <a:noFill/>
          </a:ln>
        </p:spPr>
      </p:pic>
    </p:spTree>
    <p:extLst>
      <p:ext uri="{BB962C8B-B14F-4D97-AF65-F5344CB8AC3E}">
        <p14:creationId xmlns:p14="http://schemas.microsoft.com/office/powerpoint/2010/main" val="948903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7" y="477067"/>
            <a:ext cx="3744000" cy="1271200"/>
          </a:xfrm>
          <a:prstGeom prst="rect">
            <a:avLst/>
          </a:prstGeom>
        </p:spPr>
        <p:txBody>
          <a:bodyPr spcFirstLastPara="1" wrap="square" lIns="121900" tIns="121900" rIns="121900" bIns="121900" anchor="b" anchorCtr="0">
            <a:noAutofit/>
          </a:bodyPr>
          <a:lstStyle/>
          <a:p>
            <a:r>
              <a:rPr lang="en" b="1" dirty="0"/>
              <a:t>Phase 2: The Politics of Plastics</a:t>
            </a:r>
            <a:endParaRPr b="1" dirty="0"/>
          </a:p>
        </p:txBody>
      </p:sp>
      <p:sp>
        <p:nvSpPr>
          <p:cNvPr id="98" name="Google Shape;98;p17"/>
          <p:cNvSpPr txBox="1">
            <a:spLocks noGrp="1"/>
          </p:cNvSpPr>
          <p:nvPr>
            <p:ph type="body" idx="1"/>
          </p:nvPr>
        </p:nvSpPr>
        <p:spPr>
          <a:xfrm>
            <a:off x="301433" y="1954400"/>
            <a:ext cx="3744000" cy="4218000"/>
          </a:xfrm>
          <a:prstGeom prst="rect">
            <a:avLst/>
          </a:prstGeom>
        </p:spPr>
        <p:txBody>
          <a:bodyPr spcFirstLastPara="1" wrap="square" lIns="121900" tIns="121900" rIns="121900" bIns="121900" anchor="t" anchorCtr="0">
            <a:noAutofit/>
          </a:bodyPr>
          <a:lstStyle/>
          <a:p>
            <a:pPr marL="0" indent="0">
              <a:buNone/>
            </a:pPr>
            <a:r>
              <a:rPr lang="en-AU" dirty="0"/>
              <a:t>Findings from our interviews demonstrate the tremendous and unrelenting pressure Pacific nations are under to continue to import plastics and, at the same time, prevent the inflow of plastics to the region.</a:t>
            </a:r>
          </a:p>
          <a:p>
            <a:pPr marL="0" indent="0">
              <a:buNone/>
            </a:pPr>
            <a:endParaRPr dirty="0"/>
          </a:p>
        </p:txBody>
      </p:sp>
      <p:pic>
        <p:nvPicPr>
          <p:cNvPr id="99" name="Google Shape;99;p17"/>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100" name="Google Shape;100;p17"/>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101" name="Google Shape;101;p17"/>
          <p:cNvPicPr preferRelativeResize="0"/>
          <p:nvPr/>
        </p:nvPicPr>
        <p:blipFill>
          <a:blip r:embed="rId5">
            <a:alphaModFix/>
          </a:blip>
          <a:stretch>
            <a:fillRect/>
          </a:stretch>
        </p:blipFill>
        <p:spPr>
          <a:xfrm>
            <a:off x="10755285" y="5884165"/>
            <a:ext cx="502775" cy="741235"/>
          </a:xfrm>
          <a:prstGeom prst="rect">
            <a:avLst/>
          </a:prstGeom>
          <a:noFill/>
          <a:ln>
            <a:noFill/>
          </a:ln>
        </p:spPr>
      </p:pic>
      <p:sp>
        <p:nvSpPr>
          <p:cNvPr id="2" name="Rectangle 1">
            <a:extLst>
              <a:ext uri="{FF2B5EF4-FFF2-40B4-BE49-F238E27FC236}">
                <a16:creationId xmlns:a16="http://schemas.microsoft.com/office/drawing/2014/main" id="{D65A6F2B-9275-AC47-9624-51F2698ABBD1}"/>
              </a:ext>
            </a:extLst>
          </p:cNvPr>
          <p:cNvSpPr/>
          <p:nvPr/>
        </p:nvSpPr>
        <p:spPr>
          <a:xfrm>
            <a:off x="5098569" y="1954400"/>
            <a:ext cx="6096000" cy="3046988"/>
          </a:xfrm>
          <a:prstGeom prst="rect">
            <a:avLst/>
          </a:prstGeom>
        </p:spPr>
        <p:txBody>
          <a:bodyPr>
            <a:spAutoFit/>
          </a:bodyPr>
          <a:lstStyle/>
          <a:p>
            <a:pPr algn="ctr"/>
            <a:r>
              <a:rPr lang="en-NZ" sz="2400" dirty="0">
                <a:solidFill>
                  <a:schemeClr val="lt2"/>
                </a:solidFill>
                <a:latin typeface="Roboto"/>
                <a:ea typeface="Roboto"/>
              </a:rPr>
              <a:t>“</a:t>
            </a:r>
            <a:r>
              <a:rPr lang="en-NZ" sz="2400" dirty="0">
                <a:solidFill>
                  <a:schemeClr val="lt2"/>
                </a:solidFill>
                <a:latin typeface="Roboto"/>
                <a:ea typeface="Roboto"/>
                <a:sym typeface="Roboto"/>
              </a:rPr>
              <a:t>It’s got a political context in it now, whereas waste was not political.  You know it didn’t have any inter, inter-jurisdiction issues.  No one took notice of it.  It was a national issue.  You deal with waste at the national level.  But now it’s becoming a global issue.  It’s trans-boundary and I think, you know,… we’re going to see more of a politicisation of plastics.” </a:t>
            </a:r>
            <a:endParaRPr lang="en-AU" sz="2400" dirty="0">
              <a:solidFill>
                <a:schemeClr val="lt2"/>
              </a:solidFill>
              <a:latin typeface="Roboto"/>
              <a:ea typeface="Roboto"/>
              <a:sym typeface="Roboto"/>
            </a:endParaRPr>
          </a:p>
        </p:txBody>
      </p:sp>
    </p:spTree>
    <p:extLst>
      <p:ext uri="{BB962C8B-B14F-4D97-AF65-F5344CB8AC3E}">
        <p14:creationId xmlns:p14="http://schemas.microsoft.com/office/powerpoint/2010/main" val="1108536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7" y="477066"/>
            <a:ext cx="3744000" cy="1477333"/>
          </a:xfrm>
          <a:prstGeom prst="rect">
            <a:avLst/>
          </a:prstGeom>
        </p:spPr>
        <p:txBody>
          <a:bodyPr spcFirstLastPara="1" wrap="square" lIns="121900" tIns="121900" rIns="121900" bIns="121900" anchor="b" anchorCtr="0">
            <a:noAutofit/>
          </a:bodyPr>
          <a:lstStyle/>
          <a:p>
            <a:r>
              <a:rPr lang="en" b="1" dirty="0"/>
              <a:t>Transnational Corporations</a:t>
            </a:r>
            <a:endParaRPr b="1" dirty="0"/>
          </a:p>
        </p:txBody>
      </p:sp>
      <p:sp>
        <p:nvSpPr>
          <p:cNvPr id="98" name="Google Shape;98;p17"/>
          <p:cNvSpPr txBox="1">
            <a:spLocks noGrp="1"/>
          </p:cNvSpPr>
          <p:nvPr>
            <p:ph type="body" idx="1"/>
          </p:nvPr>
        </p:nvSpPr>
        <p:spPr>
          <a:xfrm>
            <a:off x="301433" y="1954400"/>
            <a:ext cx="3744000" cy="4218000"/>
          </a:xfrm>
          <a:prstGeom prst="rect">
            <a:avLst/>
          </a:prstGeom>
        </p:spPr>
        <p:txBody>
          <a:bodyPr spcFirstLastPara="1" wrap="square" lIns="121900" tIns="121900" rIns="121900" bIns="121900" anchor="t" anchorCtr="0">
            <a:noAutofit/>
          </a:bodyPr>
          <a:lstStyle/>
          <a:p>
            <a:pPr marL="0" indent="0">
              <a:buNone/>
            </a:pPr>
            <a:endParaRPr dirty="0"/>
          </a:p>
        </p:txBody>
      </p:sp>
      <p:pic>
        <p:nvPicPr>
          <p:cNvPr id="99" name="Google Shape;99;p17"/>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100" name="Google Shape;100;p17"/>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101" name="Google Shape;101;p17"/>
          <p:cNvPicPr preferRelativeResize="0"/>
          <p:nvPr/>
        </p:nvPicPr>
        <p:blipFill>
          <a:blip r:embed="rId5">
            <a:alphaModFix/>
          </a:blip>
          <a:stretch>
            <a:fillRect/>
          </a:stretch>
        </p:blipFill>
        <p:spPr>
          <a:xfrm>
            <a:off x="10755285" y="5884165"/>
            <a:ext cx="502775" cy="741235"/>
          </a:xfrm>
          <a:prstGeom prst="rect">
            <a:avLst/>
          </a:prstGeom>
          <a:noFill/>
          <a:ln>
            <a:noFill/>
          </a:ln>
        </p:spPr>
      </p:pic>
      <p:sp>
        <p:nvSpPr>
          <p:cNvPr id="3" name="Rectangle 2">
            <a:extLst>
              <a:ext uri="{FF2B5EF4-FFF2-40B4-BE49-F238E27FC236}">
                <a16:creationId xmlns:a16="http://schemas.microsoft.com/office/drawing/2014/main" id="{63BF7CE8-8F51-484D-8F31-4D394FCFEC69}"/>
              </a:ext>
            </a:extLst>
          </p:cNvPr>
          <p:cNvSpPr/>
          <p:nvPr/>
        </p:nvSpPr>
        <p:spPr>
          <a:xfrm>
            <a:off x="5162060" y="1166842"/>
            <a:ext cx="6096000" cy="4524315"/>
          </a:xfrm>
          <a:prstGeom prst="rect">
            <a:avLst/>
          </a:prstGeom>
        </p:spPr>
        <p:txBody>
          <a:bodyPr>
            <a:spAutoFit/>
          </a:bodyPr>
          <a:lstStyle/>
          <a:p>
            <a:r>
              <a:rPr lang="en-NZ" sz="2400" dirty="0">
                <a:solidFill>
                  <a:schemeClr val="lt2"/>
                </a:solidFill>
                <a:latin typeface="Roboto"/>
                <a:ea typeface="Roboto"/>
              </a:rPr>
              <a:t>“J-PRISM and SPREP…were working towards a container deposit legislation, a CDL in Fiji…[T]hat was, immediately, that was put on hold and that was put aside, and we found out later that it was because of Coca-Cola.  Coca-Cola didn’t want to be told what to do... they didn’t want to be told that [they] had to put in this container deposit fee into [their] product.  They wanted to do their own thing….[T]his is just a company, this is not a government, so this is an industry that has, that is a producer of waste that has put a hold on a national policy.”</a:t>
            </a:r>
            <a:endParaRPr lang="en-AU" sz="2400" dirty="0">
              <a:solidFill>
                <a:schemeClr val="lt2"/>
              </a:solidFill>
              <a:latin typeface="Roboto"/>
              <a:ea typeface="Roboto"/>
            </a:endParaRPr>
          </a:p>
        </p:txBody>
      </p:sp>
    </p:spTree>
    <p:extLst>
      <p:ext uri="{BB962C8B-B14F-4D97-AF65-F5344CB8AC3E}">
        <p14:creationId xmlns:p14="http://schemas.microsoft.com/office/powerpoint/2010/main" val="1899649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7" y="477066"/>
            <a:ext cx="3744000" cy="1477333"/>
          </a:xfrm>
          <a:prstGeom prst="rect">
            <a:avLst/>
          </a:prstGeom>
        </p:spPr>
        <p:txBody>
          <a:bodyPr spcFirstLastPara="1" wrap="square" lIns="121900" tIns="121900" rIns="121900" bIns="121900" anchor="b" anchorCtr="0">
            <a:noAutofit/>
          </a:bodyPr>
          <a:lstStyle/>
          <a:p>
            <a:r>
              <a:rPr lang="en-NZ" b="1" dirty="0"/>
              <a:t>Plastics Manufacturers/ Importers/ Suppliers</a:t>
            </a:r>
            <a:r>
              <a:rPr lang="en-AU" dirty="0"/>
              <a:t> </a:t>
            </a:r>
            <a:endParaRPr b="1" dirty="0"/>
          </a:p>
        </p:txBody>
      </p:sp>
      <p:sp>
        <p:nvSpPr>
          <p:cNvPr id="98" name="Google Shape;98;p17"/>
          <p:cNvSpPr txBox="1">
            <a:spLocks noGrp="1"/>
          </p:cNvSpPr>
          <p:nvPr>
            <p:ph type="body" idx="1"/>
          </p:nvPr>
        </p:nvSpPr>
        <p:spPr>
          <a:xfrm>
            <a:off x="301433" y="1954400"/>
            <a:ext cx="3744000" cy="4218000"/>
          </a:xfrm>
          <a:prstGeom prst="rect">
            <a:avLst/>
          </a:prstGeom>
        </p:spPr>
        <p:txBody>
          <a:bodyPr spcFirstLastPara="1" wrap="square" lIns="121900" tIns="121900" rIns="121900" bIns="121900" anchor="t" anchorCtr="0">
            <a:noAutofit/>
          </a:bodyPr>
          <a:lstStyle/>
          <a:p>
            <a:pPr marL="0" indent="0">
              <a:buNone/>
            </a:pPr>
            <a:endParaRPr dirty="0"/>
          </a:p>
        </p:txBody>
      </p:sp>
      <p:pic>
        <p:nvPicPr>
          <p:cNvPr id="99" name="Google Shape;99;p17"/>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100" name="Google Shape;100;p17"/>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101" name="Google Shape;101;p17"/>
          <p:cNvPicPr preferRelativeResize="0"/>
          <p:nvPr/>
        </p:nvPicPr>
        <p:blipFill>
          <a:blip r:embed="rId5">
            <a:alphaModFix/>
          </a:blip>
          <a:stretch>
            <a:fillRect/>
          </a:stretch>
        </p:blipFill>
        <p:spPr>
          <a:xfrm>
            <a:off x="10755285" y="5884165"/>
            <a:ext cx="502775" cy="741235"/>
          </a:xfrm>
          <a:prstGeom prst="rect">
            <a:avLst/>
          </a:prstGeom>
          <a:noFill/>
          <a:ln>
            <a:noFill/>
          </a:ln>
        </p:spPr>
      </p:pic>
      <p:sp>
        <p:nvSpPr>
          <p:cNvPr id="2" name="Rectangle 1">
            <a:extLst>
              <a:ext uri="{FF2B5EF4-FFF2-40B4-BE49-F238E27FC236}">
                <a16:creationId xmlns:a16="http://schemas.microsoft.com/office/drawing/2014/main" id="{135EBC09-5E8A-9B41-B706-80393E75A00F}"/>
              </a:ext>
            </a:extLst>
          </p:cNvPr>
          <p:cNvSpPr/>
          <p:nvPr/>
        </p:nvSpPr>
        <p:spPr>
          <a:xfrm>
            <a:off x="4951416" y="2967335"/>
            <a:ext cx="7033464" cy="461665"/>
          </a:xfrm>
          <a:prstGeom prst="rect">
            <a:avLst/>
          </a:prstGeom>
        </p:spPr>
        <p:txBody>
          <a:bodyPr wrap="none">
            <a:spAutoFit/>
          </a:bodyPr>
          <a:lstStyle/>
          <a:p>
            <a:r>
              <a:rPr lang="en-US" sz="2400" dirty="0">
                <a:solidFill>
                  <a:schemeClr val="lt2"/>
                </a:solidFill>
                <a:latin typeface="Roboto"/>
                <a:ea typeface="Roboto"/>
              </a:rPr>
              <a:t>“It is out of our control how to influence big suppliers.”</a:t>
            </a:r>
          </a:p>
        </p:txBody>
      </p:sp>
    </p:spTree>
    <p:extLst>
      <p:ext uri="{BB962C8B-B14F-4D97-AF65-F5344CB8AC3E}">
        <p14:creationId xmlns:p14="http://schemas.microsoft.com/office/powerpoint/2010/main" val="24871456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7" y="477066"/>
            <a:ext cx="3744000" cy="1477333"/>
          </a:xfrm>
          <a:prstGeom prst="rect">
            <a:avLst/>
          </a:prstGeom>
        </p:spPr>
        <p:txBody>
          <a:bodyPr spcFirstLastPara="1" wrap="square" lIns="121900" tIns="121900" rIns="121900" bIns="121900" anchor="b" anchorCtr="0">
            <a:noAutofit/>
          </a:bodyPr>
          <a:lstStyle/>
          <a:p>
            <a:r>
              <a:rPr lang="en-US" b="1" dirty="0"/>
              <a:t>Donor Countries</a:t>
            </a:r>
            <a:endParaRPr b="1" dirty="0"/>
          </a:p>
        </p:txBody>
      </p:sp>
      <p:sp>
        <p:nvSpPr>
          <p:cNvPr id="98" name="Google Shape;98;p17"/>
          <p:cNvSpPr txBox="1">
            <a:spLocks noGrp="1"/>
          </p:cNvSpPr>
          <p:nvPr>
            <p:ph type="body" idx="1"/>
          </p:nvPr>
        </p:nvSpPr>
        <p:spPr>
          <a:xfrm>
            <a:off x="301433" y="1954400"/>
            <a:ext cx="3744000" cy="4218000"/>
          </a:xfrm>
          <a:prstGeom prst="rect">
            <a:avLst/>
          </a:prstGeom>
        </p:spPr>
        <p:txBody>
          <a:bodyPr spcFirstLastPara="1" wrap="square" lIns="121900" tIns="121900" rIns="121900" bIns="121900" anchor="t" anchorCtr="0">
            <a:noAutofit/>
          </a:bodyPr>
          <a:lstStyle/>
          <a:p>
            <a:pPr marL="0" indent="0">
              <a:buNone/>
            </a:pPr>
            <a:endParaRPr dirty="0"/>
          </a:p>
        </p:txBody>
      </p:sp>
      <p:pic>
        <p:nvPicPr>
          <p:cNvPr id="99" name="Google Shape;99;p17"/>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100" name="Google Shape;100;p17"/>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101" name="Google Shape;101;p17"/>
          <p:cNvPicPr preferRelativeResize="0"/>
          <p:nvPr/>
        </p:nvPicPr>
        <p:blipFill>
          <a:blip r:embed="rId5">
            <a:alphaModFix/>
          </a:blip>
          <a:stretch>
            <a:fillRect/>
          </a:stretch>
        </p:blipFill>
        <p:spPr>
          <a:xfrm>
            <a:off x="10755285" y="5884165"/>
            <a:ext cx="502775" cy="741235"/>
          </a:xfrm>
          <a:prstGeom prst="rect">
            <a:avLst/>
          </a:prstGeom>
          <a:noFill/>
          <a:ln>
            <a:noFill/>
          </a:ln>
        </p:spPr>
      </p:pic>
      <p:sp>
        <p:nvSpPr>
          <p:cNvPr id="2" name="Rectangle 1">
            <a:extLst>
              <a:ext uri="{FF2B5EF4-FFF2-40B4-BE49-F238E27FC236}">
                <a16:creationId xmlns:a16="http://schemas.microsoft.com/office/drawing/2014/main" id="{8038DCEA-B666-4E4E-942F-08534850AEF6}"/>
              </a:ext>
            </a:extLst>
          </p:cNvPr>
          <p:cNvSpPr/>
          <p:nvPr/>
        </p:nvSpPr>
        <p:spPr>
          <a:xfrm>
            <a:off x="5162060" y="2267034"/>
            <a:ext cx="6096000" cy="2308324"/>
          </a:xfrm>
          <a:prstGeom prst="rect">
            <a:avLst/>
          </a:prstGeom>
        </p:spPr>
        <p:txBody>
          <a:bodyPr>
            <a:spAutoFit/>
          </a:bodyPr>
          <a:lstStyle/>
          <a:p>
            <a:pPr algn="ctr"/>
            <a:r>
              <a:rPr lang="en-AU" sz="2400" dirty="0">
                <a:solidFill>
                  <a:schemeClr val="lt2"/>
                </a:solidFill>
                <a:latin typeface="Roboto"/>
                <a:ea typeface="Roboto"/>
              </a:rPr>
              <a:t>“Cheque book diplomacy” </a:t>
            </a:r>
          </a:p>
          <a:p>
            <a:pPr algn="ctr"/>
            <a:endParaRPr lang="en-AU" sz="2400" dirty="0">
              <a:solidFill>
                <a:schemeClr val="lt2"/>
              </a:solidFill>
              <a:latin typeface="Roboto"/>
              <a:ea typeface="Roboto"/>
            </a:endParaRPr>
          </a:p>
          <a:p>
            <a:pPr algn="ctr"/>
            <a:r>
              <a:rPr lang="en-AU" sz="2400" dirty="0">
                <a:solidFill>
                  <a:schemeClr val="lt2"/>
                </a:solidFill>
                <a:latin typeface="Roboto"/>
                <a:ea typeface="Roboto"/>
              </a:rPr>
              <a:t>“</a:t>
            </a:r>
            <a:r>
              <a:rPr lang="en-NZ" sz="2400" dirty="0">
                <a:solidFill>
                  <a:schemeClr val="lt2"/>
                </a:solidFill>
                <a:latin typeface="Roboto"/>
                <a:ea typeface="Roboto"/>
              </a:rPr>
              <a:t>[T]he donors give aid money to countries ultimately to meet their own development and foreign policy needs.  So that’s the drive.” </a:t>
            </a:r>
            <a:endParaRPr lang="en-AU" sz="2400" dirty="0">
              <a:solidFill>
                <a:schemeClr val="lt2"/>
              </a:solidFill>
              <a:latin typeface="Roboto"/>
              <a:ea typeface="Roboto"/>
            </a:endParaRPr>
          </a:p>
          <a:p>
            <a:pPr algn="ctr"/>
            <a:endParaRPr lang="en-AU" sz="2400" dirty="0">
              <a:solidFill>
                <a:schemeClr val="lt2"/>
              </a:solidFill>
              <a:latin typeface="Roboto"/>
              <a:ea typeface="Roboto"/>
            </a:endParaRPr>
          </a:p>
        </p:txBody>
      </p:sp>
    </p:spTree>
    <p:extLst>
      <p:ext uri="{BB962C8B-B14F-4D97-AF65-F5344CB8AC3E}">
        <p14:creationId xmlns:p14="http://schemas.microsoft.com/office/powerpoint/2010/main" val="42282110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7" y="477066"/>
            <a:ext cx="3744000" cy="1477333"/>
          </a:xfrm>
          <a:prstGeom prst="rect">
            <a:avLst/>
          </a:prstGeom>
        </p:spPr>
        <p:txBody>
          <a:bodyPr spcFirstLastPara="1" wrap="square" lIns="121900" tIns="121900" rIns="121900" bIns="121900" anchor="b" anchorCtr="0">
            <a:noAutofit/>
          </a:bodyPr>
          <a:lstStyle/>
          <a:p>
            <a:r>
              <a:rPr lang="en-US" b="1" dirty="0"/>
              <a:t>Trade Agreements</a:t>
            </a:r>
            <a:endParaRPr b="1" dirty="0"/>
          </a:p>
        </p:txBody>
      </p:sp>
      <p:sp>
        <p:nvSpPr>
          <p:cNvPr id="98" name="Google Shape;98;p17"/>
          <p:cNvSpPr txBox="1">
            <a:spLocks noGrp="1"/>
          </p:cNvSpPr>
          <p:nvPr>
            <p:ph type="body" idx="1"/>
          </p:nvPr>
        </p:nvSpPr>
        <p:spPr>
          <a:xfrm>
            <a:off x="301433" y="1954400"/>
            <a:ext cx="3744000" cy="4218000"/>
          </a:xfrm>
          <a:prstGeom prst="rect">
            <a:avLst/>
          </a:prstGeom>
        </p:spPr>
        <p:txBody>
          <a:bodyPr spcFirstLastPara="1" wrap="square" lIns="121900" tIns="121900" rIns="121900" bIns="121900" anchor="t" anchorCtr="0">
            <a:noAutofit/>
          </a:bodyPr>
          <a:lstStyle/>
          <a:p>
            <a:pPr marL="0" indent="0">
              <a:buNone/>
            </a:pPr>
            <a:endParaRPr dirty="0"/>
          </a:p>
        </p:txBody>
      </p:sp>
      <p:pic>
        <p:nvPicPr>
          <p:cNvPr id="99" name="Google Shape;99;p17"/>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100" name="Google Shape;100;p17"/>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101" name="Google Shape;101;p17"/>
          <p:cNvPicPr preferRelativeResize="0"/>
          <p:nvPr/>
        </p:nvPicPr>
        <p:blipFill>
          <a:blip r:embed="rId5">
            <a:alphaModFix/>
          </a:blip>
          <a:stretch>
            <a:fillRect/>
          </a:stretch>
        </p:blipFill>
        <p:spPr>
          <a:xfrm>
            <a:off x="10755285" y="5884165"/>
            <a:ext cx="502775" cy="741235"/>
          </a:xfrm>
          <a:prstGeom prst="rect">
            <a:avLst/>
          </a:prstGeom>
          <a:noFill/>
          <a:ln>
            <a:noFill/>
          </a:ln>
        </p:spPr>
      </p:pic>
      <p:sp>
        <p:nvSpPr>
          <p:cNvPr id="2" name="Rectangle 1">
            <a:extLst>
              <a:ext uri="{FF2B5EF4-FFF2-40B4-BE49-F238E27FC236}">
                <a16:creationId xmlns:a16="http://schemas.microsoft.com/office/drawing/2014/main" id="{8038DCEA-B666-4E4E-942F-08534850AEF6}"/>
              </a:ext>
            </a:extLst>
          </p:cNvPr>
          <p:cNvSpPr/>
          <p:nvPr/>
        </p:nvSpPr>
        <p:spPr>
          <a:xfrm>
            <a:off x="5098565" y="1215732"/>
            <a:ext cx="6096000" cy="4093428"/>
          </a:xfrm>
          <a:prstGeom prst="rect">
            <a:avLst/>
          </a:prstGeom>
        </p:spPr>
        <p:txBody>
          <a:bodyPr>
            <a:spAutoFit/>
          </a:bodyPr>
          <a:lstStyle/>
          <a:p>
            <a:pPr algn="ctr"/>
            <a:r>
              <a:rPr lang="en-NZ" sz="2200" dirty="0">
                <a:solidFill>
                  <a:schemeClr val="lt2"/>
                </a:solidFill>
                <a:latin typeface="Roboto"/>
                <a:ea typeface="Roboto"/>
              </a:rPr>
              <a:t>“[it’s] caused an inability of governments to control their own economy.  They have to abide by a law that they’ve signed, and they can’t </a:t>
            </a:r>
            <a:r>
              <a:rPr lang="en-NZ" sz="2200" dirty="0" err="1">
                <a:solidFill>
                  <a:schemeClr val="lt2"/>
                </a:solidFill>
                <a:latin typeface="Roboto"/>
                <a:ea typeface="Roboto"/>
              </a:rPr>
              <a:t>unsign</a:t>
            </a:r>
            <a:r>
              <a:rPr lang="en-NZ" sz="2200" dirty="0">
                <a:solidFill>
                  <a:schemeClr val="lt2"/>
                </a:solidFill>
                <a:latin typeface="Roboto"/>
                <a:ea typeface="Roboto"/>
              </a:rPr>
              <a:t>…they to be able to trade and meet this international trade agreement where…you can’t restrict [it], so it’s actually left to the power of the people to choose what they , [want] and …if you don’t have any money you’ll be buying the most cheapest food and normally it comes in, in you know, normally it probably comes as a result of excess somewhere that is being dumped into the Pacific.”</a:t>
            </a:r>
            <a:endParaRPr lang="en-AU" sz="2200" dirty="0">
              <a:solidFill>
                <a:schemeClr val="lt2"/>
              </a:solidFill>
              <a:latin typeface="Roboto"/>
              <a:ea typeface="Roboto"/>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srgbClr val="4285F4"/>
              </a:solidFill>
              <a:effectLst/>
              <a:uLnTx/>
              <a:uFillTx/>
              <a:latin typeface="Arial"/>
              <a:ea typeface="+mn-ea"/>
              <a:cs typeface="+mn-cs"/>
            </a:endParaRPr>
          </a:p>
        </p:txBody>
      </p:sp>
    </p:spTree>
    <p:extLst>
      <p:ext uri="{BB962C8B-B14F-4D97-AF65-F5344CB8AC3E}">
        <p14:creationId xmlns:p14="http://schemas.microsoft.com/office/powerpoint/2010/main" val="920829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7" y="477066"/>
            <a:ext cx="3744000" cy="1477333"/>
          </a:xfrm>
          <a:prstGeom prst="rect">
            <a:avLst/>
          </a:prstGeom>
        </p:spPr>
        <p:txBody>
          <a:bodyPr spcFirstLastPara="1" wrap="square" lIns="121900" tIns="121900" rIns="121900" bIns="121900" anchor="b" anchorCtr="0">
            <a:noAutofit/>
          </a:bodyPr>
          <a:lstStyle/>
          <a:p>
            <a:r>
              <a:rPr lang="en-US" b="1" dirty="0"/>
              <a:t>Fisheries</a:t>
            </a:r>
            <a:endParaRPr b="1" dirty="0"/>
          </a:p>
        </p:txBody>
      </p:sp>
      <p:sp>
        <p:nvSpPr>
          <p:cNvPr id="98" name="Google Shape;98;p17"/>
          <p:cNvSpPr txBox="1">
            <a:spLocks noGrp="1"/>
          </p:cNvSpPr>
          <p:nvPr>
            <p:ph type="body" idx="1"/>
          </p:nvPr>
        </p:nvSpPr>
        <p:spPr>
          <a:prstGeom prst="rect">
            <a:avLst/>
          </a:prstGeom>
        </p:spPr>
        <p:txBody>
          <a:bodyPr spcFirstLastPara="1" wrap="square" lIns="121900" tIns="121900" rIns="121900" bIns="121900" anchor="t" anchorCtr="0">
            <a:noAutofit/>
          </a:bodyPr>
          <a:lstStyle/>
          <a:p>
            <a:pPr marL="0" indent="0">
              <a:buNone/>
            </a:pPr>
            <a:endParaRPr dirty="0"/>
          </a:p>
        </p:txBody>
      </p:sp>
      <p:pic>
        <p:nvPicPr>
          <p:cNvPr id="99" name="Google Shape;99;p17"/>
          <p:cNvPicPr preferRelativeResize="0"/>
          <p:nvPr/>
        </p:nvPicPr>
        <p:blipFill>
          <a:blip r:embed="rId4">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100" name="Google Shape;100;p17"/>
          <p:cNvPicPr preferRelativeResize="0"/>
          <p:nvPr/>
        </p:nvPicPr>
        <p:blipFill>
          <a:blip r:embed="rId5">
            <a:alphaModFix/>
          </a:blip>
          <a:stretch>
            <a:fillRect/>
          </a:stretch>
        </p:blipFill>
        <p:spPr>
          <a:xfrm>
            <a:off x="9927503" y="5884167"/>
            <a:ext cx="666468" cy="741236"/>
          </a:xfrm>
          <a:prstGeom prst="rect">
            <a:avLst/>
          </a:prstGeom>
          <a:noFill/>
          <a:ln>
            <a:noFill/>
          </a:ln>
        </p:spPr>
      </p:pic>
      <p:pic>
        <p:nvPicPr>
          <p:cNvPr id="101" name="Google Shape;101;p17"/>
          <p:cNvPicPr preferRelativeResize="0"/>
          <p:nvPr/>
        </p:nvPicPr>
        <p:blipFill>
          <a:blip r:embed="rId6">
            <a:alphaModFix/>
          </a:blip>
          <a:stretch>
            <a:fillRect/>
          </a:stretch>
        </p:blipFill>
        <p:spPr>
          <a:xfrm>
            <a:off x="10755285" y="5884165"/>
            <a:ext cx="502775" cy="741235"/>
          </a:xfrm>
          <a:prstGeom prst="rect">
            <a:avLst/>
          </a:prstGeom>
          <a:noFill/>
          <a:ln>
            <a:noFill/>
          </a:ln>
        </p:spPr>
      </p:pic>
      <p:sp>
        <p:nvSpPr>
          <p:cNvPr id="2" name="Rectangle 1">
            <a:extLst>
              <a:ext uri="{FF2B5EF4-FFF2-40B4-BE49-F238E27FC236}">
                <a16:creationId xmlns:a16="http://schemas.microsoft.com/office/drawing/2014/main" id="{8038DCEA-B666-4E4E-942F-08534850AEF6}"/>
              </a:ext>
            </a:extLst>
          </p:cNvPr>
          <p:cNvSpPr/>
          <p:nvPr/>
        </p:nvSpPr>
        <p:spPr>
          <a:xfrm>
            <a:off x="5098565" y="1890117"/>
            <a:ext cx="6096000" cy="3693319"/>
          </a:xfrm>
          <a:prstGeom prst="rect">
            <a:avLst/>
          </a:prstGeom>
        </p:spPr>
        <p:txBody>
          <a:bodyPr>
            <a:spAutoFit/>
          </a:bodyPr>
          <a:lstStyle/>
          <a:p>
            <a:pPr algn="ctr"/>
            <a:r>
              <a:rPr lang="en-AU" sz="2400" dirty="0"/>
              <a:t>“</a:t>
            </a:r>
            <a:r>
              <a:rPr lang="en-NZ" sz="2400" dirty="0">
                <a:solidFill>
                  <a:schemeClr val="lt2"/>
                </a:solidFill>
                <a:latin typeface="Roboto"/>
                <a:ea typeface="Roboto"/>
              </a:rPr>
              <a:t>these fishing vessels are not just raping the Islands and the ocean of its resources at a very cheap rate, but they’re getting away with, you know, …they’re polluting as well as raping.  It’s almost like the mining industry you know you’re, you’re mining, you’re discharging, you’re not accountable for this, you know you’re getting away with, with illegal unregulated [activities].”</a:t>
            </a:r>
            <a:endParaRPr lang="en-US" sz="2400" dirty="0">
              <a:solidFill>
                <a:schemeClr val="lt2"/>
              </a:solidFill>
              <a:latin typeface="Roboto"/>
              <a:ea typeface="Roboto"/>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srgbClr val="4285F4"/>
              </a:solidFill>
              <a:effectLst/>
              <a:uLnTx/>
              <a:uFillTx/>
              <a:latin typeface="Arial"/>
              <a:ea typeface="+mn-ea"/>
              <a:cs typeface="+mn-cs"/>
            </a:endParaRPr>
          </a:p>
        </p:txBody>
      </p:sp>
    </p:spTree>
    <p:extLst>
      <p:ext uri="{BB962C8B-B14F-4D97-AF65-F5344CB8AC3E}">
        <p14:creationId xmlns:p14="http://schemas.microsoft.com/office/powerpoint/2010/main" val="2337740394"/>
      </p:ext>
    </p:extLst>
  </p:cSld>
  <p:clrMapOvr>
    <a:overrideClrMapping bg1="lt1" tx1="dk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 b="1" dirty="0"/>
              <a:t>Regional context</a:t>
            </a:r>
            <a:endParaRPr b="1" dirty="0"/>
          </a:p>
        </p:txBody>
      </p:sp>
      <p:sp>
        <p:nvSpPr>
          <p:cNvPr id="89" name="Google Shape;89;p16"/>
          <p:cNvSpPr txBox="1">
            <a:spLocks noGrp="1"/>
          </p:cNvSpPr>
          <p:nvPr>
            <p:ph type="body" idx="1"/>
          </p:nvPr>
        </p:nvSpPr>
        <p:spPr>
          <a:xfrm>
            <a:off x="629200" y="2558767"/>
            <a:ext cx="10962800" cy="3613600"/>
          </a:xfrm>
          <a:prstGeom prst="rect">
            <a:avLst/>
          </a:prstGeom>
        </p:spPr>
        <p:txBody>
          <a:bodyPr spcFirstLastPara="1" wrap="square" lIns="121900" tIns="121900" rIns="121900" bIns="121900" anchor="t" anchorCtr="0">
            <a:noAutofit/>
          </a:bodyPr>
          <a:lstStyle/>
          <a:p>
            <a:pPr marL="285750" indent="-285750"/>
            <a:r>
              <a:rPr lang="en-AU" dirty="0"/>
              <a:t>Large Ocean Small Island Developing States (LOSIDS).</a:t>
            </a:r>
          </a:p>
          <a:p>
            <a:pPr marL="285750" indent="-285750"/>
            <a:r>
              <a:rPr lang="en-AU" dirty="0"/>
              <a:t>Increasingly Import Dependent</a:t>
            </a:r>
          </a:p>
          <a:p>
            <a:pPr marL="285750" indent="-285750"/>
            <a:r>
              <a:rPr lang="en-AU" dirty="0"/>
              <a:t>Threatened by the transboundary movement of plastics</a:t>
            </a:r>
          </a:p>
          <a:p>
            <a:pPr marL="285750" indent="-285750"/>
            <a:r>
              <a:rPr lang="en-AU" dirty="0"/>
              <a:t>Threatened by the environmental, health, sociocultural, economic impacts of plastics:</a:t>
            </a:r>
          </a:p>
          <a:p>
            <a:pPr marL="0" indent="0">
              <a:buNone/>
            </a:pPr>
            <a:r>
              <a:rPr lang="en-AU" dirty="0"/>
              <a:t>	Food sovereignty</a:t>
            </a:r>
          </a:p>
          <a:p>
            <a:pPr marL="0" indent="0">
              <a:buNone/>
            </a:pPr>
            <a:r>
              <a:rPr lang="en-AU" dirty="0"/>
              <a:t>	Soil sovereignty</a:t>
            </a:r>
          </a:p>
          <a:p>
            <a:pPr marL="0" indent="0">
              <a:buNone/>
            </a:pPr>
            <a:r>
              <a:rPr lang="en-AU" dirty="0"/>
              <a:t>	Culture/ Way of Life</a:t>
            </a:r>
          </a:p>
          <a:p>
            <a:pPr marL="0" indent="0">
              <a:buNone/>
            </a:pPr>
            <a:r>
              <a:rPr lang="en-AU" dirty="0"/>
              <a:t>	Livelihoods</a:t>
            </a:r>
          </a:p>
          <a:p>
            <a:pPr marL="0" indent="0">
              <a:buNone/>
            </a:pPr>
            <a:r>
              <a:rPr lang="en-AU" dirty="0"/>
              <a:t>	Marine and terrestrial ecosystems</a:t>
            </a:r>
          </a:p>
          <a:p>
            <a:pPr marL="0" indent="0">
              <a:buNone/>
            </a:pPr>
            <a:r>
              <a:rPr lang="en-AU" dirty="0"/>
              <a:t>	Human health</a:t>
            </a:r>
          </a:p>
          <a:p>
            <a:pPr marL="285750" indent="-285750"/>
            <a:r>
              <a:rPr lang="en-AU" dirty="0"/>
              <a:t>At risk of climate change impacts, exacerbated by plastic production and pollution .</a:t>
            </a:r>
          </a:p>
          <a:p>
            <a:pPr marL="0" indent="0">
              <a:spcBef>
                <a:spcPts val="2133"/>
              </a:spcBef>
              <a:buNone/>
            </a:pPr>
            <a:endParaRPr dirty="0"/>
          </a:p>
          <a:p>
            <a:pPr marL="0" indent="0">
              <a:spcBef>
                <a:spcPts val="2133"/>
              </a:spcBef>
              <a:spcAft>
                <a:spcPts val="2133"/>
              </a:spcAft>
              <a:buNone/>
            </a:pPr>
            <a:endParaRPr dirty="0"/>
          </a:p>
        </p:txBody>
      </p:sp>
      <p:pic>
        <p:nvPicPr>
          <p:cNvPr id="90" name="Google Shape;90;p16"/>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91" name="Google Shape;91;p16"/>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92" name="Google Shape;92;p16"/>
          <p:cNvPicPr preferRelativeResize="0"/>
          <p:nvPr/>
        </p:nvPicPr>
        <p:blipFill>
          <a:blip r:embed="rId5">
            <a:alphaModFix/>
          </a:blip>
          <a:stretch>
            <a:fillRect/>
          </a:stretch>
        </p:blipFill>
        <p:spPr>
          <a:xfrm>
            <a:off x="10755285" y="5884165"/>
            <a:ext cx="502775" cy="741235"/>
          </a:xfrm>
          <a:prstGeom prst="rect">
            <a:avLst/>
          </a:prstGeom>
          <a:noFill/>
          <a:ln>
            <a:noFill/>
          </a:ln>
        </p:spPr>
      </p:pic>
    </p:spTree>
    <p:extLst>
      <p:ext uri="{BB962C8B-B14F-4D97-AF65-F5344CB8AC3E}">
        <p14:creationId xmlns:p14="http://schemas.microsoft.com/office/powerpoint/2010/main" val="38137984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AU" b="1" dirty="0"/>
              <a:t>Pacific LOSIDS are currently ill-equipped to deal with the politics and pressures of plastics</a:t>
            </a:r>
            <a:endParaRPr b="1" dirty="0"/>
          </a:p>
        </p:txBody>
      </p:sp>
      <p:sp>
        <p:nvSpPr>
          <p:cNvPr id="89" name="Google Shape;89;p16"/>
          <p:cNvSpPr txBox="1">
            <a:spLocks noGrp="1"/>
          </p:cNvSpPr>
          <p:nvPr>
            <p:ph type="body" idx="1"/>
          </p:nvPr>
        </p:nvSpPr>
        <p:spPr>
          <a:xfrm>
            <a:off x="629200" y="2558767"/>
            <a:ext cx="10962800" cy="3613600"/>
          </a:xfrm>
          <a:prstGeom prst="rect">
            <a:avLst/>
          </a:prstGeom>
        </p:spPr>
        <p:txBody>
          <a:bodyPr spcFirstLastPara="1" wrap="square" lIns="121900" tIns="121900" rIns="121900" bIns="121900" anchor="t" anchorCtr="0">
            <a:noAutofit/>
          </a:bodyPr>
          <a:lstStyle/>
          <a:p>
            <a:pPr marL="152396" indent="0" algn="ctr">
              <a:buNone/>
            </a:pPr>
            <a:endParaRPr lang="en-NZ" sz="2400" dirty="0"/>
          </a:p>
          <a:p>
            <a:pPr marL="152396" indent="0" algn="ctr">
              <a:buNone/>
            </a:pPr>
            <a:r>
              <a:rPr lang="en-NZ" sz="2400" dirty="0"/>
              <a:t>“[We] just want to just do the work instead of dealing with the politics, but I think [plastic pollution] brings in a different dimension and it’s going to require a different set of skill that the technical folks don’t have and, yeah I think we’re going to have to collaborate and form different coalitions that, and get friends that are, that are, can do this part of the work which is not in the current skill of the folks that we have”. </a:t>
            </a:r>
            <a:endParaRPr lang="en-AU" sz="2400" dirty="0"/>
          </a:p>
          <a:p>
            <a:pPr marL="152396" indent="0">
              <a:buNone/>
            </a:pPr>
            <a:endParaRPr lang="en-US" dirty="0"/>
          </a:p>
          <a:p>
            <a:pPr marL="0" indent="0">
              <a:spcBef>
                <a:spcPts val="2133"/>
              </a:spcBef>
              <a:spcAft>
                <a:spcPts val="2133"/>
              </a:spcAft>
              <a:buNone/>
            </a:pPr>
            <a:endParaRPr dirty="0"/>
          </a:p>
        </p:txBody>
      </p:sp>
      <p:pic>
        <p:nvPicPr>
          <p:cNvPr id="90" name="Google Shape;90;p16"/>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91" name="Google Shape;91;p16"/>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92" name="Google Shape;92;p16"/>
          <p:cNvPicPr preferRelativeResize="0"/>
          <p:nvPr/>
        </p:nvPicPr>
        <p:blipFill>
          <a:blip r:embed="rId5">
            <a:alphaModFix/>
          </a:blip>
          <a:stretch>
            <a:fillRect/>
          </a:stretch>
        </p:blipFill>
        <p:spPr>
          <a:xfrm>
            <a:off x="10755285" y="5884165"/>
            <a:ext cx="502775" cy="741235"/>
          </a:xfrm>
          <a:prstGeom prst="rect">
            <a:avLst/>
          </a:prstGeom>
          <a:noFill/>
          <a:ln>
            <a:noFill/>
          </a:ln>
        </p:spPr>
      </p:pic>
    </p:spTree>
    <p:extLst>
      <p:ext uri="{BB962C8B-B14F-4D97-AF65-F5344CB8AC3E}">
        <p14:creationId xmlns:p14="http://schemas.microsoft.com/office/powerpoint/2010/main" val="3254022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7" y="477066"/>
            <a:ext cx="3744000" cy="1477333"/>
          </a:xfrm>
          <a:prstGeom prst="rect">
            <a:avLst/>
          </a:prstGeom>
        </p:spPr>
        <p:txBody>
          <a:bodyPr spcFirstLastPara="1" wrap="square" lIns="121900" tIns="121900" rIns="121900" bIns="121900" anchor="b" anchorCtr="0">
            <a:noAutofit/>
          </a:bodyPr>
          <a:lstStyle/>
          <a:p>
            <a:r>
              <a:rPr lang="en-US" b="1" dirty="0"/>
              <a:t>Support for a Global Convention on Plastics</a:t>
            </a:r>
            <a:endParaRPr b="1" dirty="0"/>
          </a:p>
        </p:txBody>
      </p:sp>
      <p:sp>
        <p:nvSpPr>
          <p:cNvPr id="98" name="Google Shape;98;p17"/>
          <p:cNvSpPr txBox="1">
            <a:spLocks noGrp="1"/>
          </p:cNvSpPr>
          <p:nvPr>
            <p:ph type="body" idx="1"/>
          </p:nvPr>
        </p:nvSpPr>
        <p:spPr>
          <a:prstGeom prst="rect">
            <a:avLst/>
          </a:prstGeom>
        </p:spPr>
        <p:txBody>
          <a:bodyPr spcFirstLastPara="1" wrap="square" lIns="121900" tIns="121900" rIns="121900" bIns="121900" anchor="t" anchorCtr="0">
            <a:noAutofit/>
          </a:bodyPr>
          <a:lstStyle/>
          <a:p>
            <a:pPr marL="0" indent="0">
              <a:buNone/>
            </a:pPr>
            <a:endParaRPr lang="en-NZ" dirty="0"/>
          </a:p>
          <a:p>
            <a:pPr marL="0" indent="0">
              <a:buNone/>
            </a:pPr>
            <a:r>
              <a:rPr lang="en-NZ" dirty="0"/>
              <a:t>“This global treaty is going to share the load, yeah.  It, I think it’s going to mean that the countries are not just by themselves.  We all are in this together.</a:t>
            </a:r>
            <a:r>
              <a:rPr lang="en-US" dirty="0"/>
              <a:t>”</a:t>
            </a:r>
            <a:endParaRPr lang="en-AU" dirty="0"/>
          </a:p>
          <a:p>
            <a:pPr marL="0" indent="0">
              <a:buNone/>
            </a:pPr>
            <a:endParaRPr lang="en-AU" dirty="0"/>
          </a:p>
          <a:p>
            <a:pPr marL="0" indent="0">
              <a:buNone/>
            </a:pPr>
            <a:r>
              <a:rPr lang="en-NZ" dirty="0"/>
              <a:t>“Well because it’s a trans-boundary [issue], you know…so this international trans-boundary legally binding agreement is and has to be the key.  It’s not just a national waste problem.  It is a global waste problem.” </a:t>
            </a:r>
            <a:endParaRPr lang="en-AU" dirty="0"/>
          </a:p>
          <a:p>
            <a:pPr marL="0" indent="0">
              <a:buNone/>
            </a:pPr>
            <a:endParaRPr dirty="0"/>
          </a:p>
        </p:txBody>
      </p:sp>
      <p:pic>
        <p:nvPicPr>
          <p:cNvPr id="99" name="Google Shape;99;p17"/>
          <p:cNvPicPr preferRelativeResize="0"/>
          <p:nvPr/>
        </p:nvPicPr>
        <p:blipFill>
          <a:blip r:embed="rId4">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100" name="Google Shape;100;p17"/>
          <p:cNvPicPr preferRelativeResize="0"/>
          <p:nvPr/>
        </p:nvPicPr>
        <p:blipFill>
          <a:blip r:embed="rId5">
            <a:alphaModFix/>
          </a:blip>
          <a:stretch>
            <a:fillRect/>
          </a:stretch>
        </p:blipFill>
        <p:spPr>
          <a:xfrm>
            <a:off x="9927503" y="5884167"/>
            <a:ext cx="666468" cy="741236"/>
          </a:xfrm>
          <a:prstGeom prst="rect">
            <a:avLst/>
          </a:prstGeom>
          <a:noFill/>
          <a:ln>
            <a:noFill/>
          </a:ln>
        </p:spPr>
      </p:pic>
      <p:pic>
        <p:nvPicPr>
          <p:cNvPr id="101" name="Google Shape;101;p17"/>
          <p:cNvPicPr preferRelativeResize="0"/>
          <p:nvPr/>
        </p:nvPicPr>
        <p:blipFill>
          <a:blip r:embed="rId6">
            <a:alphaModFix/>
          </a:blip>
          <a:stretch>
            <a:fillRect/>
          </a:stretch>
        </p:blipFill>
        <p:spPr>
          <a:xfrm>
            <a:off x="10755285" y="5884165"/>
            <a:ext cx="502775" cy="741235"/>
          </a:xfrm>
          <a:prstGeom prst="rect">
            <a:avLst/>
          </a:prstGeom>
          <a:noFill/>
          <a:ln>
            <a:noFill/>
          </a:ln>
        </p:spPr>
      </p:pic>
      <p:sp>
        <p:nvSpPr>
          <p:cNvPr id="2" name="Rectangle 1">
            <a:extLst>
              <a:ext uri="{FF2B5EF4-FFF2-40B4-BE49-F238E27FC236}">
                <a16:creationId xmlns:a16="http://schemas.microsoft.com/office/drawing/2014/main" id="{8038DCEA-B666-4E4E-942F-08534850AEF6}"/>
              </a:ext>
            </a:extLst>
          </p:cNvPr>
          <p:cNvSpPr/>
          <p:nvPr/>
        </p:nvSpPr>
        <p:spPr>
          <a:xfrm>
            <a:off x="4736592" y="1022034"/>
            <a:ext cx="7153971" cy="4801314"/>
          </a:xfrm>
          <a:prstGeom prst="rect">
            <a:avLst/>
          </a:prstGeom>
        </p:spPr>
        <p:txBody>
          <a:bodyPr wrap="square">
            <a:spAutoFit/>
          </a:bodyPr>
          <a:lstStyle/>
          <a:p>
            <a:pPr marL="285750" indent="-285750">
              <a:buFont typeface="Arial" panose="020B0604020202020204" pitchFamily="34" charset="0"/>
              <a:buChar char="•"/>
            </a:pPr>
            <a:r>
              <a:rPr lang="en-AU" sz="2400" dirty="0">
                <a:solidFill>
                  <a:schemeClr val="lt2"/>
                </a:solidFill>
                <a:latin typeface="Roboto"/>
                <a:ea typeface="Roboto"/>
              </a:rPr>
              <a:t>Support a </a:t>
            </a:r>
            <a:r>
              <a:rPr lang="en-NZ" sz="2400" dirty="0">
                <a:solidFill>
                  <a:schemeClr val="lt2"/>
                </a:solidFill>
                <a:latin typeface="Roboto"/>
                <a:ea typeface="Roboto"/>
              </a:rPr>
              <a:t>shared, regional position </a:t>
            </a:r>
          </a:p>
          <a:p>
            <a:pPr marL="285750" indent="-285750">
              <a:buFont typeface="Arial" panose="020B0604020202020204" pitchFamily="34" charset="0"/>
              <a:buChar char="•"/>
            </a:pPr>
            <a:endParaRPr lang="en-NZ" sz="2400" dirty="0">
              <a:solidFill>
                <a:schemeClr val="lt2"/>
              </a:solidFill>
              <a:latin typeface="Roboto"/>
              <a:ea typeface="Roboto"/>
            </a:endParaRPr>
          </a:p>
          <a:p>
            <a:pPr marL="285750" indent="-285750">
              <a:buFont typeface="Arial" panose="020B0604020202020204" pitchFamily="34" charset="0"/>
              <a:buChar char="•"/>
            </a:pPr>
            <a:r>
              <a:rPr lang="en-AU" sz="2400" dirty="0">
                <a:solidFill>
                  <a:schemeClr val="lt2"/>
                </a:solidFill>
                <a:latin typeface="Roboto"/>
                <a:ea typeface="Roboto"/>
              </a:rPr>
              <a:t>Address global transboundary challenges </a:t>
            </a:r>
          </a:p>
          <a:p>
            <a:pPr marL="285750" indent="-285750">
              <a:buFont typeface="Arial" panose="020B0604020202020204" pitchFamily="34" charset="0"/>
              <a:buChar char="•"/>
            </a:pPr>
            <a:endParaRPr lang="en-AU" sz="2400" dirty="0">
              <a:solidFill>
                <a:schemeClr val="lt2"/>
              </a:solidFill>
              <a:latin typeface="Roboto"/>
              <a:ea typeface="Roboto"/>
            </a:endParaRPr>
          </a:p>
          <a:p>
            <a:pPr marL="285750" indent="-285750">
              <a:buFont typeface="Arial" panose="020B0604020202020204" pitchFamily="34" charset="0"/>
              <a:buChar char="•"/>
            </a:pPr>
            <a:r>
              <a:rPr lang="en-NZ" sz="2400" dirty="0">
                <a:solidFill>
                  <a:schemeClr val="lt2"/>
                </a:solidFill>
                <a:latin typeface="Roboto"/>
                <a:ea typeface="Roboto"/>
              </a:rPr>
              <a:t>Promote extended producer responsibility/ safe economies</a:t>
            </a:r>
          </a:p>
          <a:p>
            <a:pPr marL="285750" indent="-285750">
              <a:buFont typeface="Arial" panose="020B0604020202020204" pitchFamily="34" charset="0"/>
              <a:buChar char="•"/>
            </a:pPr>
            <a:endParaRPr lang="en-NZ" sz="2400" dirty="0">
              <a:solidFill>
                <a:schemeClr val="lt2"/>
              </a:solidFill>
              <a:latin typeface="Roboto"/>
              <a:ea typeface="Roboto"/>
            </a:endParaRPr>
          </a:p>
          <a:p>
            <a:pPr marL="285750" indent="-285750">
              <a:buFont typeface="Arial" panose="020B0604020202020204" pitchFamily="34" charset="0"/>
              <a:buChar char="•"/>
            </a:pPr>
            <a:r>
              <a:rPr lang="en-NZ" sz="2400" dirty="0">
                <a:solidFill>
                  <a:schemeClr val="lt2"/>
                </a:solidFill>
                <a:latin typeface="Roboto"/>
                <a:ea typeface="Roboto"/>
              </a:rPr>
              <a:t>Put pressure back on big suppliers</a:t>
            </a:r>
          </a:p>
          <a:p>
            <a:endParaRPr lang="en-NZ" sz="2400" dirty="0">
              <a:solidFill>
                <a:schemeClr val="lt2"/>
              </a:solidFill>
              <a:latin typeface="Roboto"/>
              <a:ea typeface="Roboto"/>
            </a:endParaRPr>
          </a:p>
          <a:p>
            <a:pPr marL="285750" indent="-285750">
              <a:buFont typeface="Arial" panose="020B0604020202020204" pitchFamily="34" charset="0"/>
              <a:buChar char="•"/>
            </a:pPr>
            <a:r>
              <a:rPr lang="en-NZ" sz="2400" dirty="0">
                <a:solidFill>
                  <a:schemeClr val="lt2"/>
                </a:solidFill>
                <a:latin typeface="Roboto"/>
                <a:ea typeface="Roboto"/>
              </a:rPr>
              <a:t>Draft international standards </a:t>
            </a:r>
          </a:p>
          <a:p>
            <a:pPr marL="285750" indent="-285750">
              <a:buFont typeface="Arial" panose="020B0604020202020204" pitchFamily="34" charset="0"/>
              <a:buChar char="•"/>
            </a:pPr>
            <a:endParaRPr lang="en-NZ" sz="2400" dirty="0">
              <a:solidFill>
                <a:schemeClr val="lt2"/>
              </a:solidFill>
              <a:latin typeface="Roboto"/>
              <a:ea typeface="Roboto"/>
            </a:endParaRPr>
          </a:p>
          <a:p>
            <a:pPr marL="285750" indent="-285750">
              <a:buFont typeface="Arial" panose="020B0604020202020204" pitchFamily="34" charset="0"/>
              <a:buChar char="•"/>
            </a:pPr>
            <a:r>
              <a:rPr lang="en-NZ" sz="2400" dirty="0">
                <a:solidFill>
                  <a:schemeClr val="lt2"/>
                </a:solidFill>
                <a:latin typeface="Roboto"/>
                <a:ea typeface="Roboto"/>
              </a:rPr>
              <a:t>Support local/ traditional solutions</a:t>
            </a:r>
            <a:endParaRPr lang="en-AU" sz="2400" dirty="0">
              <a:solidFill>
                <a:schemeClr val="lt2"/>
              </a:solidFill>
              <a:latin typeface="Roboto"/>
              <a:ea typeface="Roboto"/>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srgbClr val="4285F4"/>
              </a:solidFill>
              <a:effectLst/>
              <a:uLnTx/>
              <a:uFillTx/>
              <a:latin typeface="Arial"/>
              <a:ea typeface="+mn-ea"/>
              <a:cs typeface="+mn-cs"/>
            </a:endParaRPr>
          </a:p>
        </p:txBody>
      </p:sp>
    </p:spTree>
    <p:extLst>
      <p:ext uri="{BB962C8B-B14F-4D97-AF65-F5344CB8AC3E}">
        <p14:creationId xmlns:p14="http://schemas.microsoft.com/office/powerpoint/2010/main" val="3120736905"/>
      </p:ext>
    </p:extLst>
  </p:cSld>
  <p:clrMapOvr>
    <a:overrideClrMapping bg1="lt1" tx1="dk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7" y="477066"/>
            <a:ext cx="3744000" cy="1477333"/>
          </a:xfrm>
          <a:prstGeom prst="rect">
            <a:avLst/>
          </a:prstGeom>
        </p:spPr>
        <p:txBody>
          <a:bodyPr spcFirstLastPara="1" wrap="square" lIns="121900" tIns="121900" rIns="121900" bIns="121900" anchor="b" anchorCtr="0">
            <a:noAutofit/>
          </a:bodyPr>
          <a:lstStyle/>
          <a:p>
            <a:r>
              <a:rPr lang="en-US" b="1" dirty="0"/>
              <a:t>What can Pacific island leaders do?</a:t>
            </a:r>
            <a:endParaRPr b="1" dirty="0"/>
          </a:p>
        </p:txBody>
      </p:sp>
      <p:sp>
        <p:nvSpPr>
          <p:cNvPr id="98" name="Google Shape;98;p17"/>
          <p:cNvSpPr txBox="1">
            <a:spLocks noGrp="1"/>
          </p:cNvSpPr>
          <p:nvPr>
            <p:ph type="body" idx="1"/>
          </p:nvPr>
        </p:nvSpPr>
        <p:spPr>
          <a:prstGeom prst="rect">
            <a:avLst/>
          </a:prstGeom>
        </p:spPr>
        <p:txBody>
          <a:bodyPr spcFirstLastPara="1" wrap="square" lIns="121900" tIns="121900" rIns="121900" bIns="121900" anchor="t" anchorCtr="0">
            <a:noAutofit/>
          </a:bodyPr>
          <a:lstStyle/>
          <a:p>
            <a:pPr marL="0" indent="0">
              <a:buNone/>
            </a:pPr>
            <a:endParaRPr lang="en-NZ" dirty="0"/>
          </a:p>
          <a:p>
            <a:pPr marL="0" indent="0">
              <a:buNone/>
            </a:pPr>
            <a:endParaRPr dirty="0"/>
          </a:p>
        </p:txBody>
      </p:sp>
      <p:pic>
        <p:nvPicPr>
          <p:cNvPr id="99" name="Google Shape;99;p17"/>
          <p:cNvPicPr preferRelativeResize="0"/>
          <p:nvPr/>
        </p:nvPicPr>
        <p:blipFill>
          <a:blip r:embed="rId4">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100" name="Google Shape;100;p17"/>
          <p:cNvPicPr preferRelativeResize="0"/>
          <p:nvPr/>
        </p:nvPicPr>
        <p:blipFill>
          <a:blip r:embed="rId5">
            <a:alphaModFix/>
          </a:blip>
          <a:stretch>
            <a:fillRect/>
          </a:stretch>
        </p:blipFill>
        <p:spPr>
          <a:xfrm>
            <a:off x="9927503" y="5884167"/>
            <a:ext cx="666468" cy="741236"/>
          </a:xfrm>
          <a:prstGeom prst="rect">
            <a:avLst/>
          </a:prstGeom>
          <a:noFill/>
          <a:ln>
            <a:noFill/>
          </a:ln>
        </p:spPr>
      </p:pic>
      <p:pic>
        <p:nvPicPr>
          <p:cNvPr id="101" name="Google Shape;101;p17"/>
          <p:cNvPicPr preferRelativeResize="0"/>
          <p:nvPr/>
        </p:nvPicPr>
        <p:blipFill>
          <a:blip r:embed="rId6">
            <a:alphaModFix/>
          </a:blip>
          <a:stretch>
            <a:fillRect/>
          </a:stretch>
        </p:blipFill>
        <p:spPr>
          <a:xfrm>
            <a:off x="10755285" y="5884165"/>
            <a:ext cx="502775" cy="741235"/>
          </a:xfrm>
          <a:prstGeom prst="rect">
            <a:avLst/>
          </a:prstGeom>
          <a:noFill/>
          <a:ln>
            <a:noFill/>
          </a:ln>
        </p:spPr>
      </p:pic>
      <p:sp>
        <p:nvSpPr>
          <p:cNvPr id="3" name="Rectangle 2">
            <a:extLst>
              <a:ext uri="{FF2B5EF4-FFF2-40B4-BE49-F238E27FC236}">
                <a16:creationId xmlns:a16="http://schemas.microsoft.com/office/drawing/2014/main" id="{E524FEC3-8EC3-6849-A9BE-55432DBC844D}"/>
              </a:ext>
            </a:extLst>
          </p:cNvPr>
          <p:cNvSpPr/>
          <p:nvPr/>
        </p:nvSpPr>
        <p:spPr>
          <a:xfrm>
            <a:off x="4333517" y="1082217"/>
            <a:ext cx="7626096" cy="4247317"/>
          </a:xfrm>
          <a:prstGeom prst="rect">
            <a:avLst/>
          </a:prstGeom>
        </p:spPr>
        <p:txBody>
          <a:bodyPr wrap="square">
            <a:spAutoFit/>
          </a:bodyPr>
          <a:lstStyle/>
          <a:p>
            <a:pPr marL="495296" indent="-342900">
              <a:spcBef>
                <a:spcPts val="600"/>
              </a:spcBef>
              <a:spcAft>
                <a:spcPts val="600"/>
              </a:spcAft>
              <a:buClr>
                <a:schemeClr val="lt2"/>
              </a:buClr>
              <a:buSzPts val="1800"/>
              <a:buFont typeface="Arial" panose="020B0604020202020204" pitchFamily="34" charset="0"/>
              <a:buChar char="•"/>
            </a:pPr>
            <a:r>
              <a:rPr lang="en-NZ" sz="2400" dirty="0">
                <a:solidFill>
                  <a:schemeClr val="lt2"/>
                </a:solidFill>
                <a:latin typeface="Roboto"/>
                <a:ea typeface="Roboto"/>
                <a:sym typeface="Roboto"/>
              </a:rPr>
              <a:t>National and regional declarations of support for a global agreement.</a:t>
            </a:r>
            <a:endParaRPr lang="en-US" sz="2400" dirty="0">
              <a:solidFill>
                <a:schemeClr val="lt2"/>
              </a:solidFill>
              <a:latin typeface="Roboto"/>
              <a:ea typeface="Roboto"/>
              <a:sym typeface="Roboto"/>
            </a:endParaRPr>
          </a:p>
          <a:p>
            <a:pPr marL="495296" indent="-342900">
              <a:spcBef>
                <a:spcPts val="600"/>
              </a:spcBef>
              <a:spcAft>
                <a:spcPts val="600"/>
              </a:spcAft>
              <a:buClr>
                <a:schemeClr val="lt2"/>
              </a:buClr>
              <a:buSzPts val="1800"/>
              <a:buFont typeface="Arial" panose="020B0604020202020204" pitchFamily="34" charset="0"/>
              <a:buChar char="•"/>
            </a:pPr>
            <a:r>
              <a:rPr lang="en-NZ" sz="2400" dirty="0">
                <a:solidFill>
                  <a:schemeClr val="lt2"/>
                </a:solidFill>
                <a:latin typeface="Roboto"/>
                <a:ea typeface="Roboto"/>
                <a:sym typeface="Roboto"/>
              </a:rPr>
              <a:t>Ratify existing regional instruments (</a:t>
            </a:r>
            <a:r>
              <a:rPr lang="en-NZ" sz="2400" dirty="0" err="1">
                <a:solidFill>
                  <a:schemeClr val="lt2"/>
                </a:solidFill>
                <a:latin typeface="Roboto"/>
                <a:ea typeface="Roboto"/>
                <a:sym typeface="Roboto"/>
              </a:rPr>
              <a:t>Noumea</a:t>
            </a:r>
            <a:r>
              <a:rPr lang="en-NZ" sz="2400" dirty="0">
                <a:solidFill>
                  <a:schemeClr val="lt2"/>
                </a:solidFill>
                <a:latin typeface="Roboto"/>
                <a:ea typeface="Roboto"/>
                <a:sym typeface="Roboto"/>
              </a:rPr>
              <a:t> Convention, </a:t>
            </a:r>
            <a:r>
              <a:rPr lang="en-NZ" sz="2400" dirty="0" err="1">
                <a:solidFill>
                  <a:schemeClr val="lt2"/>
                </a:solidFill>
                <a:latin typeface="Roboto"/>
                <a:ea typeface="Roboto"/>
                <a:sym typeface="Roboto"/>
              </a:rPr>
              <a:t>Noumea</a:t>
            </a:r>
            <a:r>
              <a:rPr lang="en-NZ" sz="2400" dirty="0">
                <a:solidFill>
                  <a:schemeClr val="lt2"/>
                </a:solidFill>
                <a:latin typeface="Roboto"/>
                <a:ea typeface="Roboto"/>
                <a:sym typeface="Roboto"/>
              </a:rPr>
              <a:t> Emergencies Protocol and Dumping Protocol, </a:t>
            </a:r>
            <a:r>
              <a:rPr lang="en-NZ" sz="2400" dirty="0" err="1">
                <a:solidFill>
                  <a:schemeClr val="lt2"/>
                </a:solidFill>
                <a:latin typeface="Roboto"/>
                <a:ea typeface="Roboto"/>
                <a:sym typeface="Roboto"/>
              </a:rPr>
              <a:t>Waigani</a:t>
            </a:r>
            <a:r>
              <a:rPr lang="en-NZ" sz="2400" dirty="0">
                <a:solidFill>
                  <a:schemeClr val="lt2"/>
                </a:solidFill>
                <a:latin typeface="Roboto"/>
                <a:ea typeface="Roboto"/>
                <a:sym typeface="Roboto"/>
              </a:rPr>
              <a:t> Convention).</a:t>
            </a:r>
            <a:endParaRPr lang="en-US" sz="2400" dirty="0">
              <a:solidFill>
                <a:schemeClr val="lt2"/>
              </a:solidFill>
              <a:latin typeface="Roboto"/>
              <a:ea typeface="Roboto"/>
              <a:sym typeface="Roboto"/>
            </a:endParaRPr>
          </a:p>
          <a:p>
            <a:pPr marL="495296" indent="-342900">
              <a:spcBef>
                <a:spcPts val="600"/>
              </a:spcBef>
              <a:spcAft>
                <a:spcPts val="600"/>
              </a:spcAft>
              <a:buClr>
                <a:schemeClr val="lt2"/>
              </a:buClr>
              <a:buSzPts val="1800"/>
              <a:buFont typeface="Arial" panose="020B0604020202020204" pitchFamily="34" charset="0"/>
              <a:buChar char="•"/>
            </a:pPr>
            <a:r>
              <a:rPr lang="en-NZ" sz="2400" dirty="0">
                <a:solidFill>
                  <a:schemeClr val="lt2"/>
                </a:solidFill>
                <a:latin typeface="Roboto"/>
                <a:ea typeface="Roboto"/>
                <a:sym typeface="Roboto"/>
              </a:rPr>
              <a:t>Ratify existing global instruments: London Convention and its Protocol under the International Maritime Organisation, MARPOL, and the Basel Convention</a:t>
            </a:r>
            <a:endParaRPr lang="en-US" sz="2400" dirty="0">
              <a:solidFill>
                <a:schemeClr val="lt2"/>
              </a:solidFill>
              <a:latin typeface="Roboto"/>
              <a:ea typeface="Roboto"/>
              <a:sym typeface="Roboto"/>
            </a:endParaRPr>
          </a:p>
          <a:p>
            <a:pPr marL="495296" indent="-342900">
              <a:spcBef>
                <a:spcPts val="600"/>
              </a:spcBef>
              <a:spcAft>
                <a:spcPts val="600"/>
              </a:spcAft>
              <a:buClr>
                <a:schemeClr val="lt2"/>
              </a:buClr>
              <a:buSzPts val="1800"/>
              <a:buFont typeface="Arial" panose="020B0604020202020204" pitchFamily="34" charset="0"/>
              <a:buChar char="•"/>
            </a:pPr>
            <a:r>
              <a:rPr lang="en-NZ" sz="2400" dirty="0">
                <a:solidFill>
                  <a:schemeClr val="lt2"/>
                </a:solidFill>
                <a:latin typeface="Roboto"/>
                <a:ea typeface="Roboto"/>
                <a:sym typeface="Roboto"/>
              </a:rPr>
              <a:t>Engage at AHEG-4, AHEG-5, and UNEA-5 to secure a negotiating mandate at UNEA-5.  </a:t>
            </a:r>
            <a:endParaRPr lang="en-US" sz="2400" dirty="0">
              <a:solidFill>
                <a:schemeClr val="lt2"/>
              </a:solidFill>
              <a:latin typeface="Roboto"/>
              <a:ea typeface="Roboto"/>
              <a:sym typeface="Roboto"/>
            </a:endParaRPr>
          </a:p>
        </p:txBody>
      </p:sp>
    </p:spTree>
    <p:extLst>
      <p:ext uri="{BB962C8B-B14F-4D97-AF65-F5344CB8AC3E}">
        <p14:creationId xmlns:p14="http://schemas.microsoft.com/office/powerpoint/2010/main" val="3149116020"/>
      </p:ext>
    </p:extLst>
  </p:cSld>
  <p:clrMapOvr>
    <a:overrideClrMapping bg1="lt1" tx1="dk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AU" b="1" dirty="0"/>
              <a:t>Recommendations</a:t>
            </a:r>
            <a:endParaRPr b="1" dirty="0"/>
          </a:p>
        </p:txBody>
      </p:sp>
      <p:sp>
        <p:nvSpPr>
          <p:cNvPr id="89" name="Google Shape;89;p16"/>
          <p:cNvSpPr txBox="1">
            <a:spLocks noGrp="1"/>
          </p:cNvSpPr>
          <p:nvPr>
            <p:ph type="body" idx="1"/>
          </p:nvPr>
        </p:nvSpPr>
        <p:spPr>
          <a:xfrm>
            <a:off x="693465" y="2449039"/>
            <a:ext cx="10962800" cy="3613600"/>
          </a:xfrm>
          <a:prstGeom prst="rect">
            <a:avLst/>
          </a:prstGeom>
        </p:spPr>
        <p:txBody>
          <a:bodyPr spcFirstLastPara="1" wrap="square" lIns="121900" tIns="121900" rIns="121900" bIns="121900" anchor="t" anchorCtr="0">
            <a:noAutofit/>
          </a:bodyPr>
          <a:lstStyle/>
          <a:p>
            <a:r>
              <a:rPr lang="en-AU" b="1" dirty="0"/>
              <a:t>Prioritise a coordinated, collaborative, transparent approach between sectors </a:t>
            </a:r>
            <a:r>
              <a:rPr lang="en-AU" dirty="0"/>
              <a:t>to </a:t>
            </a:r>
            <a:r>
              <a:rPr lang="en-AU" b="1" dirty="0"/>
              <a:t>restrict categories of plastics</a:t>
            </a:r>
            <a:r>
              <a:rPr lang="en-AU" dirty="0"/>
              <a:t>. </a:t>
            </a:r>
          </a:p>
          <a:p>
            <a:pPr lvl="0"/>
            <a:r>
              <a:rPr lang="en-AU" b="1" dirty="0"/>
              <a:t>Mandatory product stewardship schemes</a:t>
            </a:r>
            <a:r>
              <a:rPr lang="en-AU" dirty="0"/>
              <a:t> for difficult to ban products</a:t>
            </a:r>
          </a:p>
          <a:p>
            <a:pPr lvl="0"/>
            <a:r>
              <a:rPr lang="en-AU" b="1" dirty="0"/>
              <a:t>Shift responses from waste management to waste prevention </a:t>
            </a:r>
          </a:p>
          <a:p>
            <a:pPr lvl="0"/>
            <a:r>
              <a:rPr lang="en-AU" b="1" dirty="0"/>
              <a:t>Sustainable financing mechanisms. </a:t>
            </a:r>
            <a:r>
              <a:rPr lang="en-AU" dirty="0"/>
              <a:t>For example, extended producer responsibility (EPR) or product stewardship schemes. </a:t>
            </a:r>
          </a:p>
          <a:p>
            <a:pPr lvl="0"/>
            <a:r>
              <a:rPr lang="en-AU" b="1" dirty="0"/>
              <a:t>Consider a centrally located and regionally coordinated container deposit scheme</a:t>
            </a:r>
          </a:p>
          <a:p>
            <a:pPr lvl="0"/>
            <a:r>
              <a:rPr lang="en-AU" b="1" dirty="0"/>
              <a:t>Legislate backloading/ reverse logistics </a:t>
            </a:r>
          </a:p>
          <a:p>
            <a:pPr lvl="0"/>
            <a:r>
              <a:rPr lang="en-AU" b="1" dirty="0"/>
              <a:t>Consider support for the establishment of WCPFC </a:t>
            </a:r>
            <a:r>
              <a:rPr lang="en-NZ" dirty="0"/>
              <a:t>compliance measure and strengthen national MARPOL legislation. </a:t>
            </a:r>
            <a:endParaRPr lang="en-AU" dirty="0"/>
          </a:p>
          <a:p>
            <a:pPr lvl="0"/>
            <a:r>
              <a:rPr lang="en-NZ" b="1" dirty="0"/>
              <a:t>Seek training and support </a:t>
            </a:r>
            <a:r>
              <a:rPr lang="en-NZ" dirty="0"/>
              <a:t>to develop capacity to be able to negotiate with powerful interests in the region. </a:t>
            </a:r>
            <a:endParaRPr lang="en-AU" dirty="0"/>
          </a:p>
          <a:p>
            <a:pPr marL="152396" indent="0">
              <a:buNone/>
            </a:pPr>
            <a:endParaRPr lang="en-US" dirty="0"/>
          </a:p>
          <a:p>
            <a:pPr marL="0" indent="0">
              <a:spcBef>
                <a:spcPts val="2133"/>
              </a:spcBef>
              <a:spcAft>
                <a:spcPts val="2133"/>
              </a:spcAft>
              <a:buNone/>
            </a:pPr>
            <a:endParaRPr dirty="0"/>
          </a:p>
        </p:txBody>
      </p:sp>
      <p:pic>
        <p:nvPicPr>
          <p:cNvPr id="90" name="Google Shape;90;p16"/>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91" name="Google Shape;91;p16"/>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92" name="Google Shape;92;p16"/>
          <p:cNvPicPr preferRelativeResize="0"/>
          <p:nvPr/>
        </p:nvPicPr>
        <p:blipFill>
          <a:blip r:embed="rId5">
            <a:alphaModFix/>
          </a:blip>
          <a:stretch>
            <a:fillRect/>
          </a:stretch>
        </p:blipFill>
        <p:spPr>
          <a:xfrm>
            <a:off x="10755285" y="5884165"/>
            <a:ext cx="502775" cy="741235"/>
          </a:xfrm>
          <a:prstGeom prst="rect">
            <a:avLst/>
          </a:prstGeom>
          <a:noFill/>
          <a:ln>
            <a:noFill/>
          </a:ln>
        </p:spPr>
      </p:pic>
    </p:spTree>
    <p:extLst>
      <p:ext uri="{BB962C8B-B14F-4D97-AF65-F5344CB8AC3E}">
        <p14:creationId xmlns:p14="http://schemas.microsoft.com/office/powerpoint/2010/main" val="1671398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AU" b="1" dirty="0"/>
              <a:t>National Plastic Pollution Elimination Action Plans </a:t>
            </a:r>
            <a:br>
              <a:rPr lang="en-AU" dirty="0"/>
            </a:br>
            <a:endParaRPr b="1" dirty="0"/>
          </a:p>
        </p:txBody>
      </p:sp>
      <p:sp>
        <p:nvSpPr>
          <p:cNvPr id="89" name="Google Shape;89;p16"/>
          <p:cNvSpPr txBox="1">
            <a:spLocks noGrp="1"/>
          </p:cNvSpPr>
          <p:nvPr>
            <p:ph type="body" idx="1"/>
          </p:nvPr>
        </p:nvSpPr>
        <p:spPr>
          <a:xfrm>
            <a:off x="693465" y="2449039"/>
            <a:ext cx="10962800" cy="3613600"/>
          </a:xfrm>
          <a:prstGeom prst="rect">
            <a:avLst/>
          </a:prstGeom>
        </p:spPr>
        <p:txBody>
          <a:bodyPr spcFirstLastPara="1" wrap="square" lIns="121900" tIns="121900" rIns="121900" bIns="121900" anchor="t" anchorCtr="0">
            <a:noAutofit/>
          </a:bodyPr>
          <a:lstStyle/>
          <a:p>
            <a:pPr marL="152396" indent="0">
              <a:buNone/>
            </a:pPr>
            <a:r>
              <a:rPr lang="en-NZ" dirty="0"/>
              <a:t> </a:t>
            </a:r>
            <a:endParaRPr lang="en-AU" dirty="0"/>
          </a:p>
          <a:p>
            <a:pPr marL="152396" indent="0">
              <a:buNone/>
            </a:pPr>
            <a:endParaRPr lang="en-US" dirty="0"/>
          </a:p>
          <a:p>
            <a:pPr marL="0" indent="0">
              <a:spcBef>
                <a:spcPts val="2133"/>
              </a:spcBef>
              <a:spcAft>
                <a:spcPts val="2133"/>
              </a:spcAft>
              <a:buNone/>
            </a:pPr>
            <a:endParaRPr dirty="0"/>
          </a:p>
        </p:txBody>
      </p:sp>
      <p:pic>
        <p:nvPicPr>
          <p:cNvPr id="90" name="Google Shape;90;p16"/>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91" name="Google Shape;91;p16"/>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92" name="Google Shape;92;p16"/>
          <p:cNvPicPr preferRelativeResize="0"/>
          <p:nvPr/>
        </p:nvPicPr>
        <p:blipFill>
          <a:blip r:embed="rId5">
            <a:alphaModFix/>
          </a:blip>
          <a:stretch>
            <a:fillRect/>
          </a:stretch>
        </p:blipFill>
        <p:spPr>
          <a:xfrm>
            <a:off x="10755285" y="5884165"/>
            <a:ext cx="502775" cy="741235"/>
          </a:xfrm>
          <a:prstGeom prst="rect">
            <a:avLst/>
          </a:prstGeom>
          <a:noFill/>
          <a:ln>
            <a:noFill/>
          </a:ln>
        </p:spPr>
      </p:pic>
      <p:sp>
        <p:nvSpPr>
          <p:cNvPr id="2" name="Rectangle 1">
            <a:extLst>
              <a:ext uri="{FF2B5EF4-FFF2-40B4-BE49-F238E27FC236}">
                <a16:creationId xmlns:a16="http://schemas.microsoft.com/office/drawing/2014/main" id="{5F662D08-563B-274C-9970-7EA6A418382D}"/>
              </a:ext>
            </a:extLst>
          </p:cNvPr>
          <p:cNvSpPr/>
          <p:nvPr/>
        </p:nvSpPr>
        <p:spPr>
          <a:xfrm>
            <a:off x="933940" y="2449039"/>
            <a:ext cx="10324120" cy="3502177"/>
          </a:xfrm>
          <a:prstGeom prst="rect">
            <a:avLst/>
          </a:prstGeom>
        </p:spPr>
        <p:txBody>
          <a:bodyPr wrap="square">
            <a:spAutoFit/>
          </a:bodyPr>
          <a:lstStyle/>
          <a:p>
            <a:pPr marL="609585" indent="-457189">
              <a:lnSpc>
                <a:spcPct val="115000"/>
              </a:lnSpc>
              <a:spcAft>
                <a:spcPts val="600"/>
              </a:spcAft>
              <a:buClr>
                <a:schemeClr val="lt2"/>
              </a:buClr>
              <a:buSzPts val="1800"/>
              <a:buFont typeface="Roboto"/>
              <a:buChar char="●"/>
            </a:pPr>
            <a:r>
              <a:rPr lang="en-AU" sz="2400" dirty="0">
                <a:solidFill>
                  <a:schemeClr val="lt2"/>
                </a:solidFill>
                <a:latin typeface="Roboto"/>
                <a:ea typeface="Roboto"/>
                <a:sym typeface="Roboto"/>
              </a:rPr>
              <a:t>Address the full life cycle of plastics, not just the end of pipe management</a:t>
            </a:r>
          </a:p>
          <a:p>
            <a:pPr marL="609585" indent="-457189">
              <a:lnSpc>
                <a:spcPct val="115000"/>
              </a:lnSpc>
              <a:spcAft>
                <a:spcPts val="600"/>
              </a:spcAft>
              <a:buClr>
                <a:schemeClr val="lt2"/>
              </a:buClr>
              <a:buSzPts val="1800"/>
              <a:buFont typeface="Roboto"/>
              <a:buChar char="●"/>
            </a:pPr>
            <a:r>
              <a:rPr lang="en-AU" sz="2400" dirty="0">
                <a:solidFill>
                  <a:schemeClr val="lt2"/>
                </a:solidFill>
                <a:latin typeface="Roboto"/>
                <a:ea typeface="Roboto"/>
                <a:sym typeface="Roboto"/>
              </a:rPr>
              <a:t>Prioritise prevention over false solutions</a:t>
            </a:r>
          </a:p>
          <a:p>
            <a:pPr marL="609585" indent="-457189">
              <a:lnSpc>
                <a:spcPct val="115000"/>
              </a:lnSpc>
              <a:spcAft>
                <a:spcPts val="600"/>
              </a:spcAft>
              <a:buClr>
                <a:schemeClr val="lt2"/>
              </a:buClr>
              <a:buSzPts val="1800"/>
              <a:buFont typeface="Roboto"/>
              <a:buChar char="●"/>
            </a:pPr>
            <a:r>
              <a:rPr lang="en-AU" sz="2400" dirty="0">
                <a:solidFill>
                  <a:schemeClr val="lt2"/>
                </a:solidFill>
                <a:latin typeface="Roboto"/>
                <a:ea typeface="Roboto"/>
                <a:sym typeface="Roboto"/>
              </a:rPr>
              <a:t>Include labour laws to support informal waste workers </a:t>
            </a:r>
          </a:p>
          <a:p>
            <a:pPr marL="609585" indent="-457189">
              <a:lnSpc>
                <a:spcPct val="115000"/>
              </a:lnSpc>
              <a:spcAft>
                <a:spcPts val="600"/>
              </a:spcAft>
              <a:buClr>
                <a:schemeClr val="lt2"/>
              </a:buClr>
              <a:buSzPts val="1800"/>
              <a:buFont typeface="Roboto"/>
              <a:buChar char="●"/>
            </a:pPr>
            <a:r>
              <a:rPr lang="en-AU" sz="2400" dirty="0">
                <a:solidFill>
                  <a:schemeClr val="lt2"/>
                </a:solidFill>
                <a:latin typeface="Roboto"/>
                <a:ea typeface="Roboto"/>
                <a:sym typeface="Roboto"/>
              </a:rPr>
              <a:t>Prevent problematic plastics passing into countries through customs</a:t>
            </a:r>
          </a:p>
          <a:p>
            <a:pPr marL="609585" indent="-457189">
              <a:lnSpc>
                <a:spcPct val="115000"/>
              </a:lnSpc>
              <a:spcAft>
                <a:spcPts val="600"/>
              </a:spcAft>
              <a:buClr>
                <a:schemeClr val="lt2"/>
              </a:buClr>
              <a:buSzPts val="1800"/>
              <a:buFont typeface="Roboto"/>
              <a:buChar char="●"/>
            </a:pPr>
            <a:r>
              <a:rPr lang="en-AU" sz="2400" dirty="0">
                <a:solidFill>
                  <a:schemeClr val="lt2"/>
                </a:solidFill>
                <a:latin typeface="Roboto"/>
                <a:ea typeface="Roboto"/>
                <a:sym typeface="Roboto"/>
              </a:rPr>
              <a:t>Supported by regional and global efforts </a:t>
            </a:r>
          </a:p>
          <a:p>
            <a:pPr marL="609585" indent="-457189">
              <a:lnSpc>
                <a:spcPct val="115000"/>
              </a:lnSpc>
              <a:spcAft>
                <a:spcPts val="600"/>
              </a:spcAft>
              <a:buClr>
                <a:schemeClr val="lt2"/>
              </a:buClr>
              <a:buSzPts val="1800"/>
              <a:buFont typeface="Roboto"/>
              <a:buChar char="●"/>
            </a:pPr>
            <a:r>
              <a:rPr lang="en-AU" sz="2400" dirty="0">
                <a:solidFill>
                  <a:schemeClr val="lt2"/>
                </a:solidFill>
                <a:latin typeface="Roboto"/>
                <a:ea typeface="Roboto"/>
                <a:sym typeface="Roboto"/>
              </a:rPr>
              <a:t>Extend current public-private partnerships</a:t>
            </a:r>
          </a:p>
          <a:p>
            <a:pPr marL="152396">
              <a:lnSpc>
                <a:spcPct val="115000"/>
              </a:lnSpc>
              <a:spcAft>
                <a:spcPts val="600"/>
              </a:spcAft>
              <a:buClr>
                <a:schemeClr val="lt2"/>
              </a:buClr>
              <a:buSzPts val="1800"/>
            </a:pPr>
            <a:endParaRPr lang="en-AU" sz="2400" dirty="0">
              <a:solidFill>
                <a:schemeClr val="lt2"/>
              </a:solidFill>
              <a:latin typeface="Roboto"/>
              <a:ea typeface="Roboto"/>
              <a:sym typeface="Roboto"/>
            </a:endParaRPr>
          </a:p>
        </p:txBody>
      </p:sp>
    </p:spTree>
    <p:extLst>
      <p:ext uri="{BB962C8B-B14F-4D97-AF65-F5344CB8AC3E}">
        <p14:creationId xmlns:p14="http://schemas.microsoft.com/office/powerpoint/2010/main" val="35537781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pic>
        <p:nvPicPr>
          <p:cNvPr id="68" name="Google Shape;68;p13"/>
          <p:cNvPicPr preferRelativeResize="0"/>
          <p:nvPr/>
        </p:nvPicPr>
        <p:blipFill>
          <a:blip r:embed="rId3">
            <a:alphaModFix/>
          </a:blip>
          <a:stretch>
            <a:fillRect/>
          </a:stretch>
        </p:blipFill>
        <p:spPr>
          <a:xfrm>
            <a:off x="7904867" y="614602"/>
            <a:ext cx="3977597" cy="5628801"/>
          </a:xfrm>
          <a:prstGeom prst="rect">
            <a:avLst/>
          </a:prstGeom>
          <a:noFill/>
          <a:ln>
            <a:noFill/>
          </a:ln>
        </p:spPr>
      </p:pic>
      <p:sp>
        <p:nvSpPr>
          <p:cNvPr id="3" name="Rectangle 2">
            <a:extLst>
              <a:ext uri="{FF2B5EF4-FFF2-40B4-BE49-F238E27FC236}">
                <a16:creationId xmlns:a16="http://schemas.microsoft.com/office/drawing/2014/main" id="{943A581C-9A5F-924C-BF9C-1433E0E4172A}"/>
              </a:ext>
            </a:extLst>
          </p:cNvPr>
          <p:cNvSpPr/>
          <p:nvPr/>
        </p:nvSpPr>
        <p:spPr>
          <a:xfrm>
            <a:off x="2082247" y="2518029"/>
            <a:ext cx="5045164" cy="3000501"/>
          </a:xfrm>
          <a:prstGeom prst="rect">
            <a:avLst/>
          </a:prstGeom>
        </p:spPr>
        <p:txBody>
          <a:bodyPr wrap="none">
            <a:spAutoFit/>
          </a:bodyPr>
          <a:lstStyle/>
          <a:p>
            <a:pPr marL="152396" algn="ctr">
              <a:lnSpc>
                <a:spcPct val="115000"/>
              </a:lnSpc>
              <a:spcAft>
                <a:spcPts val="600"/>
              </a:spcAft>
              <a:buClr>
                <a:schemeClr val="lt2"/>
              </a:buClr>
              <a:buSzPts val="1800"/>
            </a:pPr>
            <a:r>
              <a:rPr lang="en-AU" sz="2400" dirty="0">
                <a:solidFill>
                  <a:schemeClr val="lt2"/>
                </a:solidFill>
                <a:latin typeface="Roboto"/>
                <a:ea typeface="Roboto"/>
                <a:sym typeface="Roboto"/>
              </a:rPr>
              <a:t>Thank you</a:t>
            </a:r>
          </a:p>
          <a:p>
            <a:pPr marL="152396">
              <a:lnSpc>
                <a:spcPct val="115000"/>
              </a:lnSpc>
              <a:spcAft>
                <a:spcPts val="600"/>
              </a:spcAft>
              <a:buClr>
                <a:schemeClr val="lt2"/>
              </a:buClr>
              <a:buSzPts val="1800"/>
            </a:pPr>
            <a:endParaRPr lang="en-AU" sz="2400" dirty="0">
              <a:solidFill>
                <a:schemeClr val="lt2"/>
              </a:solidFill>
              <a:latin typeface="Roboto"/>
              <a:ea typeface="Roboto"/>
              <a:sym typeface="Roboto"/>
            </a:endParaRPr>
          </a:p>
          <a:p>
            <a:pPr marL="152396">
              <a:lnSpc>
                <a:spcPct val="115000"/>
              </a:lnSpc>
              <a:spcAft>
                <a:spcPts val="600"/>
              </a:spcAft>
              <a:buClr>
                <a:schemeClr val="lt2"/>
              </a:buClr>
              <a:buSzPts val="1800"/>
            </a:pPr>
            <a:r>
              <a:rPr lang="en-AU" sz="2400" dirty="0">
                <a:solidFill>
                  <a:schemeClr val="lt2"/>
                </a:solidFill>
                <a:latin typeface="Roboto"/>
                <a:ea typeface="Roboto"/>
                <a:sym typeface="Roboto"/>
              </a:rPr>
              <a:t>For more information please contact: </a:t>
            </a:r>
          </a:p>
          <a:p>
            <a:pPr marL="152396">
              <a:lnSpc>
                <a:spcPct val="115000"/>
              </a:lnSpc>
              <a:spcAft>
                <a:spcPts val="600"/>
              </a:spcAft>
              <a:buClr>
                <a:schemeClr val="lt2"/>
              </a:buClr>
              <a:buSzPts val="1800"/>
            </a:pPr>
            <a:r>
              <a:rPr lang="en-AU" sz="2400" dirty="0">
                <a:solidFill>
                  <a:schemeClr val="lt2"/>
                </a:solidFill>
                <a:latin typeface="Roboto"/>
                <a:ea typeface="Roboto"/>
                <a:sym typeface="Roboto"/>
                <a:hlinkClick r:id="rId4"/>
              </a:rPr>
              <a:t>T.Farrelly@massey.ac.nz</a:t>
            </a:r>
            <a:endParaRPr lang="en-AU" sz="2400" dirty="0">
              <a:solidFill>
                <a:schemeClr val="lt2"/>
              </a:solidFill>
              <a:latin typeface="Roboto"/>
              <a:ea typeface="Roboto"/>
              <a:sym typeface="Roboto"/>
            </a:endParaRPr>
          </a:p>
          <a:p>
            <a:pPr marL="152396">
              <a:lnSpc>
                <a:spcPct val="115000"/>
              </a:lnSpc>
              <a:spcAft>
                <a:spcPts val="600"/>
              </a:spcAft>
              <a:buClr>
                <a:schemeClr val="lt2"/>
              </a:buClr>
              <a:buSzPts val="1800"/>
            </a:pPr>
            <a:r>
              <a:rPr lang="en-AU" sz="2400" dirty="0">
                <a:solidFill>
                  <a:schemeClr val="lt2"/>
                </a:solidFill>
                <a:latin typeface="Roboto"/>
                <a:ea typeface="Roboto"/>
                <a:sym typeface="Roboto"/>
                <a:hlinkClick r:id="rId5"/>
              </a:rPr>
              <a:t>Stephanie.borrelle@birdlife.org</a:t>
            </a:r>
            <a:endParaRPr lang="en-AU" sz="2400" dirty="0">
              <a:solidFill>
                <a:schemeClr val="lt2"/>
              </a:solidFill>
              <a:latin typeface="Roboto"/>
              <a:ea typeface="Roboto"/>
              <a:sym typeface="Roboto"/>
            </a:endParaRPr>
          </a:p>
          <a:p>
            <a:pPr marL="152396">
              <a:lnSpc>
                <a:spcPct val="115000"/>
              </a:lnSpc>
              <a:spcAft>
                <a:spcPts val="600"/>
              </a:spcAft>
              <a:buClr>
                <a:schemeClr val="lt2"/>
              </a:buClr>
              <a:buSzPts val="1800"/>
            </a:pPr>
            <a:r>
              <a:rPr lang="en-AU" sz="2400" dirty="0">
                <a:solidFill>
                  <a:schemeClr val="lt2"/>
                </a:solidFill>
                <a:latin typeface="Roboto"/>
                <a:ea typeface="Roboto"/>
                <a:sym typeface="Roboto"/>
                <a:hlinkClick r:id="rId6"/>
              </a:rPr>
              <a:t>Sascha.Fuller@Newcastle.edu.au</a:t>
            </a:r>
            <a:endParaRPr lang="en-AU" sz="2400" dirty="0">
              <a:solidFill>
                <a:schemeClr val="lt2"/>
              </a:solidFill>
              <a:latin typeface="Roboto"/>
              <a:ea typeface="Roboto"/>
              <a:sym typeface="Roboto"/>
            </a:endParaRPr>
          </a:p>
        </p:txBody>
      </p:sp>
    </p:spTree>
    <p:extLst>
      <p:ext uri="{BB962C8B-B14F-4D97-AF65-F5344CB8AC3E}">
        <p14:creationId xmlns:p14="http://schemas.microsoft.com/office/powerpoint/2010/main" val="28172799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 b="1" dirty="0"/>
              <a:t>Research Aims</a:t>
            </a:r>
            <a:endParaRPr b="1" dirty="0"/>
          </a:p>
        </p:txBody>
      </p:sp>
      <p:sp>
        <p:nvSpPr>
          <p:cNvPr id="89" name="Google Shape;89;p16"/>
          <p:cNvSpPr txBox="1">
            <a:spLocks noGrp="1"/>
          </p:cNvSpPr>
          <p:nvPr>
            <p:ph type="body" idx="1"/>
          </p:nvPr>
        </p:nvSpPr>
        <p:spPr>
          <a:xfrm>
            <a:off x="629200" y="2558767"/>
            <a:ext cx="10962800" cy="3613600"/>
          </a:xfrm>
          <a:prstGeom prst="rect">
            <a:avLst/>
          </a:prstGeom>
        </p:spPr>
        <p:txBody>
          <a:bodyPr spcFirstLastPara="1" wrap="square" lIns="121900" tIns="121900" rIns="121900" bIns="121900" anchor="t" anchorCtr="0">
            <a:noAutofit/>
          </a:bodyPr>
          <a:lstStyle/>
          <a:p>
            <a:pPr lvl="0"/>
            <a:endParaRPr lang="en-AU" dirty="0"/>
          </a:p>
          <a:p>
            <a:pPr marL="495296" lvl="0" indent="-342900">
              <a:buFont typeface="+mj-lt"/>
              <a:buAutoNum type="arabicPeriod"/>
            </a:pPr>
            <a:r>
              <a:rPr lang="en-AU" sz="2000" dirty="0"/>
              <a:t>Identify both the limitations and the strengths of countries to be able to prevent the inflow of plastics under current frameworks; and</a:t>
            </a:r>
          </a:p>
          <a:p>
            <a:pPr marL="495296" lvl="0" indent="-342900">
              <a:buFont typeface="+mj-lt"/>
              <a:buAutoNum type="arabicPeriod"/>
            </a:pPr>
            <a:endParaRPr lang="en-AU" sz="2000" dirty="0"/>
          </a:p>
          <a:p>
            <a:pPr marL="495296" lvl="0" indent="-342900">
              <a:buFont typeface="+mj-lt"/>
              <a:buAutoNum type="arabicPeriod"/>
            </a:pPr>
            <a:r>
              <a:rPr lang="en-AU" sz="2000" dirty="0"/>
              <a:t>Understand the challenges facing Pacific LOSIDS that may limit their potential to be able to implement a multilateral plastic pollution convention, but which a global treaty may help overcome.</a:t>
            </a:r>
          </a:p>
          <a:p>
            <a:pPr marL="0" indent="0">
              <a:spcBef>
                <a:spcPts val="2133"/>
              </a:spcBef>
              <a:spcAft>
                <a:spcPts val="2133"/>
              </a:spcAft>
              <a:buNone/>
            </a:pPr>
            <a:endParaRPr dirty="0"/>
          </a:p>
        </p:txBody>
      </p:sp>
      <p:pic>
        <p:nvPicPr>
          <p:cNvPr id="90" name="Google Shape;90;p16"/>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91" name="Google Shape;91;p16"/>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92" name="Google Shape;92;p16"/>
          <p:cNvPicPr preferRelativeResize="0"/>
          <p:nvPr/>
        </p:nvPicPr>
        <p:blipFill>
          <a:blip r:embed="rId5">
            <a:alphaModFix/>
          </a:blip>
          <a:stretch>
            <a:fillRect/>
          </a:stretch>
        </p:blipFill>
        <p:spPr>
          <a:xfrm>
            <a:off x="10755285" y="5884165"/>
            <a:ext cx="502775" cy="741235"/>
          </a:xfrm>
          <a:prstGeom prst="rect">
            <a:avLst/>
          </a:prstGeom>
          <a:noFill/>
          <a:ln>
            <a:noFill/>
          </a:ln>
        </p:spPr>
      </p:pic>
    </p:spTree>
    <p:extLst>
      <p:ext uri="{BB962C8B-B14F-4D97-AF65-F5344CB8AC3E}">
        <p14:creationId xmlns:p14="http://schemas.microsoft.com/office/powerpoint/2010/main" val="1623336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 b="1" dirty="0"/>
              <a:t>Research Methods</a:t>
            </a:r>
            <a:endParaRPr b="1" dirty="0"/>
          </a:p>
        </p:txBody>
      </p:sp>
      <p:sp>
        <p:nvSpPr>
          <p:cNvPr id="89" name="Google Shape;89;p16"/>
          <p:cNvSpPr txBox="1">
            <a:spLocks noGrp="1"/>
          </p:cNvSpPr>
          <p:nvPr>
            <p:ph type="body" idx="1"/>
          </p:nvPr>
        </p:nvSpPr>
        <p:spPr>
          <a:xfrm>
            <a:off x="614600" y="2270565"/>
            <a:ext cx="10962800" cy="3613600"/>
          </a:xfrm>
          <a:prstGeom prst="rect">
            <a:avLst/>
          </a:prstGeom>
        </p:spPr>
        <p:txBody>
          <a:bodyPr spcFirstLastPara="1" wrap="square" lIns="121900" tIns="121900" rIns="121900" bIns="121900" anchor="t" anchorCtr="0">
            <a:noAutofit/>
          </a:bodyPr>
          <a:lstStyle/>
          <a:p>
            <a:pPr marL="152396" lvl="0" indent="0">
              <a:buNone/>
            </a:pPr>
            <a:r>
              <a:rPr lang="en-AU" dirty="0"/>
              <a:t>Phase 1: A Policy Gap Analysis in which we analysed 52 national level, publicly available documents – legislation, policies, plans and strategies – relevant to plastic pollution in ten participating countries.</a:t>
            </a:r>
          </a:p>
          <a:p>
            <a:pPr marL="152396" lvl="0" indent="0">
              <a:buNone/>
            </a:pPr>
            <a:r>
              <a:rPr lang="en-AU" dirty="0"/>
              <a:t>	Melanesia: The Republic of Fiji, Papua New Guinea, Solomon Islands, Vanuatu</a:t>
            </a:r>
          </a:p>
          <a:p>
            <a:pPr marL="152396" indent="0">
              <a:buNone/>
            </a:pPr>
            <a:r>
              <a:rPr lang="en-AU" dirty="0"/>
              <a:t>	Polynesia: The Independent State of Samoa, the Kingdom of Tonga, Tuvalu</a:t>
            </a:r>
          </a:p>
          <a:p>
            <a:pPr marL="152396" indent="0">
              <a:buNone/>
            </a:pPr>
            <a:r>
              <a:rPr lang="en-AU" dirty="0"/>
              <a:t>	Micronesia: The Republic of Kiribati, the Republic of the Marshall Islands, the Republic of Palau</a:t>
            </a:r>
          </a:p>
          <a:p>
            <a:r>
              <a:rPr lang="en-AU" dirty="0"/>
              <a:t>Based on an adaptation of Pillar 2 of the EIAs proposed multilateral plastic pollution convention.</a:t>
            </a:r>
          </a:p>
          <a:p>
            <a:r>
              <a:rPr lang="en-AU" dirty="0"/>
              <a:t>Completed August 2020. Final report and recommendations available: </a:t>
            </a:r>
            <a:r>
              <a:rPr lang="en-AU" u="sng" dirty="0">
                <a:hlinkClick r:id="rId3"/>
              </a:rPr>
              <a:t>https://reports.eia-international.org/wp-content/uploads/sites/6/2020/09/Plastic-Prevention-Gap-Analysis-2020.pdf</a:t>
            </a:r>
            <a:r>
              <a:rPr lang="en-AU" dirty="0"/>
              <a:t> </a:t>
            </a:r>
          </a:p>
          <a:p>
            <a:pPr marL="152396" lvl="0" indent="0">
              <a:buNone/>
            </a:pPr>
            <a:r>
              <a:rPr lang="en-AU" dirty="0"/>
              <a:t>Phase 2: Narrative Analysis (ongoing)</a:t>
            </a:r>
          </a:p>
          <a:p>
            <a:r>
              <a:rPr lang="en-AU" dirty="0"/>
              <a:t>Preliminary findings of ten semi-structured in-depth interviews with heads of environment departments, heads of waste divisions, heads of customs departments and directors and program managers of regional non-governmental organisations.  </a:t>
            </a:r>
          </a:p>
          <a:p>
            <a:pPr marL="0" indent="0">
              <a:spcBef>
                <a:spcPts val="2133"/>
              </a:spcBef>
              <a:spcAft>
                <a:spcPts val="2133"/>
              </a:spcAft>
              <a:buNone/>
            </a:pPr>
            <a:endParaRPr dirty="0"/>
          </a:p>
        </p:txBody>
      </p:sp>
      <p:pic>
        <p:nvPicPr>
          <p:cNvPr id="90" name="Google Shape;90;p16"/>
          <p:cNvPicPr preferRelativeResize="0"/>
          <p:nvPr/>
        </p:nvPicPr>
        <p:blipFill>
          <a:blip r:embed="rId4">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91" name="Google Shape;91;p16"/>
          <p:cNvPicPr preferRelativeResize="0"/>
          <p:nvPr/>
        </p:nvPicPr>
        <p:blipFill>
          <a:blip r:embed="rId5">
            <a:alphaModFix/>
          </a:blip>
          <a:stretch>
            <a:fillRect/>
          </a:stretch>
        </p:blipFill>
        <p:spPr>
          <a:xfrm>
            <a:off x="9927503" y="5884167"/>
            <a:ext cx="666468" cy="741236"/>
          </a:xfrm>
          <a:prstGeom prst="rect">
            <a:avLst/>
          </a:prstGeom>
          <a:noFill/>
          <a:ln>
            <a:noFill/>
          </a:ln>
        </p:spPr>
      </p:pic>
      <p:pic>
        <p:nvPicPr>
          <p:cNvPr id="92" name="Google Shape;92;p16"/>
          <p:cNvPicPr preferRelativeResize="0"/>
          <p:nvPr/>
        </p:nvPicPr>
        <p:blipFill>
          <a:blip r:embed="rId6">
            <a:alphaModFix/>
          </a:blip>
          <a:stretch>
            <a:fillRect/>
          </a:stretch>
        </p:blipFill>
        <p:spPr>
          <a:xfrm>
            <a:off x="10755285" y="5884165"/>
            <a:ext cx="502775" cy="741235"/>
          </a:xfrm>
          <a:prstGeom prst="rect">
            <a:avLst/>
          </a:prstGeom>
          <a:noFill/>
          <a:ln>
            <a:noFill/>
          </a:ln>
        </p:spPr>
      </p:pic>
    </p:spTree>
    <p:extLst>
      <p:ext uri="{BB962C8B-B14F-4D97-AF65-F5344CB8AC3E}">
        <p14:creationId xmlns:p14="http://schemas.microsoft.com/office/powerpoint/2010/main" val="2844882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01437" y="477067"/>
            <a:ext cx="3744000" cy="1271200"/>
          </a:xfrm>
          <a:prstGeom prst="rect">
            <a:avLst/>
          </a:prstGeom>
        </p:spPr>
        <p:txBody>
          <a:bodyPr spcFirstLastPara="1" wrap="square" lIns="121900" tIns="121900" rIns="121900" bIns="121900" anchor="b" anchorCtr="0">
            <a:noAutofit/>
          </a:bodyPr>
          <a:lstStyle/>
          <a:p>
            <a:r>
              <a:rPr lang="en" b="1" dirty="0"/>
              <a:t>Focus on Prevention</a:t>
            </a:r>
            <a:endParaRPr b="1" dirty="0"/>
          </a:p>
        </p:txBody>
      </p:sp>
      <p:sp>
        <p:nvSpPr>
          <p:cNvPr id="98" name="Google Shape;98;p17"/>
          <p:cNvSpPr txBox="1">
            <a:spLocks noGrp="1"/>
          </p:cNvSpPr>
          <p:nvPr>
            <p:ph type="body" idx="1"/>
          </p:nvPr>
        </p:nvSpPr>
        <p:spPr>
          <a:xfrm>
            <a:off x="301433" y="1954400"/>
            <a:ext cx="3744000" cy="4218000"/>
          </a:xfrm>
          <a:prstGeom prst="rect">
            <a:avLst/>
          </a:prstGeom>
        </p:spPr>
        <p:txBody>
          <a:bodyPr spcFirstLastPara="1" wrap="square" lIns="121900" tIns="121900" rIns="121900" bIns="121900" anchor="t" anchorCtr="0">
            <a:noAutofit/>
          </a:bodyPr>
          <a:lstStyle/>
          <a:p>
            <a:pPr marL="0" indent="0">
              <a:buNone/>
            </a:pPr>
            <a:endParaRPr dirty="0"/>
          </a:p>
        </p:txBody>
      </p:sp>
      <p:pic>
        <p:nvPicPr>
          <p:cNvPr id="99" name="Google Shape;99;p17"/>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100" name="Google Shape;100;p17"/>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101" name="Google Shape;101;p17"/>
          <p:cNvPicPr preferRelativeResize="0"/>
          <p:nvPr/>
        </p:nvPicPr>
        <p:blipFill>
          <a:blip r:embed="rId5">
            <a:alphaModFix/>
          </a:blip>
          <a:stretch>
            <a:fillRect/>
          </a:stretch>
        </p:blipFill>
        <p:spPr>
          <a:xfrm>
            <a:off x="10755285" y="5884165"/>
            <a:ext cx="502775" cy="741235"/>
          </a:xfrm>
          <a:prstGeom prst="rect">
            <a:avLst/>
          </a:prstGeom>
          <a:noFill/>
          <a:ln>
            <a:noFill/>
          </a:ln>
        </p:spPr>
      </p:pic>
      <p:pic>
        <p:nvPicPr>
          <p:cNvPr id="3" name="Picture 2">
            <a:extLst>
              <a:ext uri="{FF2B5EF4-FFF2-40B4-BE49-F238E27FC236}">
                <a16:creationId xmlns:a16="http://schemas.microsoft.com/office/drawing/2014/main" id="{23EC64C1-2255-914C-B3CC-3E6921077DF5}"/>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462273" y="825577"/>
            <a:ext cx="7729728" cy="5112696"/>
          </a:xfrm>
          <a:prstGeom prst="rect">
            <a:avLst/>
          </a:prstGeom>
        </p:spPr>
      </p:pic>
    </p:spTree>
    <p:extLst>
      <p:ext uri="{BB962C8B-B14F-4D97-AF65-F5344CB8AC3E}">
        <p14:creationId xmlns:p14="http://schemas.microsoft.com/office/powerpoint/2010/main" val="4278765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2A687"/>
        </a:solidFill>
        <a:effectLst/>
      </p:bgPr>
    </p:bg>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629200" y="984967"/>
            <a:ext cx="10962800" cy="1023600"/>
          </a:xfrm>
          <a:prstGeom prst="rect">
            <a:avLst/>
          </a:prstGeom>
        </p:spPr>
        <p:txBody>
          <a:bodyPr spcFirstLastPara="1" wrap="square" lIns="121900" tIns="121900" rIns="121900" bIns="121900" anchor="b" anchorCtr="0">
            <a:noAutofit/>
          </a:bodyPr>
          <a:lstStyle/>
          <a:p>
            <a:r>
              <a:rPr lang="en-AU" b="1" dirty="0"/>
              <a:t>Major Themes</a:t>
            </a:r>
            <a:endParaRPr b="1" dirty="0"/>
          </a:p>
        </p:txBody>
      </p:sp>
      <p:sp>
        <p:nvSpPr>
          <p:cNvPr id="89" name="Google Shape;89;p16"/>
          <p:cNvSpPr txBox="1">
            <a:spLocks noGrp="1"/>
          </p:cNvSpPr>
          <p:nvPr>
            <p:ph type="body" idx="1"/>
          </p:nvPr>
        </p:nvSpPr>
        <p:spPr>
          <a:xfrm>
            <a:off x="629200" y="2558767"/>
            <a:ext cx="10962800" cy="3613600"/>
          </a:xfrm>
          <a:prstGeom prst="rect">
            <a:avLst/>
          </a:prstGeom>
        </p:spPr>
        <p:txBody>
          <a:bodyPr spcFirstLastPara="1" wrap="square" lIns="121900" tIns="121900" rIns="121900" bIns="121900" anchor="t" anchorCtr="0">
            <a:noAutofit/>
          </a:bodyPr>
          <a:lstStyle/>
          <a:p>
            <a:pPr marL="342900" indent="-342900">
              <a:buFont typeface="+mj-lt"/>
              <a:buAutoNum type="arabicPeriod"/>
            </a:pPr>
            <a:r>
              <a:rPr lang="en-AU" sz="2400" dirty="0"/>
              <a:t>Global objectives</a:t>
            </a:r>
          </a:p>
          <a:p>
            <a:pPr marL="342900" indent="-342900">
              <a:buFont typeface="+mj-lt"/>
              <a:buAutoNum type="arabicPeriod"/>
            </a:pPr>
            <a:r>
              <a:rPr lang="en-AU" sz="2400" dirty="0"/>
              <a:t>Prevention</a:t>
            </a:r>
          </a:p>
          <a:p>
            <a:pPr marL="342900" indent="-342900">
              <a:buFont typeface="+mj-lt"/>
              <a:buAutoNum type="arabicPeriod"/>
            </a:pPr>
            <a:r>
              <a:rPr lang="en-AU" sz="2400" dirty="0"/>
              <a:t>Management </a:t>
            </a:r>
          </a:p>
          <a:p>
            <a:pPr marL="342900" indent="-342900">
              <a:buFont typeface="+mj-lt"/>
              <a:buAutoNum type="arabicPeriod"/>
            </a:pPr>
            <a:r>
              <a:rPr lang="en-AU" sz="2400" dirty="0"/>
              <a:t>Standardisation</a:t>
            </a:r>
          </a:p>
          <a:p>
            <a:pPr marL="342900" indent="-342900">
              <a:buFont typeface="+mj-lt"/>
              <a:buAutoNum type="arabicPeriod"/>
            </a:pPr>
            <a:r>
              <a:rPr lang="en-AU" sz="2400" dirty="0"/>
              <a:t>Microplastics</a:t>
            </a:r>
          </a:p>
          <a:p>
            <a:pPr marL="0" indent="0">
              <a:spcBef>
                <a:spcPts val="2133"/>
              </a:spcBef>
              <a:buNone/>
            </a:pPr>
            <a:endParaRPr dirty="0"/>
          </a:p>
          <a:p>
            <a:pPr marL="0" indent="0">
              <a:spcBef>
                <a:spcPts val="2133"/>
              </a:spcBef>
              <a:spcAft>
                <a:spcPts val="2133"/>
              </a:spcAft>
              <a:buNone/>
            </a:pPr>
            <a:endParaRPr dirty="0"/>
          </a:p>
        </p:txBody>
      </p:sp>
      <p:pic>
        <p:nvPicPr>
          <p:cNvPr id="90" name="Google Shape;90;p16"/>
          <p:cNvPicPr preferRelativeResize="0"/>
          <p:nvPr/>
        </p:nvPicPr>
        <p:blipFill>
          <a:blip r:embed="rId3">
            <a:alphaModFix/>
            <a:extLst>
              <a:ext uri="{28A0092B-C50C-407E-A947-70E740481C1C}">
                <a14:useLocalDpi xmlns:a14="http://schemas.microsoft.com/office/drawing/2010/main"/>
              </a:ext>
            </a:extLst>
          </a:blip>
          <a:stretch>
            <a:fillRect/>
          </a:stretch>
        </p:blipFill>
        <p:spPr>
          <a:xfrm>
            <a:off x="11419365" y="5823348"/>
            <a:ext cx="473800" cy="741203"/>
          </a:xfrm>
          <a:prstGeom prst="rect">
            <a:avLst/>
          </a:prstGeom>
          <a:noFill/>
          <a:ln>
            <a:noFill/>
          </a:ln>
        </p:spPr>
      </p:pic>
      <p:pic>
        <p:nvPicPr>
          <p:cNvPr id="91" name="Google Shape;91;p16"/>
          <p:cNvPicPr preferRelativeResize="0"/>
          <p:nvPr/>
        </p:nvPicPr>
        <p:blipFill>
          <a:blip r:embed="rId4">
            <a:alphaModFix/>
          </a:blip>
          <a:stretch>
            <a:fillRect/>
          </a:stretch>
        </p:blipFill>
        <p:spPr>
          <a:xfrm>
            <a:off x="9927503" y="5884167"/>
            <a:ext cx="666468" cy="741236"/>
          </a:xfrm>
          <a:prstGeom prst="rect">
            <a:avLst/>
          </a:prstGeom>
          <a:noFill/>
          <a:ln>
            <a:noFill/>
          </a:ln>
        </p:spPr>
      </p:pic>
      <p:pic>
        <p:nvPicPr>
          <p:cNvPr id="92" name="Google Shape;92;p16"/>
          <p:cNvPicPr preferRelativeResize="0"/>
          <p:nvPr/>
        </p:nvPicPr>
        <p:blipFill>
          <a:blip r:embed="rId5">
            <a:alphaModFix/>
          </a:blip>
          <a:stretch>
            <a:fillRect/>
          </a:stretch>
        </p:blipFill>
        <p:spPr>
          <a:xfrm>
            <a:off x="10755285" y="5884165"/>
            <a:ext cx="502775" cy="741235"/>
          </a:xfrm>
          <a:prstGeom prst="rect">
            <a:avLst/>
          </a:prstGeom>
          <a:noFill/>
          <a:ln>
            <a:noFill/>
          </a:ln>
        </p:spPr>
      </p:pic>
      <p:pic>
        <p:nvPicPr>
          <p:cNvPr id="3" name="Picture 2" descr="Text&#10;&#10;Description automatically generated">
            <a:extLst>
              <a:ext uri="{FF2B5EF4-FFF2-40B4-BE49-F238E27FC236}">
                <a16:creationId xmlns:a16="http://schemas.microsoft.com/office/drawing/2014/main" id="{33F9848B-017D-3D43-A6C8-D692E156F14B}"/>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668457" y="113884"/>
            <a:ext cx="3566983" cy="6630231"/>
          </a:xfrm>
          <a:prstGeom prst="rect">
            <a:avLst/>
          </a:prstGeom>
        </p:spPr>
      </p:pic>
    </p:spTree>
    <p:extLst>
      <p:ext uri="{BB962C8B-B14F-4D97-AF65-F5344CB8AC3E}">
        <p14:creationId xmlns:p14="http://schemas.microsoft.com/office/powerpoint/2010/main" val="2667091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1331FEC-D3F7-4C21-9AB4-96BDE2CC5FDD}"/>
              </a:ext>
            </a:extLst>
          </p:cNvPr>
          <p:cNvSpPr>
            <a:spLocks noGrp="1"/>
          </p:cNvSpPr>
          <p:nvPr>
            <p:ph type="title"/>
          </p:nvPr>
        </p:nvSpPr>
        <p:spPr/>
        <p:txBody>
          <a:bodyPr/>
          <a:lstStyle/>
          <a:p>
            <a:r>
              <a:rPr lang="en-US" b="1" dirty="0"/>
              <a:t>Global objectives </a:t>
            </a:r>
          </a:p>
        </p:txBody>
      </p:sp>
      <p:sp>
        <p:nvSpPr>
          <p:cNvPr id="10" name="Content Placeholder 9">
            <a:extLst>
              <a:ext uri="{FF2B5EF4-FFF2-40B4-BE49-F238E27FC236}">
                <a16:creationId xmlns:a16="http://schemas.microsoft.com/office/drawing/2014/main" id="{F408CCC4-EE3D-4E4E-9E73-BD5371A6FBD1}"/>
              </a:ext>
            </a:extLst>
          </p:cNvPr>
          <p:cNvSpPr>
            <a:spLocks noGrp="1"/>
          </p:cNvSpPr>
          <p:nvPr>
            <p:ph idx="1"/>
          </p:nvPr>
        </p:nvSpPr>
        <p:spPr>
          <a:xfrm>
            <a:off x="838200" y="1690688"/>
            <a:ext cx="3289300" cy="4351338"/>
          </a:xfrm>
        </p:spPr>
        <p:txBody>
          <a:bodyPr>
            <a:normAutofit fontScale="77500" lnSpcReduction="20000"/>
          </a:bodyPr>
          <a:lstStyle/>
          <a:p>
            <a:r>
              <a:rPr lang="en-US" dirty="0"/>
              <a:t>Long-term elimination</a:t>
            </a:r>
          </a:p>
          <a:p>
            <a:r>
              <a:rPr lang="en-US" dirty="0"/>
              <a:t>Safe circular economy</a:t>
            </a:r>
          </a:p>
          <a:p>
            <a:r>
              <a:rPr lang="en-US" dirty="0"/>
              <a:t>Intergenerational equity and justice</a:t>
            </a:r>
          </a:p>
          <a:p>
            <a:r>
              <a:rPr lang="en-US" dirty="0"/>
              <a:t>SDGs</a:t>
            </a:r>
          </a:p>
          <a:p>
            <a:r>
              <a:rPr lang="en-US" dirty="0"/>
              <a:t>Protection of human health</a:t>
            </a:r>
          </a:p>
          <a:p>
            <a:r>
              <a:rPr lang="en-US" dirty="0"/>
              <a:t>Vertical integration</a:t>
            </a:r>
          </a:p>
          <a:p>
            <a:r>
              <a:rPr lang="en-US" dirty="0"/>
              <a:t>Horizontal integration</a:t>
            </a:r>
          </a:p>
          <a:p>
            <a:r>
              <a:rPr lang="en-US" dirty="0"/>
              <a:t>Precautionary approach</a:t>
            </a:r>
          </a:p>
          <a:p>
            <a:r>
              <a:rPr lang="en-US" dirty="0"/>
              <a:t>Waste hierarchy</a:t>
            </a:r>
          </a:p>
          <a:p>
            <a:r>
              <a:rPr lang="en-US" dirty="0"/>
              <a:t>Climate change</a:t>
            </a:r>
          </a:p>
        </p:txBody>
      </p:sp>
      <p:graphicFrame>
        <p:nvGraphicFramePr>
          <p:cNvPr id="14" name="Table 13">
            <a:extLst>
              <a:ext uri="{FF2B5EF4-FFF2-40B4-BE49-F238E27FC236}">
                <a16:creationId xmlns:a16="http://schemas.microsoft.com/office/drawing/2014/main" id="{0339EB81-98A1-437E-9413-F8EFE1BFB453}"/>
              </a:ext>
            </a:extLst>
          </p:cNvPr>
          <p:cNvGraphicFramePr>
            <a:graphicFrameLocks noGrp="1"/>
          </p:cNvGraphicFramePr>
          <p:nvPr/>
        </p:nvGraphicFramePr>
        <p:xfrm>
          <a:off x="4901321" y="1477109"/>
          <a:ext cx="6760796" cy="4754879"/>
        </p:xfrm>
        <a:graphic>
          <a:graphicData uri="http://schemas.openxmlformats.org/drawingml/2006/table">
            <a:tbl>
              <a:tblPr firstRow="1" firstCol="1" bandRow="1"/>
              <a:tblGrid>
                <a:gridCol w="821637">
                  <a:extLst>
                    <a:ext uri="{9D8B030D-6E8A-4147-A177-3AD203B41FA5}">
                      <a16:colId xmlns:a16="http://schemas.microsoft.com/office/drawing/2014/main" val="692091911"/>
                    </a:ext>
                  </a:extLst>
                </a:gridCol>
                <a:gridCol w="820986">
                  <a:extLst>
                    <a:ext uri="{9D8B030D-6E8A-4147-A177-3AD203B41FA5}">
                      <a16:colId xmlns:a16="http://schemas.microsoft.com/office/drawing/2014/main" val="4077905370"/>
                    </a:ext>
                  </a:extLst>
                </a:gridCol>
                <a:gridCol w="861906">
                  <a:extLst>
                    <a:ext uri="{9D8B030D-6E8A-4147-A177-3AD203B41FA5}">
                      <a16:colId xmlns:a16="http://schemas.microsoft.com/office/drawing/2014/main" val="1111154452"/>
                    </a:ext>
                  </a:extLst>
                </a:gridCol>
                <a:gridCol w="566377">
                  <a:extLst>
                    <a:ext uri="{9D8B030D-6E8A-4147-A177-3AD203B41FA5}">
                      <a16:colId xmlns:a16="http://schemas.microsoft.com/office/drawing/2014/main" val="1657808053"/>
                    </a:ext>
                  </a:extLst>
                </a:gridCol>
                <a:gridCol w="630029">
                  <a:extLst>
                    <a:ext uri="{9D8B030D-6E8A-4147-A177-3AD203B41FA5}">
                      <a16:colId xmlns:a16="http://schemas.microsoft.com/office/drawing/2014/main" val="1842743030"/>
                    </a:ext>
                  </a:extLst>
                </a:gridCol>
                <a:gridCol w="604697">
                  <a:extLst>
                    <a:ext uri="{9D8B030D-6E8A-4147-A177-3AD203B41FA5}">
                      <a16:colId xmlns:a16="http://schemas.microsoft.com/office/drawing/2014/main" val="113764928"/>
                    </a:ext>
                  </a:extLst>
                </a:gridCol>
                <a:gridCol w="605347">
                  <a:extLst>
                    <a:ext uri="{9D8B030D-6E8A-4147-A177-3AD203B41FA5}">
                      <a16:colId xmlns:a16="http://schemas.microsoft.com/office/drawing/2014/main" val="2061566759"/>
                    </a:ext>
                  </a:extLst>
                </a:gridCol>
                <a:gridCol w="704073">
                  <a:extLst>
                    <a:ext uri="{9D8B030D-6E8A-4147-A177-3AD203B41FA5}">
                      <a16:colId xmlns:a16="http://schemas.microsoft.com/office/drawing/2014/main" val="2143093464"/>
                    </a:ext>
                  </a:extLst>
                </a:gridCol>
                <a:gridCol w="591708">
                  <a:extLst>
                    <a:ext uri="{9D8B030D-6E8A-4147-A177-3AD203B41FA5}">
                      <a16:colId xmlns:a16="http://schemas.microsoft.com/office/drawing/2014/main" val="68682076"/>
                    </a:ext>
                  </a:extLst>
                </a:gridCol>
                <a:gridCol w="554036">
                  <a:extLst>
                    <a:ext uri="{9D8B030D-6E8A-4147-A177-3AD203B41FA5}">
                      <a16:colId xmlns:a16="http://schemas.microsoft.com/office/drawing/2014/main" val="2000132629"/>
                    </a:ext>
                  </a:extLst>
                </a:gridCol>
              </a:tblGrid>
              <a:tr h="182879">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Long-term elimination of discharges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Safe circular economy for plastics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Intergenerational equity &amp; justice</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SDGs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Protection of human health</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Vertical integration</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Horizontal Integration</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9906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Precautionary approach</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Waste hierarchy</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solidFill>
                            <a:srgbClr val="000000"/>
                          </a:solidFill>
                          <a:effectLst/>
                          <a:latin typeface="Calibri Light" panose="020F0302020204030204" pitchFamily="34" charset="0"/>
                          <a:ea typeface="Times New Roman" panose="02020603050405020304" pitchFamily="18" charset="0"/>
                          <a:cs typeface="Calibri Light" panose="020F0302020204030204" pitchFamily="34" charset="0"/>
                        </a:rPr>
                        <a:t>Climate Change</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461945"/>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361076565"/>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65573485"/>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451506649"/>
                  </a:ext>
                </a:extLst>
              </a:tr>
              <a:tr h="91440">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5665821"/>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659582852"/>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64243149"/>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604588881"/>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000838321"/>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263991860"/>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41487623"/>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45664793"/>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606549843"/>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20839871"/>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9884180"/>
                  </a:ext>
                </a:extLst>
              </a:tr>
              <a:tr h="91440">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061804409"/>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256087328"/>
                  </a:ext>
                </a:extLst>
              </a:tr>
              <a:tr h="91440">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1547191"/>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31319126"/>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1318126"/>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321702182"/>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862590856"/>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463753511"/>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62051658"/>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779737719"/>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982020524"/>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94846255"/>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59622080"/>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56259057"/>
                  </a:ext>
                </a:extLst>
              </a:tr>
              <a:tr h="91440">
                <a:tc>
                  <a:txBody>
                    <a:bodyPr/>
                    <a:lstStyle/>
                    <a:p>
                      <a:pPr marL="0" marR="0">
                        <a:spcBef>
                          <a:spcPts val="0"/>
                        </a:spcBef>
                        <a:spcAft>
                          <a:spcPts val="0"/>
                        </a:spcAft>
                      </a:pPr>
                      <a:r>
                        <a:rPr lang="en-NZ" sz="500" dirty="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257598381"/>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814000209"/>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4053764630"/>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04001718"/>
                  </a:ext>
                </a:extLst>
              </a:tr>
              <a:tr h="9144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162324556"/>
                  </a:ext>
                </a:extLst>
              </a:tr>
              <a:tr h="9144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51629094"/>
                  </a:ext>
                </a:extLst>
              </a:tr>
              <a:tr h="91440">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553033447"/>
                  </a:ext>
                </a:extLst>
              </a:tr>
              <a:tr h="91440">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150727785"/>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947777584"/>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937106399"/>
                  </a:ext>
                </a:extLst>
              </a:tr>
              <a:tr h="9144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286078405"/>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872535779"/>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437794477"/>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288384607"/>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33226493"/>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24144561"/>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614069113"/>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68791186"/>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ED7D31"/>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35520848"/>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98280898"/>
                  </a:ext>
                </a:extLst>
              </a:tr>
              <a:tr h="91440">
                <a:tc>
                  <a:txBody>
                    <a:bodyPr/>
                    <a:lstStyle/>
                    <a:p>
                      <a:pPr marL="0" marR="0">
                        <a:spcBef>
                          <a:spcPts val="0"/>
                        </a:spcBef>
                        <a:spcAft>
                          <a:spcPts val="0"/>
                        </a:spcAft>
                      </a:pPr>
                      <a:r>
                        <a:rPr lang="en-NZ" sz="500" b="1">
                          <a:solidFill>
                            <a:srgbClr val="548235"/>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38205920"/>
                  </a:ext>
                </a:extLst>
              </a:tr>
              <a:tr h="91440">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375623"/>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b="1">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b="1" dirty="0">
                          <a:solidFill>
                            <a:srgbClr val="FF0000"/>
                          </a:solidFill>
                          <a:effectLst/>
                          <a:latin typeface="Calibri Light" panose="020F0302020204030204" pitchFamily="34" charset="0"/>
                          <a:ea typeface="Times New Roman" panose="02020603050405020304" pitchFamily="18" charset="0"/>
                          <a:cs typeface="Calibri Light" panose="020F0302020204030204" pitchFamily="34" charset="0"/>
                        </a:rPr>
                        <a:t> </a:t>
                      </a:r>
                      <a:endParaRPr lang="en-US" sz="5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2455119864"/>
                  </a:ext>
                </a:extLst>
              </a:tr>
            </a:tbl>
          </a:graphicData>
        </a:graphic>
      </p:graphicFrame>
    </p:spTree>
    <p:extLst>
      <p:ext uri="{BB962C8B-B14F-4D97-AF65-F5344CB8AC3E}">
        <p14:creationId xmlns:p14="http://schemas.microsoft.com/office/powerpoint/2010/main" val="1344417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A7E04C2-D1C6-42FB-A9B3-D2599D9F9B7B}"/>
              </a:ext>
            </a:extLst>
          </p:cNvPr>
          <p:cNvSpPr>
            <a:spLocks noGrp="1"/>
          </p:cNvSpPr>
          <p:nvPr>
            <p:ph type="title"/>
          </p:nvPr>
        </p:nvSpPr>
        <p:spPr/>
        <p:txBody>
          <a:bodyPr/>
          <a:lstStyle/>
          <a:p>
            <a:r>
              <a:rPr lang="en-US" b="1" dirty="0"/>
              <a:t>Prevention</a:t>
            </a:r>
          </a:p>
        </p:txBody>
      </p:sp>
      <p:sp>
        <p:nvSpPr>
          <p:cNvPr id="5" name="TextBox 4">
            <a:extLst>
              <a:ext uri="{FF2B5EF4-FFF2-40B4-BE49-F238E27FC236}">
                <a16:creationId xmlns:a16="http://schemas.microsoft.com/office/drawing/2014/main" id="{F14BB2F1-4E31-438F-AFAA-D317D4AA02E5}"/>
              </a:ext>
            </a:extLst>
          </p:cNvPr>
          <p:cNvSpPr txBox="1"/>
          <p:nvPr/>
        </p:nvSpPr>
        <p:spPr>
          <a:xfrm>
            <a:off x="838200" y="2016965"/>
            <a:ext cx="3461989" cy="3323987"/>
          </a:xfrm>
          <a:prstGeom prst="rect">
            <a:avLst/>
          </a:prstGeom>
          <a:noFill/>
        </p:spPr>
        <p:txBody>
          <a:bodyPr wrap="square" rtlCol="0">
            <a:spAutoFit/>
          </a:bodyPr>
          <a:lstStyle/>
          <a:p>
            <a:endParaRPr lang="en-US" sz="2400" dirty="0"/>
          </a:p>
          <a:p>
            <a:pPr marL="285750" indent="-285750">
              <a:buFont typeface="Arial" panose="020B0604020202020204" pitchFamily="34" charset="0"/>
              <a:buChar char="•"/>
            </a:pPr>
            <a:r>
              <a:rPr lang="en-US" sz="2400" dirty="0">
                <a:solidFill>
                  <a:srgbClr val="000000"/>
                </a:solidFill>
              </a:rPr>
              <a:t>Trade in non-hazardous, recyclable, and reusable plastics</a:t>
            </a:r>
          </a:p>
          <a:p>
            <a:pPr marL="285750" indent="-285750">
              <a:buFont typeface="Arial" panose="020B0604020202020204" pitchFamily="34" charset="0"/>
              <a:buChar char="•"/>
            </a:pPr>
            <a:r>
              <a:rPr lang="en-US" sz="2400" dirty="0">
                <a:solidFill>
                  <a:srgbClr val="000000"/>
                </a:solidFill>
              </a:rPr>
              <a:t>National reduction targets</a:t>
            </a:r>
          </a:p>
          <a:p>
            <a:pPr marL="285750" indent="-285750">
              <a:buFont typeface="Arial" panose="020B0604020202020204" pitchFamily="34" charset="0"/>
              <a:buChar char="•"/>
            </a:pPr>
            <a:r>
              <a:rPr lang="en-US" sz="2400" dirty="0">
                <a:solidFill>
                  <a:srgbClr val="000000"/>
                </a:solidFill>
              </a:rPr>
              <a:t>Virgin plastic use</a:t>
            </a:r>
          </a:p>
          <a:p>
            <a:pPr marL="285750" indent="-285750">
              <a:buFont typeface="Arial" panose="020B0604020202020204" pitchFamily="34" charset="0"/>
              <a:buChar char="•"/>
            </a:pPr>
            <a:r>
              <a:rPr lang="en-US" sz="2400" dirty="0">
                <a:solidFill>
                  <a:srgbClr val="000000"/>
                </a:solidFill>
              </a:rPr>
              <a:t>Market restrictions</a:t>
            </a:r>
          </a:p>
          <a:p>
            <a:pPr marL="285750" indent="-285750">
              <a:buFont typeface="Arial" panose="020B0604020202020204" pitchFamily="34" charset="0"/>
              <a:buChar char="•"/>
            </a:pPr>
            <a:endParaRPr lang="en-US" dirty="0"/>
          </a:p>
        </p:txBody>
      </p:sp>
      <p:graphicFrame>
        <p:nvGraphicFramePr>
          <p:cNvPr id="11" name="Table 10">
            <a:extLst>
              <a:ext uri="{FF2B5EF4-FFF2-40B4-BE49-F238E27FC236}">
                <a16:creationId xmlns:a16="http://schemas.microsoft.com/office/drawing/2014/main" id="{7EEA8C27-5E50-488E-9E7F-EA3D1C4D0D2A}"/>
              </a:ext>
            </a:extLst>
          </p:cNvPr>
          <p:cNvGraphicFramePr>
            <a:graphicFrameLocks noGrp="1"/>
          </p:cNvGraphicFramePr>
          <p:nvPr>
            <p:extLst>
              <p:ext uri="{D42A27DB-BD31-4B8C-83A1-F6EECF244321}">
                <p14:modId xmlns:p14="http://schemas.microsoft.com/office/powerpoint/2010/main" val="1277118113"/>
              </p:ext>
            </p:extLst>
          </p:nvPr>
        </p:nvGraphicFramePr>
        <p:xfrm>
          <a:off x="5458265" y="872198"/>
          <a:ext cx="5895535" cy="5176894"/>
        </p:xfrm>
        <a:graphic>
          <a:graphicData uri="http://schemas.openxmlformats.org/drawingml/2006/table">
            <a:tbl>
              <a:tblPr firstRow="1" firstCol="1" bandRow="1"/>
              <a:tblGrid>
                <a:gridCol w="1302381">
                  <a:extLst>
                    <a:ext uri="{9D8B030D-6E8A-4147-A177-3AD203B41FA5}">
                      <a16:colId xmlns:a16="http://schemas.microsoft.com/office/drawing/2014/main" val="3022457789"/>
                    </a:ext>
                  </a:extLst>
                </a:gridCol>
                <a:gridCol w="1302381">
                  <a:extLst>
                    <a:ext uri="{9D8B030D-6E8A-4147-A177-3AD203B41FA5}">
                      <a16:colId xmlns:a16="http://schemas.microsoft.com/office/drawing/2014/main" val="3365718112"/>
                    </a:ext>
                  </a:extLst>
                </a:gridCol>
                <a:gridCol w="986653">
                  <a:extLst>
                    <a:ext uri="{9D8B030D-6E8A-4147-A177-3AD203B41FA5}">
                      <a16:colId xmlns:a16="http://schemas.microsoft.com/office/drawing/2014/main" val="2007306058"/>
                    </a:ext>
                  </a:extLst>
                </a:gridCol>
                <a:gridCol w="1151479">
                  <a:extLst>
                    <a:ext uri="{9D8B030D-6E8A-4147-A177-3AD203B41FA5}">
                      <a16:colId xmlns:a16="http://schemas.microsoft.com/office/drawing/2014/main" val="1047199469"/>
                    </a:ext>
                  </a:extLst>
                </a:gridCol>
                <a:gridCol w="1152641">
                  <a:extLst>
                    <a:ext uri="{9D8B030D-6E8A-4147-A177-3AD203B41FA5}">
                      <a16:colId xmlns:a16="http://schemas.microsoft.com/office/drawing/2014/main" val="1781589453"/>
                    </a:ext>
                  </a:extLst>
                </a:gridCol>
              </a:tblGrid>
              <a:tr h="193982">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Trade in non-hazardous, recyclable and reusable plastics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National reduction targets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Virgin plastic use</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Market Restrictions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Promotion of traditional solutions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6840066"/>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708040266"/>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4239076622"/>
                  </a:ext>
                </a:extLst>
              </a:tr>
              <a:tr h="230353">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p>
                      <a:pPr marL="0" marR="0" algn="just">
                        <a:spcBef>
                          <a:spcPts val="0"/>
                        </a:spcBef>
                        <a:spcAft>
                          <a:spcPts val="600"/>
                        </a:spcAft>
                      </a:pPr>
                      <a:r>
                        <a:rPr lang="en-NZ" sz="700">
                          <a:effectLst/>
                          <a:latin typeface="Calibri Light" panose="020F0302020204030204" pitchFamily="34" charset="0"/>
                          <a:ea typeface="Calibri" panose="020F0502020204030204" pitchFamily="34" charset="0"/>
                          <a:cs typeface="Times New Roman" panose="02020603050405020304" pitchFamily="18" charset="0"/>
                        </a:rPr>
                        <a:t> </a:t>
                      </a:r>
                      <a:endParaRPr lang="en-US" sz="7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771295108"/>
                  </a:ext>
                </a:extLst>
              </a:tr>
              <a:tr h="96991">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290747802"/>
                  </a:ext>
                </a:extLst>
              </a:tr>
              <a:tr h="96991">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217511338"/>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472774032"/>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3959126939"/>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467780635"/>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313312959"/>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291557740"/>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9171715"/>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142802381"/>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319790047"/>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909361804"/>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629564456"/>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508783620"/>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723374609"/>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027369863"/>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211828409"/>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708137151"/>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482294382"/>
                  </a:ext>
                </a:extLst>
              </a:tr>
              <a:tr h="96991">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380025956"/>
                  </a:ext>
                </a:extLst>
              </a:tr>
              <a:tr h="96991">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985132318"/>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245843016"/>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832764612"/>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578638989"/>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260733440"/>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122321006"/>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997988096"/>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1501471321"/>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996203870"/>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483090683"/>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565965687"/>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785944081"/>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784098021"/>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985245144"/>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801224478"/>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601246129"/>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35954297"/>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192403512"/>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4272097566"/>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631319102"/>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150733980"/>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212244748"/>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9966"/>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10370129"/>
                  </a:ext>
                </a:extLst>
              </a:tr>
              <a:tr h="96991">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874871399"/>
                  </a:ext>
                </a:extLst>
              </a:tr>
              <a:tr h="96991">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4180248622"/>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1663890193"/>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2317958576"/>
                  </a:ext>
                </a:extLst>
              </a:tr>
              <a:tr h="96991">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tc>
                  <a:txBody>
                    <a:bodyPr/>
                    <a:lstStyle/>
                    <a:p>
                      <a:pPr marL="0" marR="0">
                        <a:spcBef>
                          <a:spcPts val="0"/>
                        </a:spcBef>
                        <a:spcAft>
                          <a:spcPts val="0"/>
                        </a:spcAft>
                      </a:pPr>
                      <a:r>
                        <a:rPr lang="en-NZ" sz="500" dirty="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5857" marR="4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6102"/>
                    </a:solidFill>
                  </a:tcPr>
                </a:tc>
                <a:extLst>
                  <a:ext uri="{0D108BD9-81ED-4DB2-BD59-A6C34878D82A}">
                    <a16:rowId xmlns:a16="http://schemas.microsoft.com/office/drawing/2014/main" val="3335492503"/>
                  </a:ext>
                </a:extLst>
              </a:tr>
            </a:tbl>
          </a:graphicData>
        </a:graphic>
      </p:graphicFrame>
    </p:spTree>
    <p:extLst>
      <p:ext uri="{BB962C8B-B14F-4D97-AF65-F5344CB8AC3E}">
        <p14:creationId xmlns:p14="http://schemas.microsoft.com/office/powerpoint/2010/main" val="2081902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454B5D7-37DC-4CE9-801E-8B734CAE91E6}"/>
              </a:ext>
            </a:extLst>
          </p:cNvPr>
          <p:cNvSpPr>
            <a:spLocks noGrp="1"/>
          </p:cNvSpPr>
          <p:nvPr>
            <p:ph type="title"/>
          </p:nvPr>
        </p:nvSpPr>
        <p:spPr/>
        <p:txBody>
          <a:bodyPr/>
          <a:lstStyle/>
          <a:p>
            <a:r>
              <a:rPr lang="en-US" b="1" dirty="0"/>
              <a:t>Management</a:t>
            </a:r>
          </a:p>
        </p:txBody>
      </p:sp>
      <p:sp>
        <p:nvSpPr>
          <p:cNvPr id="11" name="Content Placeholder 10">
            <a:extLst>
              <a:ext uri="{FF2B5EF4-FFF2-40B4-BE49-F238E27FC236}">
                <a16:creationId xmlns:a16="http://schemas.microsoft.com/office/drawing/2014/main" id="{5DCCA070-8AF8-4328-8A32-DC92F28599DA}"/>
              </a:ext>
            </a:extLst>
          </p:cNvPr>
          <p:cNvSpPr>
            <a:spLocks noGrp="1"/>
          </p:cNvSpPr>
          <p:nvPr>
            <p:ph idx="1"/>
          </p:nvPr>
        </p:nvSpPr>
        <p:spPr>
          <a:xfrm>
            <a:off x="637032" y="1938528"/>
            <a:ext cx="3166872" cy="3179882"/>
          </a:xfrm>
        </p:spPr>
        <p:txBody>
          <a:bodyPr>
            <a:normAutofit fontScale="85000" lnSpcReduction="20000"/>
          </a:bodyPr>
          <a:lstStyle/>
          <a:p>
            <a:r>
              <a:rPr lang="en-US" sz="2600" dirty="0"/>
              <a:t>Closed loop recycling</a:t>
            </a:r>
          </a:p>
          <a:p>
            <a:r>
              <a:rPr lang="en-US" sz="2600" dirty="0"/>
              <a:t>Infrastructure investments</a:t>
            </a:r>
          </a:p>
          <a:p>
            <a:r>
              <a:rPr lang="en-US" sz="2600" dirty="0"/>
              <a:t>Legal basis for sustainable financing mechanisms</a:t>
            </a:r>
          </a:p>
          <a:p>
            <a:r>
              <a:rPr lang="en-US" sz="2600" dirty="0"/>
              <a:t>Economic development</a:t>
            </a:r>
          </a:p>
          <a:p>
            <a:r>
              <a:rPr lang="en-US" sz="2600" dirty="0"/>
              <a:t>Remediation and legacy pollution </a:t>
            </a:r>
          </a:p>
          <a:p>
            <a:r>
              <a:rPr lang="en-US" sz="2600" dirty="0"/>
              <a:t>Transport</a:t>
            </a:r>
          </a:p>
          <a:p>
            <a:pPr marL="0" indent="0">
              <a:buNone/>
            </a:pPr>
            <a:endParaRPr lang="en-US" dirty="0"/>
          </a:p>
        </p:txBody>
      </p:sp>
      <p:graphicFrame>
        <p:nvGraphicFramePr>
          <p:cNvPr id="13" name="Table 12">
            <a:extLst>
              <a:ext uri="{FF2B5EF4-FFF2-40B4-BE49-F238E27FC236}">
                <a16:creationId xmlns:a16="http://schemas.microsoft.com/office/drawing/2014/main" id="{660F3761-C166-4352-A634-CA70488DA6E2}"/>
              </a:ext>
            </a:extLst>
          </p:cNvPr>
          <p:cNvGraphicFramePr>
            <a:graphicFrameLocks noGrp="1"/>
          </p:cNvGraphicFramePr>
          <p:nvPr>
            <p:extLst>
              <p:ext uri="{D42A27DB-BD31-4B8C-83A1-F6EECF244321}">
                <p14:modId xmlns:p14="http://schemas.microsoft.com/office/powerpoint/2010/main" val="606310719"/>
              </p:ext>
            </p:extLst>
          </p:nvPr>
        </p:nvGraphicFramePr>
        <p:xfrm>
          <a:off x="5421895" y="1253320"/>
          <a:ext cx="5681058" cy="4351359"/>
        </p:xfrm>
        <a:graphic>
          <a:graphicData uri="http://schemas.openxmlformats.org/drawingml/2006/table">
            <a:tbl>
              <a:tblPr firstRow="1" firstCol="1" bandRow="1"/>
              <a:tblGrid>
                <a:gridCol w="1183971">
                  <a:extLst>
                    <a:ext uri="{9D8B030D-6E8A-4147-A177-3AD203B41FA5}">
                      <a16:colId xmlns:a16="http://schemas.microsoft.com/office/drawing/2014/main" val="3186969349"/>
                    </a:ext>
                  </a:extLst>
                </a:gridCol>
                <a:gridCol w="946843">
                  <a:extLst>
                    <a:ext uri="{9D8B030D-6E8A-4147-A177-3AD203B41FA5}">
                      <a16:colId xmlns:a16="http://schemas.microsoft.com/office/drawing/2014/main" val="1227970107"/>
                    </a:ext>
                  </a:extLst>
                </a:gridCol>
                <a:gridCol w="946843">
                  <a:extLst>
                    <a:ext uri="{9D8B030D-6E8A-4147-A177-3AD203B41FA5}">
                      <a16:colId xmlns:a16="http://schemas.microsoft.com/office/drawing/2014/main" val="3476109526"/>
                    </a:ext>
                  </a:extLst>
                </a:gridCol>
                <a:gridCol w="946843">
                  <a:extLst>
                    <a:ext uri="{9D8B030D-6E8A-4147-A177-3AD203B41FA5}">
                      <a16:colId xmlns:a16="http://schemas.microsoft.com/office/drawing/2014/main" val="368770511"/>
                    </a:ext>
                  </a:extLst>
                </a:gridCol>
                <a:gridCol w="946843">
                  <a:extLst>
                    <a:ext uri="{9D8B030D-6E8A-4147-A177-3AD203B41FA5}">
                      <a16:colId xmlns:a16="http://schemas.microsoft.com/office/drawing/2014/main" val="680272861"/>
                    </a:ext>
                  </a:extLst>
                </a:gridCol>
                <a:gridCol w="709715">
                  <a:extLst>
                    <a:ext uri="{9D8B030D-6E8A-4147-A177-3AD203B41FA5}">
                      <a16:colId xmlns:a16="http://schemas.microsoft.com/office/drawing/2014/main" val="3548448693"/>
                    </a:ext>
                  </a:extLst>
                </a:gridCol>
              </a:tblGrid>
              <a:tr h="167359">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Closed loop recycling (primary market) or secondary markets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Infrastructure investments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Legal basis for sustainable financing mechanisms</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Economic development/Legal basis for loss or damage</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Remediation and legacy pollution</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NZ" sz="500" b="1">
                          <a:effectLst/>
                          <a:latin typeface="Calibri Light" panose="020F0302020204030204" pitchFamily="34" charset="0"/>
                          <a:ea typeface="Calibri" panose="020F0502020204030204" pitchFamily="34" charset="0"/>
                          <a:cs typeface="Calibri Light" panose="020F0302020204030204" pitchFamily="34" charset="0"/>
                        </a:rPr>
                        <a:t>Transport</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9029438"/>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139082809"/>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367083102"/>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16731019"/>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064919400"/>
                  </a:ext>
                </a:extLst>
              </a:tr>
              <a:tr h="83680">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833C0C"/>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186657503"/>
                  </a:ext>
                </a:extLst>
              </a:tr>
              <a:tr h="83680">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4509739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036570856"/>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57927630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60982618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51765356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2704615397"/>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91449486"/>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611842479"/>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951536528"/>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374280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513898548"/>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636732798"/>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64428297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68448549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998392187"/>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087798470"/>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4749884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74133519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490979084"/>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973405208"/>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996951544"/>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188816162"/>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38558961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450373295"/>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4260635826"/>
                  </a:ext>
                </a:extLst>
              </a:tr>
              <a:tr h="83680">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52712266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9487246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675300169"/>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77666227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18256336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79744764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50222568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554669001"/>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573605494"/>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753770285"/>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1275342258"/>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extLst>
                  <a:ext uri="{0D108BD9-81ED-4DB2-BD59-A6C34878D82A}">
                    <a16:rowId xmlns:a16="http://schemas.microsoft.com/office/drawing/2014/main" val="2208245873"/>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52841765"/>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565639645"/>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extLst>
                  <a:ext uri="{0D108BD9-81ED-4DB2-BD59-A6C34878D82A}">
                    <a16:rowId xmlns:a16="http://schemas.microsoft.com/office/drawing/2014/main" val="1950183272"/>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375623"/>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ED7D31"/>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E73"/>
                    </a:solidFill>
                  </a:tcPr>
                </a:tc>
                <a:tc>
                  <a:txBody>
                    <a:bodyPr/>
                    <a:lstStyle/>
                    <a:p>
                      <a:pPr marL="0" marR="0">
                        <a:spcBef>
                          <a:spcPts val="0"/>
                        </a:spcBef>
                        <a:spcAft>
                          <a:spcPts val="0"/>
                        </a:spcAft>
                      </a:pPr>
                      <a:r>
                        <a:rPr lang="en-NZ" sz="500">
                          <a:solidFill>
                            <a:srgbClr val="00B05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802642206"/>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548235"/>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2895100494"/>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815983877"/>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1156621120"/>
                  </a:ext>
                </a:extLst>
              </a:tr>
              <a:tr h="83680">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E442"/>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tc>
                  <a:txBody>
                    <a:bodyPr/>
                    <a:lstStyle/>
                    <a:p>
                      <a:pPr marL="0" marR="0">
                        <a:spcBef>
                          <a:spcPts val="0"/>
                        </a:spcBef>
                        <a:spcAft>
                          <a:spcPts val="0"/>
                        </a:spcAft>
                      </a:pPr>
                      <a:r>
                        <a:rPr lang="en-NZ" sz="500" dirty="0">
                          <a:solidFill>
                            <a:srgbClr val="FF0000"/>
                          </a:solidFill>
                          <a:effectLst/>
                          <a:latin typeface="Calibri Light" panose="020F0302020204030204" pitchFamily="34" charset="0"/>
                          <a:ea typeface="Calibri" panose="020F0502020204030204" pitchFamily="34" charset="0"/>
                          <a:cs typeface="Calibri Light" panose="020F0302020204030204" pitchFamily="34" charset="0"/>
                        </a:rPr>
                        <a:t> </a:t>
                      </a:r>
                      <a:endParaRPr lang="en-US" sz="5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47070" marR="47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E00"/>
                    </a:solidFill>
                  </a:tcPr>
                </a:tc>
                <a:extLst>
                  <a:ext uri="{0D108BD9-81ED-4DB2-BD59-A6C34878D82A}">
                    <a16:rowId xmlns:a16="http://schemas.microsoft.com/office/drawing/2014/main" val="3086574632"/>
                  </a:ext>
                </a:extLst>
              </a:tr>
            </a:tbl>
          </a:graphicData>
        </a:graphic>
      </p:graphicFrame>
    </p:spTree>
    <p:extLst>
      <p:ext uri="{BB962C8B-B14F-4D97-AF65-F5344CB8AC3E}">
        <p14:creationId xmlns:p14="http://schemas.microsoft.com/office/powerpoint/2010/main" val="6440906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themeOverride>
</file>

<file path=ppt/theme/themeOverride2.xml><?xml version="1.0" encoding="utf-8"?>
<a:themeOverride xmlns:a="http://schemas.openxmlformats.org/drawingml/2006/main">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themeOverride>
</file>

<file path=ppt/theme/themeOverride3.xml><?xml version="1.0" encoding="utf-8"?>
<a:themeOverride xmlns:a="http://schemas.openxmlformats.org/drawingml/2006/main">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1AA287DDC0DCA40858B53C594316098" ma:contentTypeVersion="13" ma:contentTypeDescription="Create a new document." ma:contentTypeScope="" ma:versionID="dee2a2b56a858ee59225d876c5173320">
  <xsd:schema xmlns:xsd="http://www.w3.org/2001/XMLSchema" xmlns:xs="http://www.w3.org/2001/XMLSchema" xmlns:p="http://schemas.microsoft.com/office/2006/metadata/properties" xmlns:ns3="2cc86324-db1f-476b-a85b-99ec317843b4" xmlns:ns4="29bb3346-01df-4936-80c3-6c0829f5f7fe" targetNamespace="http://schemas.microsoft.com/office/2006/metadata/properties" ma:root="true" ma:fieldsID="a77ac140f6286f65b7d625c96d0d2114" ns3:_="" ns4:_="">
    <xsd:import namespace="2cc86324-db1f-476b-a85b-99ec317843b4"/>
    <xsd:import namespace="29bb3346-01df-4936-80c3-6c0829f5f7f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c86324-db1f-476b-a85b-99ec317843b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9bb3346-01df-4936-80c3-6c0829f5f7fe"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D86FD13-BBE4-427B-979B-0A46C229AAE4}">
  <ds:schemaRefs>
    <ds:schemaRef ds:uri="http://schemas.microsoft.com/sharepoint/v3/contenttype/forms"/>
  </ds:schemaRefs>
</ds:datastoreItem>
</file>

<file path=customXml/itemProps2.xml><?xml version="1.0" encoding="utf-8"?>
<ds:datastoreItem xmlns:ds="http://schemas.openxmlformats.org/officeDocument/2006/customXml" ds:itemID="{C3B090D7-A283-4B0C-917A-B8327BEBDC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c86324-db1f-476b-a85b-99ec317843b4"/>
    <ds:schemaRef ds:uri="29bb3346-01df-4936-80c3-6c0829f5f7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8E3DF89-2DBA-47FF-BAF0-9F8B3E868B2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1183</TotalTime>
  <Words>5819</Words>
  <Application>Microsoft Macintosh PowerPoint</Application>
  <PresentationFormat>Widescreen</PresentationFormat>
  <Paragraphs>1986</Paragraphs>
  <Slides>25</Slides>
  <Notes>25</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25</vt:i4>
      </vt:variant>
    </vt:vector>
  </HeadingPairs>
  <TitlesOfParts>
    <vt:vector size="32" baseType="lpstr">
      <vt:lpstr>Arial</vt:lpstr>
      <vt:lpstr>Calibri</vt:lpstr>
      <vt:lpstr>Calibri Light</vt:lpstr>
      <vt:lpstr>Roboto</vt:lpstr>
      <vt:lpstr>Office Theme</vt:lpstr>
      <vt:lpstr>Material</vt:lpstr>
      <vt:lpstr>1_Material</vt:lpstr>
      <vt:lpstr>Plastic Pollution Prevention in Pacific Large Ocean Small Island Developing States (LOSIDS)</vt:lpstr>
      <vt:lpstr>Regional context</vt:lpstr>
      <vt:lpstr>Research Aims</vt:lpstr>
      <vt:lpstr>Research Methods</vt:lpstr>
      <vt:lpstr>Focus on Prevention</vt:lpstr>
      <vt:lpstr>Major Themes</vt:lpstr>
      <vt:lpstr>Global objectives </vt:lpstr>
      <vt:lpstr>Prevention</vt:lpstr>
      <vt:lpstr>Management</vt:lpstr>
      <vt:lpstr>Standardisation </vt:lpstr>
      <vt:lpstr>Microplastics </vt:lpstr>
      <vt:lpstr>Key Findings</vt:lpstr>
      <vt:lpstr>Key Findings</vt:lpstr>
      <vt:lpstr>Phase 2: The Politics of Plastics</vt:lpstr>
      <vt:lpstr>Transnational Corporations</vt:lpstr>
      <vt:lpstr>Plastics Manufacturers/ Importers/ Suppliers </vt:lpstr>
      <vt:lpstr>Donor Countries</vt:lpstr>
      <vt:lpstr>Trade Agreements</vt:lpstr>
      <vt:lpstr>Fisheries</vt:lpstr>
      <vt:lpstr>Pacific LOSIDS are currently ill-equipped to deal with the politics and pressures of plastics</vt:lpstr>
      <vt:lpstr>Support for a Global Convention on Plastics</vt:lpstr>
      <vt:lpstr>What can Pacific island leaders do?</vt:lpstr>
      <vt:lpstr>Recommendations</vt:lpstr>
      <vt:lpstr>National Plastic Pollution Elimination Action Plans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Plastic Pollution Prevention in Pacific Islands Countries: Gap Analysis of Current Legislation, Policies, and Plans</dc:title>
  <dc:creator>Farrelly, Trisia</dc:creator>
  <cp:lastModifiedBy>Sascha Fuller</cp:lastModifiedBy>
  <cp:revision>104</cp:revision>
  <dcterms:created xsi:type="dcterms:W3CDTF">2020-08-18T01:14:45Z</dcterms:created>
  <dcterms:modified xsi:type="dcterms:W3CDTF">2020-11-24T00:19:47Z</dcterms:modified>
</cp:coreProperties>
</file>