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411" r:id="rId3"/>
    <p:sldId id="429" r:id="rId4"/>
    <p:sldId id="415" r:id="rId5"/>
    <p:sldId id="479" r:id="rId6"/>
    <p:sldId id="480" r:id="rId7"/>
    <p:sldId id="416" r:id="rId8"/>
    <p:sldId id="481" r:id="rId9"/>
    <p:sldId id="424" r:id="rId10"/>
    <p:sldId id="417" r:id="rId11"/>
    <p:sldId id="419" r:id="rId12"/>
    <p:sldId id="425" r:id="rId13"/>
    <p:sldId id="482" r:id="rId14"/>
    <p:sldId id="422" r:id="rId15"/>
    <p:sldId id="478" r:id="rId16"/>
    <p:sldId id="421" r:id="rId17"/>
    <p:sldId id="427" r:id="rId18"/>
    <p:sldId id="423" r:id="rId19"/>
    <p:sldId id="483" r:id="rId20"/>
    <p:sldId id="426" r:id="rId21"/>
    <p:sldId id="412" r:id="rId22"/>
    <p:sldId id="477" r:id="rId23"/>
    <p:sldId id="42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eanor Ridge" userId="ad59e595-30fa-4f27-aa8d-c2cea48da13f" providerId="ADAL" clId="{6C69317F-BB35-4745-8B20-42F51F243A57}"/>
    <pc:docChg chg="custSel addSld modSld">
      <pc:chgData name="Eleanor Ridge" userId="ad59e595-30fa-4f27-aa8d-c2cea48da13f" providerId="ADAL" clId="{6C69317F-BB35-4745-8B20-42F51F243A57}" dt="2023-07-10T23:18:17.537" v="70" actId="1076"/>
      <pc:docMkLst>
        <pc:docMk/>
      </pc:docMkLst>
      <pc:sldChg chg="modSp mod">
        <pc:chgData name="Eleanor Ridge" userId="ad59e595-30fa-4f27-aa8d-c2cea48da13f" providerId="ADAL" clId="{6C69317F-BB35-4745-8B20-42F51F243A57}" dt="2023-07-10T21:40:44.445" v="34" actId="20577"/>
        <pc:sldMkLst>
          <pc:docMk/>
          <pc:sldMk cId="3278870943" sldId="421"/>
        </pc:sldMkLst>
        <pc:spChg chg="mod">
          <ac:chgData name="Eleanor Ridge" userId="ad59e595-30fa-4f27-aa8d-c2cea48da13f" providerId="ADAL" clId="{6C69317F-BB35-4745-8B20-42F51F243A57}" dt="2023-07-10T21:40:44.445" v="34" actId="20577"/>
          <ac:spMkLst>
            <pc:docMk/>
            <pc:sldMk cId="3278870943" sldId="421"/>
            <ac:spMk id="12" creationId="{AB658152-2504-4F60-B168-2A6408B7EA97}"/>
          </ac:spMkLst>
        </pc:spChg>
      </pc:sldChg>
      <pc:sldChg chg="modSp mod">
        <pc:chgData name="Eleanor Ridge" userId="ad59e595-30fa-4f27-aa8d-c2cea48da13f" providerId="ADAL" clId="{6C69317F-BB35-4745-8B20-42F51F243A57}" dt="2023-07-10T21:29:31.653" v="2" actId="20577"/>
        <pc:sldMkLst>
          <pc:docMk/>
          <pc:sldMk cId="3855594664" sldId="425"/>
        </pc:sldMkLst>
        <pc:spChg chg="mod">
          <ac:chgData name="Eleanor Ridge" userId="ad59e595-30fa-4f27-aa8d-c2cea48da13f" providerId="ADAL" clId="{6C69317F-BB35-4745-8B20-42F51F243A57}" dt="2023-07-10T21:29:31.653" v="2" actId="20577"/>
          <ac:spMkLst>
            <pc:docMk/>
            <pc:sldMk cId="3855594664" sldId="425"/>
            <ac:spMk id="12" creationId="{AB658152-2504-4F60-B168-2A6408B7EA97}"/>
          </ac:spMkLst>
        </pc:spChg>
      </pc:sldChg>
      <pc:sldChg chg="modSp mod">
        <pc:chgData name="Eleanor Ridge" userId="ad59e595-30fa-4f27-aa8d-c2cea48da13f" providerId="ADAL" clId="{6C69317F-BB35-4745-8B20-42F51F243A57}" dt="2023-07-10T21:41:32.201" v="51" actId="20577"/>
        <pc:sldMkLst>
          <pc:docMk/>
          <pc:sldMk cId="1651974056" sldId="426"/>
        </pc:sldMkLst>
        <pc:spChg chg="mod">
          <ac:chgData name="Eleanor Ridge" userId="ad59e595-30fa-4f27-aa8d-c2cea48da13f" providerId="ADAL" clId="{6C69317F-BB35-4745-8B20-42F51F243A57}" dt="2023-07-10T21:41:32.201" v="51" actId="20577"/>
          <ac:spMkLst>
            <pc:docMk/>
            <pc:sldMk cId="1651974056" sldId="426"/>
            <ac:spMk id="12" creationId="{AB658152-2504-4F60-B168-2A6408B7EA97}"/>
          </ac:spMkLst>
        </pc:spChg>
      </pc:sldChg>
      <pc:sldChg chg="addSp delSp modSp add mod">
        <pc:chgData name="Eleanor Ridge" userId="ad59e595-30fa-4f27-aa8d-c2cea48da13f" providerId="ADAL" clId="{6C69317F-BB35-4745-8B20-42F51F243A57}" dt="2023-07-10T23:18:17.537" v="70" actId="1076"/>
        <pc:sldMkLst>
          <pc:docMk/>
          <pc:sldMk cId="1053709875" sldId="482"/>
        </pc:sldMkLst>
        <pc:picChg chg="add del mod">
          <ac:chgData name="Eleanor Ridge" userId="ad59e595-30fa-4f27-aa8d-c2cea48da13f" providerId="ADAL" clId="{6C69317F-BB35-4745-8B20-42F51F243A57}" dt="2023-07-10T23:10:59.230" v="55" actId="478"/>
          <ac:picMkLst>
            <pc:docMk/>
            <pc:sldMk cId="1053709875" sldId="482"/>
            <ac:picMk id="3" creationId="{3BAD4E2E-1E62-C858-1D0B-EA357DEEE678}"/>
          </ac:picMkLst>
        </pc:picChg>
        <pc:picChg chg="add del mod">
          <ac:chgData name="Eleanor Ridge" userId="ad59e595-30fa-4f27-aa8d-c2cea48da13f" providerId="ADAL" clId="{6C69317F-BB35-4745-8B20-42F51F243A57}" dt="2023-07-10T23:12:56.643" v="62" actId="478"/>
          <ac:picMkLst>
            <pc:docMk/>
            <pc:sldMk cId="1053709875" sldId="482"/>
            <ac:picMk id="6" creationId="{95551084-D5D1-F98C-960C-EF437B9A1E39}"/>
          </ac:picMkLst>
        </pc:picChg>
        <pc:picChg chg="add mod">
          <ac:chgData name="Eleanor Ridge" userId="ad59e595-30fa-4f27-aa8d-c2cea48da13f" providerId="ADAL" clId="{6C69317F-BB35-4745-8B20-42F51F243A57}" dt="2023-07-10T23:18:17.537" v="70" actId="1076"/>
          <ac:picMkLst>
            <pc:docMk/>
            <pc:sldMk cId="1053709875" sldId="482"/>
            <ac:picMk id="8" creationId="{61880027-57B8-3D40-7438-9B8BC4DFB762}"/>
          </ac:picMkLst>
        </pc:picChg>
        <pc:picChg chg="add del mod">
          <ac:chgData name="Eleanor Ridge" userId="ad59e595-30fa-4f27-aa8d-c2cea48da13f" providerId="ADAL" clId="{6C69317F-BB35-4745-8B20-42F51F243A57}" dt="2023-07-10T23:17:44.435" v="67" actId="478"/>
          <ac:picMkLst>
            <pc:docMk/>
            <pc:sldMk cId="1053709875" sldId="482"/>
            <ac:picMk id="10" creationId="{BA195F40-C3C8-7296-D9AE-1F8B7F2BFC56}"/>
          </ac:picMkLst>
        </pc:picChg>
        <pc:picChg chg="add mod">
          <ac:chgData name="Eleanor Ridge" userId="ad59e595-30fa-4f27-aa8d-c2cea48da13f" providerId="ADAL" clId="{6C69317F-BB35-4745-8B20-42F51F243A57}" dt="2023-07-10T23:18:14.121" v="69" actId="1076"/>
          <ac:picMkLst>
            <pc:docMk/>
            <pc:sldMk cId="1053709875" sldId="482"/>
            <ac:picMk id="13" creationId="{F7637B65-C7DE-611A-F4ED-C12406DEEE0F}"/>
          </ac:picMkLst>
        </pc:picChg>
      </pc:sldChg>
      <pc:sldChg chg="delSp modSp add mod">
        <pc:chgData name="Eleanor Ridge" userId="ad59e595-30fa-4f27-aa8d-c2cea48da13f" providerId="ADAL" clId="{6C69317F-BB35-4745-8B20-42F51F243A57}" dt="2023-07-10T23:11:43.960" v="60" actId="478"/>
        <pc:sldMkLst>
          <pc:docMk/>
          <pc:sldMk cId="2678056262" sldId="483"/>
        </pc:sldMkLst>
        <pc:picChg chg="del mod">
          <ac:chgData name="Eleanor Ridge" userId="ad59e595-30fa-4f27-aa8d-c2cea48da13f" providerId="ADAL" clId="{6C69317F-BB35-4745-8B20-42F51F243A57}" dt="2023-07-10T23:11:43.960" v="60" actId="478"/>
          <ac:picMkLst>
            <pc:docMk/>
            <pc:sldMk cId="2678056262" sldId="483"/>
            <ac:picMk id="6" creationId="{95551084-D5D1-F98C-960C-EF437B9A1E3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732C5-DDCC-4652-A1F0-C9B54B3DF1E0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1B006-2176-4EF3-8004-DFBB76F42C6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57725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D92B5-37E9-4006-849B-78AFD0A3D7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675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7BC18-1ADB-5FD3-F2CE-F3DB6589C4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D3ABDF-24C6-7A25-2777-995FD6CF12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16070-EF33-B54C-FA2A-211368C23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23087-6A8C-DB4F-3A47-8C848E765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4BCDF-9B93-1029-3046-97265DDD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49130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A2C52-3205-9C4A-A1FD-3513C0B52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6ADE05-5639-8269-B9F6-F622BB74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CB75B-2F34-E5BC-062C-96180C0CC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2ABDB-55C9-776D-41D2-4C8BC8C07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68AB8-27DF-B7E4-EB19-B436D4924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0721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A2453B-CFF2-5CA7-EAF5-08A5BFE361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59DD24-4689-1760-3686-ED16696F0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8AD8E-96D9-017F-4ECE-A23B37767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47310-3003-DC9E-E630-B0A8F96E5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7DE3E-F9C0-7D09-0F9C-80D24D09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21482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A653A-E68F-DC6F-21DA-11BEE76FF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D193F8-80D1-242A-1C53-AE2D0B218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2BE39-CF75-9EBC-F1CD-28C6B1727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A7E18-2C03-11FA-131E-819BCE15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D6E37-E0CF-A259-3051-D0A476605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7095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6E44D-48BF-9102-6203-BC8D74E80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B3179B-3BF6-8C37-ABC3-9E698B211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2176D-2A38-75F2-2C48-BD8E0DD92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34390-FFB2-93A3-D0B2-E63C6B1E8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C80D9-DA46-A196-0CA5-375570313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0515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70D90-25CD-6D87-9CAE-43E26AB32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77555-C2EA-2D97-2018-09DC2327F1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664DD3-B855-7394-82C4-846D716004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EC693-3284-8896-84BC-F753020EF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15A2F-A476-9E4C-C8F9-A477C1B47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DE9AD-6359-4EB6-885B-F0A858845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72328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5749D-62B0-99A3-79C3-91FF66840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5463A-8B7B-E351-8E28-545F7BECB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965043-7BF5-30A0-02AB-9B4360EAEA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11D4B0-86CC-08DC-0E5B-23B0E5A743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090E2B-B14A-6B67-8E67-BDDCF7DAF2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00B51B-F958-0613-E9E7-EDC721A80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68BDA1-E06C-D363-211B-490AC001F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B1453-4220-FCE7-F5C3-B5615BAED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64760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1DCA4-805F-4312-A45F-EECABF5F1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86BBD5-28AD-639B-A070-D36F2B038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5BB2DD-DE6C-22CB-5D4D-719A1DC08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90E985-E908-2DBD-CFFC-A4DBEF68C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987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0E4ADE-11CB-719F-068A-3C53A01D7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F44913-DBA1-376F-980B-76ECFCE4F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8A838E-43BB-EFB7-618A-16A5DE61C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19138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9644E-0AAF-C0D3-61A6-177E436CF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C3AAA-A744-6F96-2643-D60F1E23F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93252F-E9E7-9F38-A0B8-B42A5A213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9780C9-0F34-E086-22DF-6B23CEF0D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64A653-6255-F6C0-A911-DC96E7C0B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843886-7295-B0DF-C1DC-B8093394D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10183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F432A-E7FF-9B74-F888-E65C3072E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A94B0F-0A5F-0C91-54BB-70CE012838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A96708-93FE-ABD9-DC8B-FCDD880661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99B123-8F5B-49A7-F40D-8AA4971CA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1E57CF-0391-CDD2-6C59-B5606D43D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5E1CE1-79AE-ABD0-0180-089A09B98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50440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8F9BEC-5339-E65C-964C-C8E90F113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5D431-61B2-C709-0A97-9BBD9FB05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B330B-707E-DE98-D5A4-DD2F4CA84B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F4FF5-7347-43F7-9BDE-2192AB760134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CFAF9-83E7-782A-D157-ED918B426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9EE7E-E22F-47CE-1246-C3FD2AABF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8642F-86AD-484D-A85C-29EEC376EA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51173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7222149" TargetMode="External"/><Relationship Id="rId2" Type="http://schemas.openxmlformats.org/officeDocument/2006/relationships/hyperlink" Target="https://github.com/oswaldosantos/ggsn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896982-A87D-C862-FEAC-2BD1E1978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3810" y="1951014"/>
            <a:ext cx="10302106" cy="1261884"/>
          </a:xfrm>
          <a:prstGeom prst="rect">
            <a:avLst/>
          </a:prstGeom>
          <a:noFill/>
          <a:effectLst>
            <a:outerShdw blurRad="63500" sx="102000" sy="102000" algn="ctr" rotWithShape="0">
              <a:schemeClr val="tx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n>
                  <a:solidFill>
                    <a:schemeClr val="tx1"/>
                  </a:solidFill>
                </a:ln>
                <a:solidFill>
                  <a:schemeClr val="accent4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The sixth vowel in Vatlongos </a:t>
            </a:r>
          </a:p>
          <a:p>
            <a:pPr algn="ctr"/>
            <a:r>
              <a:rPr lang="en-GB" sz="3600" dirty="0">
                <a:ln>
                  <a:solidFill>
                    <a:schemeClr val="tx1"/>
                  </a:solidFill>
                </a:ln>
                <a:solidFill>
                  <a:schemeClr val="accent4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(Southeast Ambrym)</a:t>
            </a:r>
            <a:endParaRPr lang="en-GB" sz="2400" dirty="0">
              <a:ln>
                <a:solidFill>
                  <a:schemeClr val="tx1"/>
                </a:solidFill>
              </a:ln>
              <a:solidFill>
                <a:schemeClr val="accent4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9049" y="5298331"/>
            <a:ext cx="9293901" cy="1384995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rPr>
              <a:t>Eleanor Ridge</a:t>
            </a:r>
          </a:p>
          <a:p>
            <a:pPr algn="ctr"/>
            <a:r>
              <a:rPr lang="en-GB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rPr>
              <a:t>Vanuatu Languages Conference</a:t>
            </a:r>
          </a:p>
          <a:p>
            <a:pPr algn="ctr"/>
            <a:r>
              <a:rPr lang="en-GB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rPr>
              <a:t>12/07/2023</a:t>
            </a:r>
          </a:p>
        </p:txBody>
      </p:sp>
      <p:pic>
        <p:nvPicPr>
          <p:cNvPr id="3" name="Picture 2" descr="cid:image001.png@01D4D4FE.32897D40">
            <a:extLst>
              <a:ext uri="{FF2B5EF4-FFF2-40B4-BE49-F238E27FC236}">
                <a16:creationId xmlns:a16="http://schemas.microsoft.com/office/drawing/2014/main" id="{013309E6-20EB-50A1-D239-2660EF22C57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25" y="5815173"/>
            <a:ext cx="1807801" cy="8681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2757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Lexical variation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658152-2504-4F60-B168-2A6408B7EA97}"/>
              </a:ext>
            </a:extLst>
          </p:cNvPr>
          <p:cNvSpPr txBox="1">
            <a:spLocks/>
          </p:cNvSpPr>
          <p:nvPr/>
        </p:nvSpPr>
        <p:spPr>
          <a:xfrm>
            <a:off x="673308" y="1381341"/>
            <a:ext cx="10515600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In many lexemes, there seems to be free variation between /a/ and /æ</a:t>
            </a:r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/ or /e/ and /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æ</a:t>
            </a:r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/</a:t>
            </a:r>
            <a:endParaRPr lang="en-GB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en-GB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e.g. with /e/: </a:t>
            </a:r>
          </a:p>
          <a:p>
            <a:pPr marL="0" indent="0">
              <a:buNone/>
            </a:pPr>
            <a:r>
              <a:rPr lang="en-GB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r>
              <a:rPr lang="en-GB" sz="2400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himetu</a:t>
            </a:r>
            <a:r>
              <a:rPr lang="en-GB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GB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or </a:t>
            </a:r>
            <a:r>
              <a:rPr lang="en-GB" sz="2400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himæ</a:t>
            </a:r>
            <a:r>
              <a:rPr lang="en-NZ" sz="2400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tu</a:t>
            </a:r>
            <a:r>
              <a:rPr lang="en-NZ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for ‘</a:t>
            </a:r>
            <a:r>
              <a:rPr lang="en-NZ" sz="24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bigwan</a:t>
            </a: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’</a:t>
            </a:r>
          </a:p>
          <a:p>
            <a:pPr marL="0" indent="0">
              <a:buNone/>
            </a:pP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r>
              <a:rPr lang="en-NZ" sz="2400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heilep</a:t>
            </a: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or </a:t>
            </a:r>
            <a:r>
              <a:rPr lang="en-NZ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heil</a:t>
            </a:r>
            <a:r>
              <a:rPr lang="en-GB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æ</a:t>
            </a:r>
            <a:r>
              <a:rPr lang="en-NZ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 </a:t>
            </a: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for ‘middle’</a:t>
            </a:r>
            <a:endParaRPr lang="en-GB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en-GB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e.g. with /a/: </a:t>
            </a:r>
          </a:p>
          <a:p>
            <a:pPr marL="0" indent="0">
              <a:buNone/>
            </a:pPr>
            <a:r>
              <a:rPr lang="en-GB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r>
              <a:rPr lang="en-GB" sz="2400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sakras</a:t>
            </a:r>
            <a:r>
              <a:rPr lang="en-GB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GB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or </a:t>
            </a:r>
            <a:r>
              <a:rPr lang="en-GB" sz="2400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sakræ</a:t>
            </a:r>
            <a:r>
              <a:rPr lang="en-NZ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 </a:t>
            </a: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for ‘no save’</a:t>
            </a:r>
          </a:p>
          <a:p>
            <a:pPr marL="0" indent="0">
              <a:buNone/>
            </a:pP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r>
              <a:rPr lang="en-NZ" sz="2400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vari</a:t>
            </a: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or </a:t>
            </a:r>
            <a:r>
              <a:rPr lang="en-NZ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v</a:t>
            </a:r>
            <a:r>
              <a:rPr lang="en-GB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æ</a:t>
            </a:r>
            <a:r>
              <a:rPr lang="en-NZ" sz="2400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ri</a:t>
            </a:r>
            <a:r>
              <a:rPr lang="en-NZ" sz="24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for ‘</a:t>
            </a:r>
            <a:r>
              <a:rPr lang="en-NZ" sz="24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wantaem</a:t>
            </a: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’</a:t>
            </a:r>
            <a:endParaRPr lang="en-GB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Possibly subject to regional patterns, but not as salient as other patterns, e.g. /a/ and /o/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This project found lots of intraspeaker variation, within same recording event</a:t>
            </a:r>
          </a:p>
        </p:txBody>
      </p:sp>
    </p:spTree>
    <p:extLst>
      <p:ext uri="{BB962C8B-B14F-4D97-AF65-F5344CB8AC3E}">
        <p14:creationId xmlns:p14="http://schemas.microsoft.com/office/powerpoint/2010/main" val="3079447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Acoustic investigation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658152-2504-4F60-B168-2A6408B7EA97}"/>
              </a:ext>
            </a:extLst>
          </p:cNvPr>
          <p:cNvSpPr txBox="1">
            <a:spLocks/>
          </p:cNvSpPr>
          <p:nvPr/>
        </p:nvSpPr>
        <p:spPr>
          <a:xfrm>
            <a:off x="673308" y="1381341"/>
            <a:ext cx="10515600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Examined vowels in three narrative texts from the same speaker – 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Madleen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Ben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Collected in normal Ambrym conditions - noisy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already had time-aligned transcriptions and 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interlinearisation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in 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FLEx</a:t>
            </a:r>
            <a:endParaRPr lang="en-GB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Research assistant Abrie Brits extracted clips from ELAN into 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Praat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and annotated segments in 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timegrids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, keeping track of vowels in spreadsheet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Used the 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RPraat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package (Albin 2014) and followed Stanley 2022 tutorial on vowel plots with ggplot2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97EF4F-A13F-6CA1-2B4D-173073661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638" y="1862595"/>
            <a:ext cx="2353057" cy="156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482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Spectrograms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8F4D35-DEB8-9DBD-FDE9-22F8BF628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5169"/>
            <a:ext cx="12108536" cy="332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94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1880027-57B8-3D40-7438-9B8BC4DFB7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261"/>
          <a:stretch/>
        </p:blipFill>
        <p:spPr>
          <a:xfrm>
            <a:off x="0" y="4587139"/>
            <a:ext cx="12192000" cy="18647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637B65-C7DE-611A-F4ED-C12406DEEE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287"/>
          <a:stretch/>
        </p:blipFill>
        <p:spPr>
          <a:xfrm>
            <a:off x="1967840" y="2624260"/>
            <a:ext cx="9078592" cy="18647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F731C6-3AF2-F2F2-4F8C-0E72261ED2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481"/>
          <a:stretch/>
        </p:blipFill>
        <p:spPr>
          <a:xfrm>
            <a:off x="1967840" y="157542"/>
            <a:ext cx="8754697" cy="233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709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894CF00-E612-E322-2FA5-FD2128162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477" y="2335214"/>
            <a:ext cx="3235152" cy="24040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Vowel space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5ADF21-5FAC-4624-6EF2-084BC6873E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629" y="1093072"/>
            <a:ext cx="9195371" cy="567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399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Vowel space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1E3EB0-EFBC-0623-8DDF-646A4E4416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96" y="1042826"/>
            <a:ext cx="9476187" cy="584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12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Variants of æ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658152-2504-4F60-B168-2A6408B7EA97}"/>
              </a:ext>
            </a:extLst>
          </p:cNvPr>
          <p:cNvSpPr txBox="1">
            <a:spLocks/>
          </p:cNvSpPr>
          <p:nvPr/>
        </p:nvSpPr>
        <p:spPr>
          <a:xfrm>
            <a:off x="673308" y="1381341"/>
            <a:ext cx="10515600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Nasalisation</a:t>
            </a:r>
          </a:p>
          <a:p>
            <a:pPr lvl="1"/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Tbc – nasality data collected last week using earbud method (Stewart and 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Kohlberger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2017)</a:t>
            </a:r>
          </a:p>
          <a:p>
            <a:pPr lvl="1"/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Nasalisation adjacent to nasal consonants</a:t>
            </a:r>
          </a:p>
          <a:p>
            <a:pPr lvl="1"/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Nasalisation after prenasalised consonants?</a:t>
            </a:r>
          </a:p>
          <a:p>
            <a:pPr lvl="1"/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Stylistic nasalisation?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Devoicing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Creaky</a:t>
            </a:r>
          </a:p>
        </p:txBody>
      </p:sp>
    </p:spTree>
    <p:extLst>
      <p:ext uri="{BB962C8B-B14F-4D97-AF65-F5344CB8AC3E}">
        <p14:creationId xmlns:p14="http://schemas.microsoft.com/office/powerpoint/2010/main" val="3278870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Bislama /a/?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658152-2504-4F60-B168-2A6408B7EA97}"/>
              </a:ext>
            </a:extLst>
          </p:cNvPr>
          <p:cNvSpPr txBox="1">
            <a:spLocks/>
          </p:cNvSpPr>
          <p:nvPr/>
        </p:nvSpPr>
        <p:spPr>
          <a:xfrm>
            <a:off x="497304" y="1073117"/>
            <a:ext cx="11389895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Based on very limited data, Bislama /a/ seems to be intermediate between Vatlongos a and æ</a:t>
            </a:r>
          </a:p>
          <a:p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Lack of integration of Bislama /a/ into Vatlongos sound system</a:t>
            </a:r>
            <a:endParaRPr lang="en-GB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A8F343-2972-ED56-0C4B-2549F294C3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886" y="2593414"/>
            <a:ext cx="6037114" cy="37243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533F53-17A1-B9E6-6374-44FDB02B6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9" y="2717136"/>
            <a:ext cx="6037114" cy="372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01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Writing /æ/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658152-2504-4F60-B168-2A6408B7EA97}"/>
              </a:ext>
            </a:extLst>
          </p:cNvPr>
          <p:cNvSpPr txBox="1">
            <a:spLocks/>
          </p:cNvSpPr>
          <p:nvPr/>
        </p:nvSpPr>
        <p:spPr>
          <a:xfrm>
            <a:off x="673308" y="1381341"/>
            <a:ext cx="10515600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Tends not to be marked in writing, including in Vatlongos Bible translation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General preference to write with &lt;e&gt; rather than &lt;a&gt;</a:t>
            </a:r>
          </a:p>
          <a:p>
            <a:pPr lvl="1"/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especially before &lt;h&gt;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and use &lt;a&gt; consistent with basic verb form in </a:t>
            </a: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mba</a:t>
            </a:r>
            <a:endParaRPr lang="en-GB" i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Exceptions: e.g. &lt;mat&gt; for </a:t>
            </a: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mæ</a:t>
            </a:r>
            <a:r>
              <a:rPr lang="en-NZ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 </a:t>
            </a:r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in Vatlongos Bible</a:t>
            </a:r>
          </a:p>
          <a:p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Do exceptions reflect alternate pronunciations? Underlying phoneme?</a:t>
            </a:r>
            <a:endParaRPr lang="en-GB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7963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Writing /æ/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658152-2504-4F60-B168-2A6408B7EA97}"/>
              </a:ext>
            </a:extLst>
          </p:cNvPr>
          <p:cNvSpPr txBox="1">
            <a:spLocks/>
          </p:cNvSpPr>
          <p:nvPr/>
        </p:nvSpPr>
        <p:spPr>
          <a:xfrm>
            <a:off x="673308" y="1381341"/>
            <a:ext cx="10515600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Current suggestion for transcription: 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&lt;à&gt; or &lt;è&gt;</a:t>
            </a:r>
          </a:p>
          <a:p>
            <a:pPr marL="0" indent="0">
              <a:buNone/>
            </a:pPr>
            <a:endParaRPr lang="en-GB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Pros: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Symbols used in French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Allows for flexibility in preferences in &lt;a&gt; or &lt;e&gt;, which may reflect sound system</a:t>
            </a:r>
          </a:p>
          <a:p>
            <a:endParaRPr lang="en-GB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Cons: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Two symbols, one sound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Diacritics less likely to be used, especially by majority Anglophone educated population</a:t>
            </a:r>
          </a:p>
          <a:p>
            <a:endParaRPr lang="en-US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806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Vatlongos – Southeast Ambrym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D42FEF-2D4D-1B64-BC74-2BF0B1A9F7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362" y="1165897"/>
            <a:ext cx="9217275" cy="568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8487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Questions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658152-2504-4F60-B168-2A6408B7EA97}"/>
              </a:ext>
            </a:extLst>
          </p:cNvPr>
          <p:cNvSpPr txBox="1">
            <a:spLocks/>
          </p:cNvSpPr>
          <p:nvPr/>
        </p:nvSpPr>
        <p:spPr>
          <a:xfrm>
            <a:off x="673308" y="1381341"/>
            <a:ext cx="10515600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Is /æ</a:t>
            </a:r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/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in some cases a variant of /a/ and /e/?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Looking at different phonological environments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What happens in vowel sequences?</a:t>
            </a:r>
          </a:p>
          <a:p>
            <a:pPr lvl="1"/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(especially as best minimal pair is in sequence _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i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)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Inter and intra speaker variation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Relation to lexicalisation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/a/ in Bislama loanwords versus Vatlongos /a/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How/if to mark /æ</a:t>
            </a:r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/ 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in the writing system?</a:t>
            </a:r>
          </a:p>
          <a:p>
            <a:endParaRPr lang="en-GB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0" indent="0">
              <a:buNone/>
            </a:pPr>
            <a:endParaRPr lang="en-GB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974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Nammes</a:t>
            </a:r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GB" sz="4000" dirty="0" err="1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xatel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026AFE2-E335-A734-B56A-606005201E6D}"/>
              </a:ext>
            </a:extLst>
          </p:cNvPr>
          <p:cNvSpPr txBox="1">
            <a:spLocks/>
          </p:cNvSpPr>
          <p:nvPr/>
        </p:nvSpPr>
        <p:spPr>
          <a:xfrm>
            <a:off x="673308" y="1381341"/>
            <a:ext cx="10515600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Language consultant 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Madleen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Ben for sharing and transcribing these stories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Research assistant Abrie Brits</a:t>
            </a:r>
          </a:p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This project was funded by a Massey University Research Fund grant</a:t>
            </a:r>
          </a:p>
          <a:p>
            <a:endParaRPr lang="en-GB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EF1471-9F69-E46E-912D-C67617217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092" y="3943536"/>
            <a:ext cx="3918211" cy="26778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323F83-B580-E65C-E6CA-3DBB4DFB1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358289"/>
            <a:ext cx="5051736" cy="336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6432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7009" y="136525"/>
            <a:ext cx="834510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References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9FD09B5-CB38-4845-A9C7-9493A01B75D8}"/>
              </a:ext>
            </a:extLst>
          </p:cNvPr>
          <p:cNvSpPr txBox="1">
            <a:spLocks/>
          </p:cNvSpPr>
          <p:nvPr/>
        </p:nvSpPr>
        <p:spPr>
          <a:xfrm>
            <a:off x="336589" y="809041"/>
            <a:ext cx="11108821" cy="60797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Albin, A. 2014. </a:t>
            </a:r>
            <a:r>
              <a:rPr lang="en-NZ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PraatR</a:t>
            </a:r>
            <a:r>
              <a:rPr lang="en-N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 An architecture for controlling the phonetics software "</a:t>
            </a:r>
            <a:r>
              <a:rPr lang="en-NZ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Praat</a:t>
            </a:r>
            <a:r>
              <a:rPr lang="en-N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" with the R programming language. </a:t>
            </a:r>
            <a:r>
              <a:rPr lang="en-NZ" sz="2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Journal of the Acoustical Society of America</a:t>
            </a:r>
            <a:r>
              <a:rPr lang="en-N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135(4), 2198.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Baquero</a:t>
            </a:r>
            <a:r>
              <a:rPr lang="en-GB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Oswaldo Santos. 2019. </a:t>
            </a:r>
            <a:r>
              <a:rPr lang="en-GB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ggsn</a:t>
            </a:r>
            <a:r>
              <a:rPr lang="en-GB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(</a:t>
            </a:r>
            <a:r>
              <a:rPr lang="en-GB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https://github.com/oswaldosantos/ggsn</a:t>
            </a:r>
            <a:r>
              <a:rPr lang="en-GB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N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Kahle, David &amp; Wickham, Hadley. 2013. </a:t>
            </a:r>
            <a:r>
              <a:rPr lang="en-GB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ggmap</a:t>
            </a:r>
            <a:r>
              <a:rPr lang="en-GB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 Spatial visualization with ggplot2. </a:t>
            </a:r>
            <a:r>
              <a:rPr lang="en-GB" sz="2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R Journal</a:t>
            </a:r>
            <a:r>
              <a:rPr lang="en-GB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5(1). 144–161.</a:t>
            </a:r>
            <a:endParaRPr lang="en-NZ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Parker, Gary J. 1968. Southeast Ambrym Phonology. </a:t>
            </a:r>
            <a:r>
              <a:rPr lang="en-NZ" sz="2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Oceanic Linguistics,</a:t>
            </a:r>
            <a:r>
              <a:rPr lang="en-N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7(2): 81-91.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Stanley, Joseph A. 2022. Vowel plots with ggplot2. </a:t>
            </a:r>
            <a:r>
              <a:rPr lang="en-N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https://doi.org/10.5281/zenodo.7222149</a:t>
            </a:r>
            <a:endParaRPr lang="en-NZ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000" dirty="0">
                <a:ea typeface="Calibri" panose="020F0502020204030204" pitchFamily="34" charset="0"/>
                <a:cs typeface="Times New Roman" panose="02020603050405020304" pitchFamily="18" charset="0"/>
              </a:rPr>
              <a:t>Stewart, Jesse &amp; Martin </a:t>
            </a:r>
            <a:r>
              <a:rPr lang="en-NZ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Kohlberger</a:t>
            </a:r>
            <a:r>
              <a:rPr lang="en-NZ" sz="2000" dirty="0">
                <a:ea typeface="Calibri" panose="020F0502020204030204" pitchFamily="34" charset="0"/>
                <a:cs typeface="Times New Roman" panose="02020603050405020304" pitchFamily="18" charset="0"/>
              </a:rPr>
              <a:t>. 2017. Earbuds: A Method for </a:t>
            </a:r>
            <a:r>
              <a:rPr lang="en-NZ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Analyzing</a:t>
            </a:r>
            <a:r>
              <a:rPr lang="en-NZ" sz="2000" dirty="0">
                <a:ea typeface="Calibri" panose="020F0502020204030204" pitchFamily="34" charset="0"/>
                <a:cs typeface="Times New Roman" panose="02020603050405020304" pitchFamily="18" charset="0"/>
              </a:rPr>
              <a:t> Nasality in the Field. </a:t>
            </a:r>
            <a:r>
              <a:rPr lang="en-NZ" sz="2000" i="1" dirty="0">
                <a:ea typeface="Calibri" panose="020F0502020204030204" pitchFamily="34" charset="0"/>
                <a:cs typeface="Times New Roman" panose="02020603050405020304" pitchFamily="18" charset="0"/>
              </a:rPr>
              <a:t>Language Documentation and Conservation, </a:t>
            </a:r>
            <a:r>
              <a:rPr lang="en-NZ" sz="2000" dirty="0">
                <a:ea typeface="Calibri" panose="020F0502020204030204" pitchFamily="34" charset="0"/>
                <a:cs typeface="Times New Roman" panose="02020603050405020304" pitchFamily="18" charset="0"/>
              </a:rPr>
              <a:t>11: 48-80.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Wycliffe Bible Translators. 2015. </a:t>
            </a:r>
            <a:r>
              <a:rPr lang="en-GB" sz="2000" i="1" dirty="0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The New Testament in the Southeast Ambrym Language of Vanuatu: </a:t>
            </a:r>
            <a:r>
              <a:rPr lang="en-GB" sz="2000" i="1" dirty="0" err="1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Vanuvei</a:t>
            </a:r>
            <a:r>
              <a:rPr lang="en-GB" sz="2000" i="1" dirty="0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 </a:t>
            </a:r>
            <a:r>
              <a:rPr lang="en-GB" sz="2000" i="1" dirty="0" err="1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Eo</a:t>
            </a:r>
            <a:r>
              <a:rPr lang="en-GB" sz="2000" i="1" dirty="0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 e </a:t>
            </a:r>
            <a:r>
              <a:rPr lang="en-GB" sz="2000" i="1" dirty="0" err="1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sepinien</a:t>
            </a:r>
            <a:r>
              <a:rPr lang="en-GB" sz="2000" i="1" dirty="0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 Vatlongos </a:t>
            </a:r>
            <a:r>
              <a:rPr lang="en-GB" sz="2000" i="1" dirty="0" err="1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na</a:t>
            </a:r>
            <a:r>
              <a:rPr lang="en-GB" sz="2000" i="1" dirty="0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 mol-</a:t>
            </a:r>
            <a:r>
              <a:rPr lang="en-GB" sz="2000" i="1" dirty="0" err="1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Vatimol</a:t>
            </a:r>
            <a:r>
              <a:rPr lang="en-GB" sz="2000" i="1" dirty="0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 </a:t>
            </a:r>
            <a:r>
              <a:rPr lang="en-GB" sz="2000" i="1" dirty="0" err="1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xil</a:t>
            </a:r>
            <a:r>
              <a:rPr lang="en-GB" sz="2000" dirty="0">
                <a:effectLst/>
                <a:ea typeface="Calibri" panose="020F0502020204030204" pitchFamily="34" charset="0"/>
                <a:cs typeface="Lucida Sans Unicode" panose="020B0602030504020204" pitchFamily="34" charset="0"/>
              </a:rPr>
              <a:t>. Wycliffe.</a:t>
            </a:r>
            <a:endParaRPr lang="en-N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716207-D1E7-43D7-A9D0-9C0E78A14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9927-275A-4A29-B1E5-19C71389FD1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75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6854" y="2492294"/>
            <a:ext cx="14997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Sipa</a:t>
            </a:r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GB" sz="4000" dirty="0" err="1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mun</a:t>
            </a:r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!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B00EDF-6740-E91E-CBD0-02CD0BEA84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621" y="0"/>
            <a:ext cx="103223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904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Vatlongos phonemes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658152-2504-4F60-B168-2A6408B7EA97}"/>
              </a:ext>
            </a:extLst>
          </p:cNvPr>
          <p:cNvSpPr txBox="1">
            <a:spLocks/>
          </p:cNvSpPr>
          <p:nvPr/>
        </p:nvSpPr>
        <p:spPr>
          <a:xfrm>
            <a:off x="673308" y="1381341"/>
            <a:ext cx="10515600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Parker 1968 ‘Southeast Ambrym Phonology’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4F2263-D6C5-678B-E547-9E0AB383B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952" y="1913812"/>
            <a:ext cx="7545634" cy="416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038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Vatlongos vowels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23AEAB-486B-F9D3-90DC-8EDBF741F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19" y="1309422"/>
            <a:ext cx="6464308" cy="480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43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Vowel 6: Minimal pairs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D08D8E5-2CBB-80D8-6BCF-89085DFFF2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01417"/>
              </p:ext>
            </p:extLst>
          </p:nvPr>
        </p:nvGraphicFramePr>
        <p:xfrm>
          <a:off x="838200" y="1165897"/>
          <a:ext cx="10515600" cy="4071940"/>
        </p:xfrm>
        <a:graphic>
          <a:graphicData uri="http://schemas.openxmlformats.org/drawingml/2006/table">
            <a:tbl>
              <a:tblPr firstRow="1" firstCol="1" bandRow="1"/>
              <a:tblGrid>
                <a:gridCol w="3505200">
                  <a:extLst>
                    <a:ext uri="{9D8B030D-6E8A-4147-A177-3AD203B41FA5}">
                      <a16:colId xmlns:a16="http://schemas.microsoft.com/office/drawing/2014/main" val="84385905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02298990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5229835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1576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mei</a:t>
                      </a:r>
                      <a:r>
                        <a:rPr lang="en-GB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‘kam’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mæi </a:t>
                      </a:r>
                      <a:r>
                        <a:rPr lang="en-GB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‘hangga, hemi letem’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</a:t>
                      </a:r>
                      <a:r>
                        <a:rPr lang="en-NZ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‘rif, sotleg’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7462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lehi </a:t>
                      </a:r>
                      <a:r>
                        <a:rPr lang="en-NZ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‘lego’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GB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æhi</a:t>
                      </a:r>
                      <a:r>
                        <a:rPr lang="en-GB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‘karem!’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lahi</a:t>
                      </a:r>
                      <a:r>
                        <a:rPr lang="en-NZ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‘singsing!’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27406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</a:t>
                      </a:r>
                      <a:r>
                        <a:rPr lang="en-NZ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‘hemi glad (Endu-Vatlongos)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GB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æl</a:t>
                      </a:r>
                      <a:r>
                        <a:rPr lang="en-GB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‘dragon plum’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</a:t>
                      </a:r>
                      <a:r>
                        <a:rPr lang="en-NZ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‘hemi wid lo garen’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4792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mbe </a:t>
                      </a:r>
                      <a:r>
                        <a:rPr lang="en-NZ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‘hemi go lo, hemi... (olsem English </a:t>
                      </a:r>
                      <a:r>
                        <a:rPr lang="en-NZ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NZ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)’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</a:t>
                      </a:r>
                      <a:r>
                        <a:rPr lang="en-GB" sz="28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</a:t>
                      </a:r>
                      <a:r>
                        <a:rPr lang="en-GB" sz="28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‘hemi go’</a:t>
                      </a:r>
                      <a:endParaRPr lang="en-NZ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i="1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mba</a:t>
                      </a:r>
                      <a:r>
                        <a:rPr lang="en-GB" sz="28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‘hemi </a:t>
                      </a:r>
                      <a:r>
                        <a:rPr lang="en-GB" sz="2800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sakem</a:t>
                      </a:r>
                      <a:r>
                        <a:rPr lang="en-GB" sz="28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800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frut</a:t>
                      </a:r>
                      <a:r>
                        <a:rPr lang="en-GB" sz="28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’ (</a:t>
                      </a:r>
                      <a:r>
                        <a:rPr lang="en-GB" sz="2800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ating</a:t>
                      </a:r>
                      <a:r>
                        <a:rPr lang="en-GB" sz="28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800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Endu</a:t>
                      </a:r>
                      <a:r>
                        <a:rPr lang="en-GB" sz="28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-Vatlongos </a:t>
                      </a:r>
                      <a:r>
                        <a:rPr lang="en-GB" sz="2800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nomo</a:t>
                      </a:r>
                      <a:r>
                        <a:rPr lang="en-GB" sz="28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?)</a:t>
                      </a:r>
                      <a:endParaRPr lang="en-NZ" sz="2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3057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5302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Vowel 6: Minimal pairs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D08D8E5-2CBB-80D8-6BCF-89085DFFF2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865828"/>
              </p:ext>
            </p:extLst>
          </p:nvPr>
        </p:nvGraphicFramePr>
        <p:xfrm>
          <a:off x="838200" y="1165897"/>
          <a:ext cx="10515600" cy="5409061"/>
        </p:xfrm>
        <a:graphic>
          <a:graphicData uri="http://schemas.openxmlformats.org/drawingml/2006/table">
            <a:tbl>
              <a:tblPr firstRow="1" firstCol="1" bandRow="1"/>
              <a:tblGrid>
                <a:gridCol w="3505200">
                  <a:extLst>
                    <a:ext uri="{9D8B030D-6E8A-4147-A177-3AD203B41FA5}">
                      <a16:colId xmlns:a16="http://schemas.microsoft.com/office/drawing/2014/main" val="84385905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02298990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5229835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1576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GB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æl</a:t>
                      </a:r>
                      <a:r>
                        <a:rPr lang="en-GB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‘mekem shap’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hal</a:t>
                      </a:r>
                      <a:r>
                        <a:rPr lang="en-NZ" sz="24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‘husk </a:t>
                      </a:r>
                      <a:r>
                        <a:rPr lang="en-NZ" sz="2400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blo</a:t>
                      </a:r>
                      <a:r>
                        <a:rPr lang="en-NZ" sz="24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NZ" sz="2400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kokonas</a:t>
                      </a:r>
                      <a:r>
                        <a:rPr lang="en-NZ" sz="24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’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29332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18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mæh</a:t>
                      </a:r>
                      <a:r>
                        <a:rPr lang="en-GB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‘oltaem’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mah</a:t>
                      </a:r>
                      <a:r>
                        <a:rPr lang="en-GB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‘carry’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5471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18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GB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æhis </a:t>
                      </a:r>
                      <a:r>
                        <a:rPr lang="en-GB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‘ases’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mahis </a:t>
                      </a:r>
                      <a:r>
                        <a:rPr lang="en-NZ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‘aftanun’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4569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6135" algn="ctr"/>
                        </a:tabLst>
                      </a:pPr>
                      <a:r>
                        <a:rPr lang="en-GB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mele </a:t>
                      </a:r>
                      <a:r>
                        <a:rPr lang="en-GB" sz="24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‘sore throat’</a:t>
                      </a:r>
                      <a:r>
                        <a:rPr lang="en-GB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GB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</a:t>
                      </a: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</a:t>
                      </a:r>
                      <a:r>
                        <a:rPr lang="en-NZ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‘nogat salt, bland’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02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6135" algn="ctr"/>
                        </a:tabLst>
                      </a:pPr>
                      <a:r>
                        <a:rPr lang="en-NZ" sz="2400" i="1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mæmei</a:t>
                      </a:r>
                      <a:r>
                        <a:rPr lang="en-NZ" sz="24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‘yawn’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GB" sz="2400" i="1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æmæi</a:t>
                      </a:r>
                      <a:r>
                        <a:rPr lang="en-GB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4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</a:t>
                      </a:r>
                      <a:r>
                        <a:rPr lang="en-GB" sz="2400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pispis</a:t>
                      </a:r>
                      <a:r>
                        <a:rPr lang="en-GB" sz="24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’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6183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6135" algn="ctr"/>
                        </a:tabLst>
                      </a:pPr>
                      <a:r>
                        <a:rPr lang="en-NZ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mæt </a:t>
                      </a:r>
                      <a:r>
                        <a:rPr lang="en-GB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‘hemi ded’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</a:t>
                      </a:r>
                      <a:r>
                        <a:rPr lang="en-NZ" sz="24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‘mat’ (Bislama loanword)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79439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6135" algn="ctr"/>
                        </a:tabLst>
                      </a:pPr>
                      <a:r>
                        <a:rPr lang="en-NZ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 </a:t>
                      </a:r>
                      <a:r>
                        <a:rPr lang="en-NZ" sz="24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</a:t>
                      </a:r>
                      <a:r>
                        <a:rPr lang="en-NZ" sz="2400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andanit</a:t>
                      </a:r>
                      <a:r>
                        <a:rPr lang="en-NZ" sz="24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’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GB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 </a:t>
                      </a:r>
                      <a:r>
                        <a:rPr lang="en-GB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‘karem (wan man)’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03413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6135" algn="ctr"/>
                        </a:tabLst>
                      </a:pPr>
                      <a:r>
                        <a:rPr lang="en-NZ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GB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æpæn</a:t>
                      </a:r>
                      <a:r>
                        <a:rPr lang="en-GB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‘sut wetem boanaro’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papan</a:t>
                      </a:r>
                      <a:r>
                        <a:rPr lang="en-NZ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‘wisel’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8806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6135" algn="ctr"/>
                        </a:tabLst>
                      </a:pPr>
                      <a:r>
                        <a:rPr lang="en-NZ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GB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æs </a:t>
                      </a:r>
                      <a:r>
                        <a:rPr lang="en-GB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‘bonem’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pas</a:t>
                      </a:r>
                      <a:r>
                        <a:rPr lang="en-NZ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‘brekem’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0041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6135" algn="ctr"/>
                        </a:tabLst>
                      </a:pPr>
                      <a:r>
                        <a:rPr lang="en-NZ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2400" i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æh</a:t>
                      </a:r>
                      <a:r>
                        <a:rPr lang="en-GB" sz="240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‘pandanus’</a:t>
                      </a:r>
                      <a:endParaRPr lang="en-N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2400" i="1" dirty="0" err="1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vah</a:t>
                      </a:r>
                      <a:r>
                        <a:rPr lang="en-NZ" sz="2400" i="1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NZ" sz="2400" dirty="0">
                          <a:effectLst/>
                          <a:latin typeface="Lucida Sans Unicode" panose="020B06020305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‘shed’</a:t>
                      </a:r>
                      <a:endParaRPr lang="en-N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194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3209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Vowel 6: Restrictions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658152-2504-4F60-B168-2A6408B7EA97}"/>
              </a:ext>
            </a:extLst>
          </p:cNvPr>
          <p:cNvSpPr txBox="1">
            <a:spLocks/>
          </p:cNvSpPr>
          <p:nvPr/>
        </p:nvSpPr>
        <p:spPr>
          <a:xfrm>
            <a:off x="673308" y="1381341"/>
            <a:ext cx="10515600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Occurs in just 107 words of &gt;3000 in database</a:t>
            </a:r>
          </a:p>
          <a:p>
            <a:pPr lvl="1"/>
            <a:r>
              <a:rPr lang="en-US" sz="32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(excluding Bislama loanwords and proper nouns)</a:t>
            </a:r>
          </a:p>
          <a:p>
            <a:pPr lvl="1"/>
            <a:r>
              <a:rPr lang="en-US" sz="32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but there might be more transcribed as /a/ or /e/</a:t>
            </a:r>
          </a:p>
        </p:txBody>
      </p:sp>
    </p:spTree>
    <p:extLst>
      <p:ext uri="{BB962C8B-B14F-4D97-AF65-F5344CB8AC3E}">
        <p14:creationId xmlns:p14="http://schemas.microsoft.com/office/powerpoint/2010/main" val="2639194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Vowel 6: Restricted distribution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658152-2504-4F60-B168-2A6408B7EA97}"/>
              </a:ext>
            </a:extLst>
          </p:cNvPr>
          <p:cNvSpPr txBox="1">
            <a:spLocks/>
          </p:cNvSpPr>
          <p:nvPr/>
        </p:nvSpPr>
        <p:spPr>
          <a:xfrm>
            <a:off x="673308" y="1381341"/>
            <a:ext cx="10515600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After labial consonants (/p/, /ᵐb/, /m/, /v/)</a:t>
            </a:r>
            <a:endParaRPr lang="en-GB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0" indent="0">
              <a:buNone/>
            </a:pP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pæsi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bonem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’			</a:t>
            </a: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mbæ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‘hemi go’ 	</a:t>
            </a:r>
          </a:p>
          <a:p>
            <a:pPr marL="0" indent="0">
              <a:buNone/>
            </a:pP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mætu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kokonas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’ 		</a:t>
            </a: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væhakut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oltaem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’</a:t>
            </a:r>
          </a:p>
          <a:p>
            <a:r>
              <a:rPr lang="en-GB" sz="32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Before /h/</a:t>
            </a:r>
          </a:p>
          <a:p>
            <a:pPr marL="0" indent="0">
              <a:buNone/>
            </a:pP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milæhi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‘hemi 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karem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’		</a:t>
            </a: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puitæh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‘door’</a:t>
            </a:r>
          </a:p>
          <a:p>
            <a:pPr marL="0" indent="0">
              <a:buNone/>
            </a:pP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viliæh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wataem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’ 		</a:t>
            </a: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kettæh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lukluk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’</a:t>
            </a:r>
          </a:p>
          <a:p>
            <a:r>
              <a:rPr lang="en-GB" sz="32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Exceptions</a:t>
            </a:r>
          </a:p>
          <a:p>
            <a:pPr marL="0" indent="0">
              <a:buNone/>
            </a:pP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hælis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padel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’	 		</a:t>
            </a: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hæsi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‘glad’</a:t>
            </a:r>
          </a:p>
          <a:p>
            <a:pPr marL="0" indent="0">
              <a:buNone/>
            </a:pP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hiræe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‘neck’ 			</a:t>
            </a:r>
            <a:r>
              <a:rPr lang="en-GB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kæau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‘</a:t>
            </a:r>
            <a:r>
              <a:rPr lang="en-GB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fatfat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2299411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7891" y="458011"/>
            <a:ext cx="111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Vowel 6: Role in morphology</a:t>
            </a:r>
            <a:endParaRPr lang="en-GB" sz="4400" dirty="0">
              <a:solidFill>
                <a:schemeClr val="tx2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658152-2504-4F60-B168-2A6408B7EA97}"/>
              </a:ext>
            </a:extLst>
          </p:cNvPr>
          <p:cNvSpPr txBox="1">
            <a:spLocks/>
          </p:cNvSpPr>
          <p:nvPr/>
        </p:nvSpPr>
        <p:spPr>
          <a:xfrm>
            <a:off x="673308" y="1381341"/>
            <a:ext cx="10515600" cy="51243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Distribution in verb paradigm of </a:t>
            </a:r>
            <a:r>
              <a:rPr lang="en-GB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ha </a:t>
            </a:r>
            <a:r>
              <a:rPr lang="en-GB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‘go</a:t>
            </a:r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’ suggests at some point an allophone of /a/ conditioned by labial consonant</a:t>
            </a:r>
          </a:p>
          <a:p>
            <a:pPr lvl="1"/>
            <a:r>
              <a:rPr lang="en-NZ" sz="28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ha</a:t>
            </a:r>
            <a:r>
              <a:rPr lang="en-NZ" sz="2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– basic form (imperative, distant future, immediate future 3sg…)</a:t>
            </a:r>
          </a:p>
          <a:p>
            <a:pPr lvl="1"/>
            <a:r>
              <a:rPr lang="en-NZ" sz="28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mb</a:t>
            </a:r>
            <a:r>
              <a:rPr lang="en-GB" sz="28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æ</a:t>
            </a:r>
            <a:r>
              <a:rPr lang="en-NZ" sz="28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– </a:t>
            </a:r>
            <a:r>
              <a:rPr lang="en-NZ" sz="2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non-future affirmative</a:t>
            </a:r>
          </a:p>
          <a:p>
            <a:pPr lvl="1"/>
            <a:r>
              <a:rPr lang="en-NZ" sz="28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v</a:t>
            </a:r>
            <a:r>
              <a:rPr lang="en-GB" sz="28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æ – </a:t>
            </a:r>
            <a:r>
              <a:rPr lang="en-GB" sz="2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negative polarity, immediate future 2sg and pl</a:t>
            </a:r>
            <a:endParaRPr lang="en-GB" sz="2800" i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lvl="1"/>
            <a:r>
              <a:rPr lang="en-GB" sz="2800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mæ</a:t>
            </a:r>
            <a:r>
              <a:rPr lang="en-NZ" sz="2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– immediate future first person singular</a:t>
            </a:r>
          </a:p>
          <a:p>
            <a:pPr lvl="1"/>
            <a:endParaRPr lang="en-NZ" sz="28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en-NZ" sz="32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(This verb very frequent in corpus)</a:t>
            </a:r>
          </a:p>
          <a:p>
            <a:pPr marL="0" indent="0">
              <a:buNone/>
            </a:pPr>
            <a:endParaRPr lang="en-NZ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en-NZ" i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0" indent="0">
              <a:buNone/>
            </a:pPr>
            <a:r>
              <a:rPr lang="en-GB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6513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1871</TotalTime>
  <Words>1126</Words>
  <Application>Microsoft Office PowerPoint</Application>
  <PresentationFormat>Widescreen</PresentationFormat>
  <Paragraphs>155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</vt:lpstr>
      <vt:lpstr>Lucida Sans Unicode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Eleanor Ridge</dc:creator>
  <cp:lastModifiedBy>Eleanor Ridge</cp:lastModifiedBy>
  <cp:revision>27</cp:revision>
  <dcterms:created xsi:type="dcterms:W3CDTF">2022-09-26T21:27:00Z</dcterms:created>
  <dcterms:modified xsi:type="dcterms:W3CDTF">2023-07-11T19:21:56Z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d9e4d68-54d0-40a5-8c9a-85a36c87352c_Enabled">
    <vt:lpwstr>true</vt:lpwstr>
  </property>
  <property fmtid="{D5CDD505-2E9C-101B-9397-08002B2CF9AE}" pid="3" name="MSIP_Label_bd9e4d68-54d0-40a5-8c9a-85a36c87352c_SetDate">
    <vt:lpwstr>2022-09-26T21:27:06Z</vt:lpwstr>
  </property>
  <property fmtid="{D5CDD505-2E9C-101B-9397-08002B2CF9AE}" pid="4" name="MSIP_Label_bd9e4d68-54d0-40a5-8c9a-85a36c87352c_Method">
    <vt:lpwstr>Privileged</vt:lpwstr>
  </property>
  <property fmtid="{D5CDD505-2E9C-101B-9397-08002B2CF9AE}" pid="5" name="MSIP_Label_bd9e4d68-54d0-40a5-8c9a-85a36c87352c_Name">
    <vt:lpwstr>Unclassified</vt:lpwstr>
  </property>
  <property fmtid="{D5CDD505-2E9C-101B-9397-08002B2CF9AE}" pid="6" name="MSIP_Label_bd9e4d68-54d0-40a5-8c9a-85a36c87352c_SiteId">
    <vt:lpwstr>388728e1-bbd0-4378-98dc-f8682e644300</vt:lpwstr>
  </property>
  <property fmtid="{D5CDD505-2E9C-101B-9397-08002B2CF9AE}" pid="7" name="MSIP_Label_bd9e4d68-54d0-40a5-8c9a-85a36c87352c_ActionId">
    <vt:lpwstr>ab1e7584-ce84-4460-964f-3209bf60408d</vt:lpwstr>
  </property>
  <property fmtid="{D5CDD505-2E9C-101B-9397-08002B2CF9AE}" pid="8" name="MSIP_Label_bd9e4d68-54d0-40a5-8c9a-85a36c87352c_ContentBits">
    <vt:lpwstr>0</vt:lpwstr>
  </property>
</Properties>
</file>