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78" r:id="rId3"/>
    <p:sldMasterId id="2147483697" r:id="rId4"/>
  </p:sldMasterIdLst>
  <p:notesMasterIdLst>
    <p:notesMasterId r:id="rId21"/>
  </p:notesMasterIdLst>
  <p:sldIdLst>
    <p:sldId id="265" r:id="rId5"/>
    <p:sldId id="275" r:id="rId6"/>
    <p:sldId id="294" r:id="rId7"/>
    <p:sldId id="258" r:id="rId8"/>
    <p:sldId id="259" r:id="rId9"/>
    <p:sldId id="293" r:id="rId10"/>
    <p:sldId id="276" r:id="rId11"/>
    <p:sldId id="315" r:id="rId12"/>
    <p:sldId id="290" r:id="rId13"/>
    <p:sldId id="264" r:id="rId14"/>
    <p:sldId id="298" r:id="rId15"/>
    <p:sldId id="307" r:id="rId16"/>
    <p:sldId id="308" r:id="rId17"/>
    <p:sldId id="316" r:id="rId18"/>
    <p:sldId id="317" r:id="rId19"/>
    <p:sldId id="29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49" autoAdjust="0"/>
    <p:restoredTop sz="81644" autoAdjust="0"/>
  </p:normalViewPr>
  <p:slideViewPr>
    <p:cSldViewPr snapToGrid="0">
      <p:cViewPr varScale="1">
        <p:scale>
          <a:sx n="80" d="100"/>
          <a:sy n="80" d="100"/>
        </p:scale>
        <p:origin x="96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708C12-2677-4A49-B28D-B7AC73C6EC28}" type="datetimeFigureOut">
              <a:rPr lang="en-US" smtClean="0"/>
              <a:t>17-Dec-21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95C3A4-CAAC-451E-AC3E-8D948502D130}" type="slidenum">
              <a:rPr lang="en-US" smtClean="0"/>
              <a:t>‹#›</a:t>
            </a:fld>
            <a:endParaRPr lang="en-US"/>
          </a:p>
        </p:txBody>
      </p:sp>
    </p:spTree>
    <p:extLst>
      <p:ext uri="{BB962C8B-B14F-4D97-AF65-F5344CB8AC3E}">
        <p14:creationId xmlns:p14="http://schemas.microsoft.com/office/powerpoint/2010/main" val="1717407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ministerialconferenceonmarinelitter.com/document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iel.org/reports/convention-on-plastic-pollution-toward-a-new-global-agreement-to-address-plastic-pollution/"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www.unenvironment.org/events/conference/third-conference-parties-bamako-convention" TargetMode="External"/><Relationship Id="rId3" Type="http://schemas.openxmlformats.org/officeDocument/2006/relationships/hyperlink" Target="https://plasticdeclaration.aosis.org/" TargetMode="External"/><Relationship Id="rId7" Type="http://schemas.openxmlformats.org/officeDocument/2006/relationships/hyperlink" Target="https://wedocs.unep.org/bitstream/handle/20.500.11822/30732/AMCEN_17Declaration.pdf?sequence=7"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portals.iucn.org/library/sites/library/files/resrecfiles/WCC_2020_RES_019_EN.pdf" TargetMode="External"/><Relationship Id="rId11" Type="http://schemas.openxmlformats.org/officeDocument/2006/relationships/hyperlink" Target="https://www.g7uk.org/wp-content/uploads/2021/06/Carbis-Bay-G7-Summit-Communique-PDF-430KB-25-pages-3.pdf" TargetMode="External"/><Relationship Id="rId5" Type="http://schemas.openxmlformats.org/officeDocument/2006/relationships/hyperlink" Target="https://www.sprep.org/sites/default/files/documents/circulars/Cir21-102_DRAFT_Pacific_Declaration_on_Plastics.pdf" TargetMode="External"/><Relationship Id="rId10" Type="http://schemas.openxmlformats.org/officeDocument/2006/relationships/hyperlink" Target="https://www.g20.org/wp-content/uploads/2021/10/G20-ROME-LEADERS-DECLARATION.pdf" TargetMode="External"/><Relationship Id="rId4" Type="http://schemas.openxmlformats.org/officeDocument/2006/relationships/hyperlink" Target="https://www.ospar.org/site/assets/files/46205/cascaisdeclaration2021.pdf" TargetMode="External"/><Relationship Id="rId9" Type="http://schemas.openxmlformats.org/officeDocument/2006/relationships/hyperlink" Target="https://www.marketscreener.com/news/CARICOM-Caribbean-Community-COMMUNIQUE-ISSUED-AT-THE-CONCLUSION-OF-THE-FORTIETH-REGULAR-MEETING-OF--28862544/"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edocs.unep.org/bitstream/handle/20.500.11822/35205/MG%20Joint%20Statement%20FINAL.pdf?sequence=7&amp;isAllowed=y"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docs.google.com/document/d/1zso7RaebtapSwMZx6LA-sfJlAFSNC12W/edit" TargetMode="External"/><Relationship Id="rId4" Type="http://schemas.openxmlformats.org/officeDocument/2006/relationships/hyperlink" Target="https://www.plasticpollutiontreaty.org/"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Lato" panose="020F0502020204030203" pitchFamily="34" charset="0"/>
              </a:rPr>
              <a:t>With plastics production set to double by 2040, </a:t>
            </a:r>
            <a:r>
              <a:rPr lang="en-US" sz="1800" b="0" i="0" u="none" strike="noStrike" dirty="0">
                <a:solidFill>
                  <a:srgbClr val="000000"/>
                </a:solidFill>
                <a:effectLst/>
                <a:latin typeface="Arial" panose="020B0604020202020204" pitchFamily="34" charset="0"/>
                <a:cs typeface="Times New Roman" panose="02020603050405020304" pitchFamily="18" charset="0"/>
              </a:rPr>
              <a:t>p</a:t>
            </a: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lastics are presenting novel and complex challenges to life on our planet. Our current narrow and siloed business-as-usual approaches to the crisis has failed. </a:t>
            </a:r>
            <a:r>
              <a:rPr lang="en-US"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If we have any hope of resolving the plastic pollution crisis, we need to see the adoption of an international legally binding plastics pollution treaty.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995C3A4-CAAC-451E-AC3E-8D948502D130}" type="slidenum">
              <a:rPr lang="en-US" smtClean="0"/>
              <a:t>1</a:t>
            </a:fld>
            <a:endParaRPr lang="en-US"/>
          </a:p>
        </p:txBody>
      </p:sp>
    </p:spTree>
    <p:extLst>
      <p:ext uri="{BB962C8B-B14F-4D97-AF65-F5344CB8AC3E}">
        <p14:creationId xmlns:p14="http://schemas.microsoft.com/office/powerpoint/2010/main" val="5218620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02968a6471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02968a6471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Acknowledgement here goes to Andres Del Castillo (CIEL) for this slide which </a:t>
            </a:r>
            <a:r>
              <a:rPr lang="en-US" dirty="0" err="1"/>
              <a:t>emphasises</a:t>
            </a:r>
            <a:r>
              <a:rPr lang="en-US" dirty="0"/>
              <a:t> the direct and indirect need for trade controls as core to an ambitious and effective plastics treaty.</a:t>
            </a:r>
            <a:endParaRPr dirty="0"/>
          </a:p>
        </p:txBody>
      </p:sp>
      <p:sp>
        <p:nvSpPr>
          <p:cNvPr id="101" name="Google Shape;101;g102968a6471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Science article presents three core goals for a plastics agreement.  If we </a:t>
            </a:r>
            <a:r>
              <a:rPr lang="en-US" dirty="0" err="1"/>
              <a:t>prioritise</a:t>
            </a:r>
            <a:r>
              <a:rPr lang="en-US" dirty="0"/>
              <a:t> the first goal of minimizing virgin plastic production and consumption, we will reduce the need for Goal 2 safe reuse of plastics and Goal 2 removal and remediation and thus avoid the higher financial burden of Goals 2 and 3.</a:t>
            </a:r>
          </a:p>
        </p:txBody>
      </p:sp>
      <p:sp>
        <p:nvSpPr>
          <p:cNvPr id="4" name="Slide Number Placeholder 3"/>
          <p:cNvSpPr>
            <a:spLocks noGrp="1"/>
          </p:cNvSpPr>
          <p:nvPr>
            <p:ph type="sldNum" sz="quarter" idx="5"/>
          </p:nvPr>
        </p:nvSpPr>
        <p:spPr/>
        <p:txBody>
          <a:bodyPr/>
          <a:lstStyle/>
          <a:p>
            <a:fld id="{841C9320-8E43-4A25-A5DD-5667CBC3818D}" type="slidenum">
              <a:rPr lang="en-NZ" smtClean="0"/>
              <a:t>11</a:t>
            </a:fld>
            <a:endParaRPr lang="en-NZ"/>
          </a:p>
        </p:txBody>
      </p:sp>
    </p:spTree>
    <p:extLst>
      <p:ext uri="{BB962C8B-B14F-4D97-AF65-F5344CB8AC3E}">
        <p14:creationId xmlns:p14="http://schemas.microsoft.com/office/powerpoint/2010/main" val="4085407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designed a safer circular economy for the Pacific Islands region in which plastics are minimized.  This may serve as a useful reference for other, particularly small island developing states, that are revising their policy frameworks toward a rights-based and safe circular economy and one that may contribute to a start and strengthen approach to a plastics treaty.</a:t>
            </a:r>
          </a:p>
        </p:txBody>
      </p:sp>
      <p:sp>
        <p:nvSpPr>
          <p:cNvPr id="4" name="Slide Number Placeholder 3"/>
          <p:cNvSpPr>
            <a:spLocks noGrp="1"/>
          </p:cNvSpPr>
          <p:nvPr>
            <p:ph type="sldNum" sz="quarter" idx="5"/>
          </p:nvPr>
        </p:nvSpPr>
        <p:spPr/>
        <p:txBody>
          <a:bodyPr/>
          <a:lstStyle/>
          <a:p>
            <a:fld id="{B995C3A4-CAAC-451E-AC3E-8D948502D130}" type="slidenum">
              <a:rPr lang="en-US" smtClean="0"/>
              <a:t>12</a:t>
            </a:fld>
            <a:endParaRPr lang="en-US"/>
          </a:p>
        </p:txBody>
      </p:sp>
    </p:spTree>
    <p:extLst>
      <p:ext uri="{BB962C8B-B14F-4D97-AF65-F5344CB8AC3E}">
        <p14:creationId xmlns:p14="http://schemas.microsoft.com/office/powerpoint/2010/main" val="2889799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elements include safe supply, design, manufacture, work, transport, minimization of leakage, consumption, safe reuse, refill, repurpose, and right to repair systems, fishing and retrieval and remediation.  Perhaps one of the key and unique elements of this design is the recommendation for the repatriation of plastics that cannot be safely and responsibly management in the region – back to the point of production through extended producer responsibility schemes.  As plastics are not produced in the Pacific Islands, these would all be removed from the region at end of useful life.</a:t>
            </a:r>
          </a:p>
        </p:txBody>
      </p:sp>
      <p:sp>
        <p:nvSpPr>
          <p:cNvPr id="4" name="Slide Number Placeholder 3"/>
          <p:cNvSpPr>
            <a:spLocks noGrp="1"/>
          </p:cNvSpPr>
          <p:nvPr>
            <p:ph type="sldNum" sz="quarter" idx="5"/>
          </p:nvPr>
        </p:nvSpPr>
        <p:spPr/>
        <p:txBody>
          <a:bodyPr/>
          <a:lstStyle/>
          <a:p>
            <a:fld id="{B995C3A4-CAAC-451E-AC3E-8D948502D130}" type="slidenum">
              <a:rPr lang="en-US" smtClean="0"/>
              <a:t>13</a:t>
            </a:fld>
            <a:endParaRPr lang="en-US"/>
          </a:p>
        </p:txBody>
      </p:sp>
    </p:spTree>
    <p:extLst>
      <p:ext uri="{BB962C8B-B14F-4D97-AF65-F5344CB8AC3E}">
        <p14:creationId xmlns:p14="http://schemas.microsoft.com/office/powerpoint/2010/main" val="2484398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spcBef>
                <a:spcPts val="0"/>
              </a:spcBef>
              <a:spcAft>
                <a:spcPts val="0"/>
              </a:spcAft>
            </a:pPr>
            <a:r>
              <a:rPr lang="en-US" sz="1200" b="0" i="0" u="none" strike="noStrike" dirty="0">
                <a:solidFill>
                  <a:srgbClr val="000000"/>
                </a:solidFill>
                <a:effectLst/>
                <a:latin typeface="Lato" panose="020F0502020204030203" pitchFamily="34" charset="0"/>
              </a:rPr>
              <a:t>There are now two concrete proposals to start negotiations in the form of resolutions for UNEA5.2. Both resolutions propose to convene an INC but with stark differences in the mandate and overall vision:</a:t>
            </a:r>
            <a:endParaRPr lang="en-US" dirty="0">
              <a:effectLst/>
            </a:endParaRPr>
          </a:p>
          <a:p>
            <a:pPr rtl="0" fontAlgn="base">
              <a:spcBef>
                <a:spcPts val="0"/>
              </a:spcBef>
              <a:spcAft>
                <a:spcPts val="0"/>
              </a:spcAft>
              <a:buFont typeface="+mj-lt"/>
              <a:buNone/>
            </a:pPr>
            <a:endParaRPr lang="en-US" sz="1200" b="0" i="0" u="none" strike="noStrike" dirty="0">
              <a:solidFill>
                <a:srgbClr val="000000"/>
              </a:solidFill>
              <a:effectLst/>
              <a:latin typeface="Lato" panose="020F0502020204030203" pitchFamily="34" charset="0"/>
            </a:endParaRPr>
          </a:p>
          <a:p>
            <a:pPr rtl="0" fontAlgn="base">
              <a:spcBef>
                <a:spcPts val="0"/>
              </a:spcBef>
              <a:spcAft>
                <a:spcPts val="0"/>
              </a:spcAft>
              <a:buFont typeface="+mj-lt"/>
              <a:buNone/>
            </a:pPr>
            <a:r>
              <a:rPr lang="en-US" sz="1200" b="0" i="0" u="none" strike="noStrike" dirty="0">
                <a:solidFill>
                  <a:srgbClr val="000000"/>
                </a:solidFill>
                <a:effectLst/>
                <a:latin typeface="Lato" panose="020F0502020204030203" pitchFamily="34" charset="0"/>
              </a:rPr>
              <a:t>Peru and Rwanda have jointly submitted a </a:t>
            </a:r>
            <a:r>
              <a:rPr lang="en-US" sz="1200" b="0" i="0" u="sng" strike="noStrike" dirty="0">
                <a:solidFill>
                  <a:srgbClr val="1155CC"/>
                </a:solidFill>
                <a:effectLst/>
                <a:latin typeface="Lato" panose="020F0502020204030203" pitchFamily="34" charset="0"/>
                <a:hlinkClick r:id="rId3"/>
              </a:rPr>
              <a:t>draft resolution</a:t>
            </a:r>
            <a:r>
              <a:rPr lang="en-US" sz="1200" b="0" i="0" u="none" strike="noStrike" dirty="0">
                <a:solidFill>
                  <a:srgbClr val="000000"/>
                </a:solidFill>
                <a:effectLst/>
                <a:latin typeface="Lato" panose="020F0502020204030203" pitchFamily="34" charset="0"/>
              </a:rPr>
              <a:t> that is commensurate with the gravity of the plastic pollution crisis, which resulted from a consultative process engaging many countries. The resolution proposes a comprehensive vision for addressing the problem, taking a full lifecycle approach. As of November 2021, it had 42 co-sponsors. The resolution sets out an open mandate for the INC to negotiate a complete international framework and supportive institutional structures, including financial and scientific mechanisms and coordination with existing instruments. ← </a:t>
            </a:r>
            <a:r>
              <a:rPr lang="en-US" sz="1200" b="0" i="1" u="none" strike="noStrike" dirty="0">
                <a:solidFill>
                  <a:srgbClr val="000000"/>
                </a:solidFill>
                <a:effectLst/>
                <a:latin typeface="Lato" panose="020F0502020204030203" pitchFamily="34" charset="0"/>
              </a:rPr>
              <a:t>this resolution has </a:t>
            </a:r>
            <a:r>
              <a:rPr lang="en-US" sz="1200" b="1" i="1" u="none" strike="noStrike" dirty="0">
                <a:solidFill>
                  <a:srgbClr val="000000"/>
                </a:solidFill>
                <a:effectLst/>
                <a:latin typeface="Lato" panose="020F0502020204030203" pitchFamily="34" charset="0"/>
              </a:rPr>
              <a:t>widespread support</a:t>
            </a:r>
            <a:r>
              <a:rPr lang="en-US" sz="1200" b="0" i="1" u="none" strike="noStrike" dirty="0">
                <a:solidFill>
                  <a:srgbClr val="000000"/>
                </a:solidFill>
                <a:effectLst/>
                <a:latin typeface="Lato" panose="020F0502020204030203" pitchFamily="34" charset="0"/>
              </a:rPr>
              <a:t> among civil society organizations.  </a:t>
            </a:r>
          </a:p>
          <a:p>
            <a:pPr marL="0" marR="0">
              <a:lnSpc>
                <a:spcPct val="107000"/>
              </a:lnSpc>
              <a:spcBef>
                <a:spcPts val="0"/>
              </a:spcBef>
              <a:spcAft>
                <a:spcPts val="800"/>
              </a:spcAft>
            </a:pPr>
            <a:endParaRPr lang="en-US" sz="1200" b="0" i="0" u="none" strike="noStrike" dirty="0">
              <a:solidFill>
                <a:srgbClr val="000000"/>
              </a:solidFill>
              <a:effectLst/>
              <a:latin typeface="Lato" panose="020F050202020403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SimSun" panose="02010600030101010101" pitchFamily="2" charset="-122"/>
                <a:cs typeface="SimSun" panose="02010600030101010101" pitchFamily="2" charset="-122"/>
              </a:rPr>
              <a:t>In contrast, the Japan Resolution represents a step in the wrong direction. </a:t>
            </a:r>
            <a:r>
              <a:rPr lang="en-US" sz="1200" b="0" i="0" u="none" strike="noStrike" dirty="0">
                <a:solidFill>
                  <a:srgbClr val="000000"/>
                </a:solidFill>
                <a:effectLst/>
                <a:latin typeface="Lato" panose="020F0502020204030203" pitchFamily="34" charset="0"/>
              </a:rPr>
              <a:t>The parameters it proposes for the INC are inadequate, in that it proposes a closed mandate.  This would mean the INC would not be able to consider relevant aspects that are not already explicitly named in the mandate. The contemplated interventions further lack ambition and effectiveness, as they focus exclusively on reducing </a:t>
            </a:r>
            <a:r>
              <a:rPr lang="en-US" sz="1200" b="1" i="0" u="none" strike="noStrike" dirty="0">
                <a:solidFill>
                  <a:srgbClr val="000000"/>
                </a:solidFill>
                <a:effectLst/>
                <a:latin typeface="Lato" panose="020F0502020204030203" pitchFamily="34" charset="0"/>
              </a:rPr>
              <a:t>marine</a:t>
            </a:r>
            <a:r>
              <a:rPr lang="en-US" sz="1200" b="0" i="0" u="none" strike="noStrike" dirty="0">
                <a:solidFill>
                  <a:srgbClr val="000000"/>
                </a:solidFill>
                <a:effectLst/>
                <a:latin typeface="Lato" panose="020F0502020204030203" pitchFamily="34" charset="0"/>
              </a:rPr>
              <a:t> plastic pollution, relying only on downstream measures of waste management to achieve its limited objective. This resolution also conspicuously deletes references to achieving sustainable production and consumption of plastics as well as to addressing product design and use. </a:t>
            </a:r>
            <a:r>
              <a:rPr lang="en-US" sz="1200" b="0" i="1" u="none" strike="noStrike" dirty="0">
                <a:solidFill>
                  <a:srgbClr val="000000"/>
                </a:solidFill>
                <a:effectLst/>
                <a:latin typeface="Lato" panose="020F0502020204030203" pitchFamily="34" charset="0"/>
              </a:rPr>
              <a:t>Ultimately, this resolution risks watering down the Rwanda-Peru resolution.</a:t>
            </a:r>
          </a:p>
          <a:p>
            <a:pPr marL="0" marR="0">
              <a:lnSpc>
                <a:spcPct val="107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We are asking countries to endorse the ambitious resolution proposed by Rwanda and Peru because this is the only proposal that includes parameters for discussing the comprehensive and complex elements that will need to be decided by our governments to reduce toxic harms, reduce plastic pollution in our environment, and save lives.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Unlike the Japan Resolution, the Rwanda-Peru Resolution go beyond marine and sea-based plastic pollution to address plastic pollution in all environments.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Rwanda-Peru Resolution takes a full lifecycle approach rather than continuing to focus on downstream solution – an approach all-to-well-proven to be dismally globally ineffective.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Rwanda-Peru Resolution also sets out an open mandate for the INC to negotiate a complete international framework and supportive institutional structures, including financial and scientific mechanisms and coordination with existing instruments. This resolution has widespread support among civil society organizations.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1200" b="1" cap="small"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GB" sz="1200" b="1" dirty="0">
                <a:effectLst/>
                <a:latin typeface="Calibri" panose="020F0502020204030204" pitchFamily="34" charset="0"/>
                <a:ea typeface="Calibri" panose="020F0502020204030204" pitchFamily="34" charset="0"/>
                <a:cs typeface="Calibri" panose="020F0502020204030204" pitchFamily="34" charset="0"/>
              </a:rPr>
              <a:t>Key differences: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GB" sz="1200" b="1" i="1" dirty="0">
                <a:effectLst/>
                <a:latin typeface="Calibri" panose="020F0502020204030204" pitchFamily="34" charset="0"/>
                <a:ea typeface="Calibri" panose="020F0502020204030204" pitchFamily="34" charset="0"/>
                <a:cs typeface="Calibri" panose="020F0502020204030204" pitchFamily="34" charset="0"/>
              </a:rPr>
              <a:t>Open Mandate vs Closed Mandate (mandate)</a:t>
            </a:r>
            <a:r>
              <a:rPr lang="en-GB" sz="1200" dirty="0">
                <a:effectLst/>
                <a:latin typeface="Calibri" panose="020F0502020204030204" pitchFamily="34" charset="0"/>
                <a:ea typeface="Calibri" panose="020F0502020204030204" pitchFamily="34" charset="0"/>
                <a:cs typeface="Calibri" panose="020F0502020204030204" pitchFamily="34" charset="0"/>
              </a:rPr>
              <a:t>. The Rwanda-Peru resolution contains more specific guidance on the elements and design of an effective treaty while also containing an open mandate whereby the INC may “</a:t>
            </a:r>
            <a:r>
              <a:rPr lang="en-GB"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consider any other aspects that the intergovernmental negotiating committee may consider relevant.” The Japan resolution deletes important aspects on elements and design while also containing a closed mandate whereby the INC is not allowed to consider other relevant aspects, thus significantly undermining the ability of the INC to prepare an effective treaty.</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GB" sz="1200" b="1" i="1" dirty="0">
                <a:effectLst/>
                <a:latin typeface="Calibri" panose="020F0502020204030204" pitchFamily="34" charset="0"/>
                <a:ea typeface="Calibri" panose="020F0502020204030204" pitchFamily="34" charset="0"/>
                <a:cs typeface="Calibri" panose="020F0502020204030204" pitchFamily="34" charset="0"/>
              </a:rPr>
              <a:t>Plastic Pollution vs Marine Plastic Pollution (scope)</a:t>
            </a:r>
            <a:r>
              <a:rPr lang="en-GB" sz="1200" dirty="0">
                <a:effectLst/>
                <a:latin typeface="Calibri" panose="020F0502020204030204" pitchFamily="34" charset="0"/>
                <a:ea typeface="Calibri" panose="020F0502020204030204" pitchFamily="34" charset="0"/>
                <a:cs typeface="Calibri" panose="020F0502020204030204" pitchFamily="34" charset="0"/>
              </a:rPr>
              <a:t>. The Rwanda-Peru resolution seek to address plastic pollution in all environments, in recognition of the need to address all sources of plastic pollution. The Japan resolution focuses only on “marine plastic pollution.”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GB" sz="1200" b="1" i="1" dirty="0">
                <a:effectLst/>
                <a:latin typeface="Calibri" panose="020F0502020204030204" pitchFamily="34" charset="0"/>
                <a:ea typeface="Calibri" panose="020F0502020204030204" pitchFamily="34" charset="0"/>
                <a:cs typeface="Calibri" panose="020F0502020204030204" pitchFamily="34" charset="0"/>
              </a:rPr>
              <a:t>Lifecycle Approach vs Downstream Focus (scope)</a:t>
            </a:r>
            <a:r>
              <a:rPr lang="en-GB" sz="1200" dirty="0">
                <a:effectLst/>
                <a:latin typeface="Calibri" panose="020F0502020204030204" pitchFamily="34" charset="0"/>
                <a:ea typeface="Calibri" panose="020F0502020204030204" pitchFamily="34" charset="0"/>
                <a:cs typeface="Calibri" panose="020F0502020204030204" pitchFamily="34" charset="0"/>
              </a:rPr>
              <a:t>. The Rwanda-Peru resolution promotes a full lifecycle approach with interventions envisioned on production (upstream), product design (midstream) and waste management (downstream). The Japan resolution, despite using the word “lifecycle” several times, envisions the focus being on downstream interventions, </a:t>
            </a:r>
            <a:r>
              <a:rPr lang="en-GB" sz="1200" i="1" dirty="0">
                <a:effectLst/>
                <a:latin typeface="Calibri" panose="020F0502020204030204" pitchFamily="34" charset="0"/>
                <a:ea typeface="Calibri" panose="020F0502020204030204" pitchFamily="34" charset="0"/>
                <a:cs typeface="Calibri" panose="020F0502020204030204" pitchFamily="34" charset="0"/>
              </a:rPr>
              <a:t>e.g.</a:t>
            </a:r>
            <a:r>
              <a:rPr lang="en-GB" sz="1200" dirty="0">
                <a:effectLst/>
                <a:latin typeface="Calibri" panose="020F0502020204030204" pitchFamily="34" charset="0"/>
                <a:ea typeface="Calibri" panose="020F0502020204030204" pitchFamily="34" charset="0"/>
                <a:cs typeface="Calibri" panose="020F0502020204030204" pitchFamily="34" charset="0"/>
              </a:rPr>
              <a:t> monitoring discharge in the marine environment, goal of reducing</a:t>
            </a:r>
            <a:r>
              <a:rPr lang="en-GB" sz="1200" i="1" dirty="0">
                <a:effectLst/>
                <a:latin typeface="Calibri" panose="020F0502020204030204" pitchFamily="34" charset="0"/>
                <a:ea typeface="Calibri" panose="020F0502020204030204" pitchFamily="34" charset="0"/>
                <a:cs typeface="Calibri" panose="020F0502020204030204" pitchFamily="34" charset="0"/>
              </a:rPr>
              <a:t> additional</a:t>
            </a:r>
            <a:r>
              <a:rPr lang="en-GB" sz="1200" dirty="0">
                <a:effectLst/>
                <a:latin typeface="Calibri" panose="020F0502020204030204" pitchFamily="34" charset="0"/>
                <a:ea typeface="Calibri" panose="020F0502020204030204" pitchFamily="34" charset="0"/>
                <a:cs typeface="Calibri" panose="020F0502020204030204" pitchFamily="34" charset="0"/>
              </a:rPr>
              <a:t> marine plastic pollution by 2050, national action plans that by their nature will predominantly contain measures on waste management. The Japan resolution even explicitly deletes OP2(b) on sustainable production and OP2(c) on product design from the Rwanda-Peru resolution, which is at complete odds with AHEG discussions and the ministerial statement.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i="1" dirty="0">
                <a:effectLst/>
                <a:latin typeface="Calibri" panose="020F0502020204030204" pitchFamily="34" charset="0"/>
                <a:ea typeface="Calibri" panose="020F0502020204030204" pitchFamily="34" charset="0"/>
              </a:rPr>
              <a:t>Strong Institutional Framework vs Weak Institutional Framework (structure)</a:t>
            </a:r>
            <a:r>
              <a:rPr lang="en-GB" sz="1200" dirty="0">
                <a:effectLst/>
                <a:latin typeface="Calibri" panose="020F0502020204030204" pitchFamily="34" charset="0"/>
                <a:ea typeface="Calibri" panose="020F0502020204030204" pitchFamily="34" charset="0"/>
              </a:rPr>
              <a:t>. The Rwanda-Peru resolution requests consideration of key aspects related to the institutional framework, including a financial mechanism and scientific and socio-economic body to support implementation of the treaty. The Japan resolution deletes this consideration for no apparent reason</a:t>
            </a:r>
            <a:endParaRPr lang="en-US" dirty="0"/>
          </a:p>
          <a:p>
            <a:endParaRPr lang="en-US" dirty="0"/>
          </a:p>
        </p:txBody>
      </p:sp>
      <p:sp>
        <p:nvSpPr>
          <p:cNvPr id="4" name="Slide Number Placeholder 3"/>
          <p:cNvSpPr>
            <a:spLocks noGrp="1"/>
          </p:cNvSpPr>
          <p:nvPr>
            <p:ph type="sldNum" sz="quarter" idx="5"/>
          </p:nvPr>
        </p:nvSpPr>
        <p:spPr/>
        <p:txBody>
          <a:bodyPr/>
          <a:lstStyle/>
          <a:p>
            <a:fld id="{B995C3A4-CAAC-451E-AC3E-8D948502D130}" type="slidenum">
              <a:rPr lang="en-US" smtClean="0"/>
              <a:t>14</a:t>
            </a:fld>
            <a:endParaRPr lang="en-US"/>
          </a:p>
        </p:txBody>
      </p:sp>
    </p:spTree>
    <p:extLst>
      <p:ext uri="{BB962C8B-B14F-4D97-AF65-F5344CB8AC3E}">
        <p14:creationId xmlns:p14="http://schemas.microsoft.com/office/powerpoint/2010/main" val="3569455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contact Andres Del Castillo at CIEL or Christina Dixon at EIA for the Comparison Table. </a:t>
            </a:r>
          </a:p>
        </p:txBody>
      </p:sp>
      <p:sp>
        <p:nvSpPr>
          <p:cNvPr id="4" name="Slide Number Placeholder 3"/>
          <p:cNvSpPr>
            <a:spLocks noGrp="1"/>
          </p:cNvSpPr>
          <p:nvPr>
            <p:ph type="sldNum" sz="quarter" idx="5"/>
          </p:nvPr>
        </p:nvSpPr>
        <p:spPr/>
        <p:txBody>
          <a:bodyPr/>
          <a:lstStyle/>
          <a:p>
            <a:fld id="{B995C3A4-CAAC-451E-AC3E-8D948502D130}" type="slidenum">
              <a:rPr lang="en-US" smtClean="0"/>
              <a:t>15</a:t>
            </a:fld>
            <a:endParaRPr lang="en-US"/>
          </a:p>
        </p:txBody>
      </p:sp>
    </p:spTree>
    <p:extLst>
      <p:ext uri="{BB962C8B-B14F-4D97-AF65-F5344CB8AC3E}">
        <p14:creationId xmlns:p14="http://schemas.microsoft.com/office/powerpoint/2010/main" val="2457010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 global agreement with a clear vision and ambitious objectives and measures is urgently needed to achieve the reduction and progressive elimination discharges of plastics and their associate toxic chemicals into the environment. Such an agreement would complement and enhance existing international instruments would avoid duplication of efforts. </a:t>
            </a:r>
            <a:endParaRPr lang="en-NZ" b="0" dirty="0"/>
          </a:p>
          <a:p>
            <a:endParaRPr lang="en-US" dirty="0"/>
          </a:p>
        </p:txBody>
      </p:sp>
      <p:sp>
        <p:nvSpPr>
          <p:cNvPr id="4" name="Slide Number Placeholder 3"/>
          <p:cNvSpPr>
            <a:spLocks noGrp="1"/>
          </p:cNvSpPr>
          <p:nvPr>
            <p:ph type="sldNum" sz="quarter" idx="5"/>
          </p:nvPr>
        </p:nvSpPr>
        <p:spPr/>
        <p:txBody>
          <a:bodyPr/>
          <a:lstStyle/>
          <a:p>
            <a:fld id="{841C9320-8E43-4A25-A5DD-5667CBC3818D}" type="slidenum">
              <a:rPr lang="en-NZ" smtClean="0"/>
              <a:t>16</a:t>
            </a:fld>
            <a:endParaRPr lang="en-NZ"/>
          </a:p>
        </p:txBody>
      </p:sp>
    </p:spTree>
    <p:extLst>
      <p:ext uri="{BB962C8B-B14F-4D97-AF65-F5344CB8AC3E}">
        <p14:creationId xmlns:p14="http://schemas.microsoft.com/office/powerpoint/2010/main" val="1256727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Lato" panose="020F0502020204030203" pitchFamily="34" charset="0"/>
              </a:rPr>
              <a:t>Following years of discussions, the global community is finally seeing widespread support to convene an </a:t>
            </a:r>
            <a:r>
              <a:rPr lang="en-US" sz="1200" b="1" i="0" u="none" strike="noStrike" dirty="0">
                <a:solidFill>
                  <a:srgbClr val="000000"/>
                </a:solidFill>
                <a:effectLst/>
                <a:latin typeface="Lato" panose="020F0502020204030203" pitchFamily="34" charset="0"/>
              </a:rPr>
              <a:t>intergovernmental negotiating committee (INC)</a:t>
            </a:r>
            <a:r>
              <a:rPr lang="en-US" sz="1200" b="0" i="0" u="none" strike="noStrike" dirty="0">
                <a:solidFill>
                  <a:srgbClr val="000000"/>
                </a:solidFill>
                <a:effectLst/>
                <a:latin typeface="Lato" panose="020F0502020204030203" pitchFamily="34" charset="0"/>
              </a:rPr>
              <a:t> at the 5</a:t>
            </a:r>
            <a:r>
              <a:rPr lang="en-US" sz="1200" b="0" i="0" u="none" strike="noStrike" baseline="30000" dirty="0">
                <a:solidFill>
                  <a:srgbClr val="000000"/>
                </a:solidFill>
                <a:effectLst/>
                <a:latin typeface="Lato" panose="020F0502020204030203" pitchFamily="34" charset="0"/>
              </a:rPr>
              <a:t>th</a:t>
            </a:r>
            <a:r>
              <a:rPr lang="en-US" sz="1200" b="0" i="0" u="none" strike="noStrike" dirty="0">
                <a:solidFill>
                  <a:srgbClr val="000000"/>
                </a:solidFill>
                <a:effectLst/>
                <a:latin typeface="Lato" panose="020F0502020204030203" pitchFamily="34" charset="0"/>
              </a:rPr>
              <a:t> Session of the United Nations Environment Assembly (UNEA-5.2) in February 2022, with a mandate to prepare a new international treaty to address the accelerating plastics crisis. Over 150 countries are now in support of such an agreement.</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B995C3A4-CAAC-451E-AC3E-8D948502D130}" type="slidenum">
              <a:rPr lang="en-US" smtClean="0"/>
              <a:t>2</a:t>
            </a:fld>
            <a:endParaRPr lang="en-US"/>
          </a:p>
        </p:txBody>
      </p:sp>
    </p:spTree>
    <p:extLst>
      <p:ext uri="{BB962C8B-B14F-4D97-AF65-F5344CB8AC3E}">
        <p14:creationId xmlns:p14="http://schemas.microsoft.com/office/powerpoint/2010/main" val="2758145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a new standalone global agreement on plastics? Why not just improve on the multilateral environmental agreements we already have?</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1C9320-8E43-4A25-A5DD-5667CBC3818D}"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8558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 name="Google Shape;5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0" algn="l" defTabSz="914400" rtl="0" eaLnBrk="1" fontAlgn="auto" latinLnBrk="0" hangingPunct="1">
              <a:lnSpc>
                <a:spcPct val="115000"/>
              </a:lnSpc>
              <a:spcBef>
                <a:spcPts val="0"/>
              </a:spcBef>
              <a:spcAft>
                <a:spcPts val="0"/>
              </a:spcAft>
              <a:buClrTx/>
              <a:buSzPts val="1400"/>
              <a:buFontTx/>
              <a:buNone/>
              <a:tabLst/>
              <a:defRPr/>
            </a:pPr>
            <a:r>
              <a:rPr lang="en-US" sz="1400" dirty="0">
                <a:effectLst/>
                <a:latin typeface="Calibri" panose="020F0502020204030204" pitchFamily="34" charset="0"/>
                <a:ea typeface="Calibri" panose="020F0502020204030204" pitchFamily="34" charset="0"/>
                <a:cs typeface="Times New Roman" panose="02020603050405020304" pitchFamily="18" charset="0"/>
              </a:rPr>
              <a:t>In 2016, the second UN Environment Assembly called for an assessment of the effectiveness of the relevant governance strategies </a:t>
            </a:r>
            <a:r>
              <a:rPr kumimoji="0" lang="en-US" sz="1400" b="0" i="0" u="none" strike="noStrike" kern="0" cap="none" spc="0" normalizeH="0" baseline="0" noProof="0" dirty="0">
                <a:ln>
                  <a:noFill/>
                </a:ln>
                <a:solidFill>
                  <a:srgbClr val="FFFFFF"/>
                </a:solidFill>
                <a:effectLst/>
                <a:uLnTx/>
                <a:uFillTx/>
                <a:latin typeface="Lato"/>
                <a:ea typeface="Lato"/>
                <a:cs typeface="Lato"/>
                <a:sym typeface="Lato"/>
              </a:rPr>
              <a:t>to combat marine plastic litter and microplastics.</a:t>
            </a:r>
            <a:r>
              <a:rPr kumimoji="0" lang="en-US" sz="1200" b="0" i="0" u="none" strike="noStrike" kern="0" cap="none" spc="0" normalizeH="0" baseline="0" noProof="0" dirty="0">
                <a:ln>
                  <a:noFill/>
                </a:ln>
                <a:solidFill>
                  <a:srgbClr val="000000"/>
                </a:solidFill>
                <a:effectLst/>
                <a:uLnTx/>
                <a:uFillTx/>
                <a:latin typeface="Arial"/>
                <a:ea typeface="Lato"/>
                <a:cs typeface="Arial"/>
                <a:sym typeface="Arial"/>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The report revealed significant gaps, weaknesses, and lack of integration between current governance strategies, and that the status quo was not an option - we need to work towards a new global framework. </a:t>
            </a:r>
          </a:p>
          <a:p>
            <a:pPr marL="457200" marR="0" lvl="0" indent="0" algn="l" defTabSz="914400" rtl="0" eaLnBrk="1" fontAlgn="auto" latinLnBrk="0" hangingPunct="1">
              <a:lnSpc>
                <a:spcPct val="115000"/>
              </a:lnSpc>
              <a:spcBef>
                <a:spcPts val="0"/>
              </a:spcBef>
              <a:spcAft>
                <a:spcPts val="0"/>
              </a:spcAft>
              <a:buClrTx/>
              <a:buSzPts val="1400"/>
              <a:buFontTx/>
              <a:buNone/>
              <a:tabLst/>
              <a:defRPr/>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0" algn="l" defTabSz="914400" rtl="0" eaLnBrk="1" fontAlgn="auto" latinLnBrk="0" hangingPunct="1">
              <a:lnSpc>
                <a:spcPct val="115000"/>
              </a:lnSpc>
              <a:spcBef>
                <a:spcPts val="0"/>
              </a:spcBef>
              <a:spcAft>
                <a:spcPts val="0"/>
              </a:spcAft>
              <a:buClrTx/>
              <a:buSzPts val="1400"/>
              <a:buFontTx/>
              <a:buNone/>
              <a:tabLst/>
              <a:defRPr/>
            </a:pPr>
            <a:r>
              <a:rPr lang="en-US" sz="1400" dirty="0"/>
              <a:t>No current international agreement or convention aimed at addressing plastic pollution individually nor collectively deals with the full life cycle of plastics. Most agreements are restricted to marine litter, especially sea-based sources, and virtually all of them focus on waste management but are weak on design, production, prevention, reduction, and trade.  </a:t>
            </a:r>
            <a:r>
              <a:rPr lang="en-US" sz="1400" b="0" i="0" u="none" strike="noStrike" kern="1200" dirty="0">
                <a:solidFill>
                  <a:schemeClr val="tx1"/>
                </a:solidFill>
                <a:effectLst/>
                <a:latin typeface="+mn-lt"/>
                <a:ea typeface="+mn-ea"/>
                <a:cs typeface="+mn-cs"/>
              </a:rPr>
              <a:t>The mainly voluntary current approaches have proven insufficient in terms of their ability to respond to </a:t>
            </a:r>
            <a:r>
              <a:rPr lang="en-NZ" sz="1400" dirty="0"/>
              <a:t>the scale of the plastics crisis.</a:t>
            </a:r>
            <a:r>
              <a:rPr lang="en-US" sz="1400" b="0" i="0" u="none" strike="noStrike" kern="1200" baseline="0" dirty="0">
                <a:solidFill>
                  <a:schemeClr val="tx1"/>
                </a:solidFill>
                <a:effectLst/>
                <a:latin typeface="+mn-lt"/>
                <a:ea typeface="+mn-ea"/>
                <a:cs typeface="+mn-cs"/>
              </a:rPr>
              <a:t> What is needed is </a:t>
            </a:r>
            <a:r>
              <a:rPr lang="en-US" sz="1400" b="0" i="0" u="none" strike="noStrike" kern="1200" dirty="0">
                <a:solidFill>
                  <a:schemeClr val="tx1"/>
                </a:solidFill>
                <a:effectLst/>
                <a:latin typeface="+mn-lt"/>
                <a:ea typeface="+mn-ea"/>
                <a:cs typeface="+mn-cs"/>
              </a:rPr>
              <a:t>ambitious, legally binding and globally collaborative action.</a:t>
            </a:r>
          </a:p>
          <a:p>
            <a:pPr marL="457200" marR="0" lvl="0" indent="0" algn="l" defTabSz="914400" rtl="0" eaLnBrk="1" fontAlgn="auto" latinLnBrk="0" hangingPunct="1">
              <a:lnSpc>
                <a:spcPct val="115000"/>
              </a:lnSpc>
              <a:spcBef>
                <a:spcPts val="0"/>
              </a:spcBef>
              <a:spcAft>
                <a:spcPts val="0"/>
              </a:spcAft>
              <a:buClrTx/>
              <a:buSzPts val="1400"/>
              <a:buFontTx/>
              <a:buNone/>
              <a:tabLst/>
              <a:defRPr/>
            </a:pPr>
            <a:endParaRPr lang="en-US" sz="1400" b="0" i="0" u="none" strike="noStrike" kern="1200" dirty="0">
              <a:solidFill>
                <a:schemeClr val="tx1"/>
              </a:solidFill>
              <a:effectLst/>
              <a:latin typeface="+mn-lt"/>
              <a:ea typeface="+mn-ea"/>
              <a:cs typeface="+mn-cs"/>
            </a:endParaRPr>
          </a:p>
          <a:p>
            <a:pPr marL="457200" marR="0" lvl="0" indent="0" algn="l" defTabSz="914400" rtl="0" eaLnBrk="1" fontAlgn="auto" latinLnBrk="0" hangingPunct="1">
              <a:lnSpc>
                <a:spcPct val="115000"/>
              </a:lnSpc>
              <a:spcBef>
                <a:spcPts val="0"/>
              </a:spcBef>
              <a:spcAft>
                <a:spcPts val="0"/>
              </a:spcAft>
              <a:buClrTx/>
              <a:buSzPts val="1400"/>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0" algn="l" defTabSz="914400" rtl="0" eaLnBrk="1" fontAlgn="auto" latinLnBrk="0" hangingPunct="1">
              <a:lnSpc>
                <a:spcPct val="115000"/>
              </a:lnSpc>
              <a:spcBef>
                <a:spcPts val="0"/>
              </a:spcBef>
              <a:spcAft>
                <a:spcPts val="0"/>
              </a:spcAft>
              <a:buClrTx/>
              <a:buSzPts val="1400"/>
              <a:buFontTx/>
              <a:buNone/>
              <a:tabLst/>
              <a:defRPr/>
            </a:pPr>
            <a:endParaRPr lang="en-US" sz="1400" dirty="0"/>
          </a:p>
          <a:p>
            <a:pPr marL="457200" lvl="0" indent="0" algn="l" rtl="0">
              <a:lnSpc>
                <a:spcPct val="115000"/>
              </a:lnSpc>
              <a:spcBef>
                <a:spcPts val="0"/>
              </a:spcBef>
              <a:spcAft>
                <a:spcPts val="0"/>
              </a:spcAft>
              <a:buSzPts val="1400"/>
              <a:buNone/>
            </a:pPr>
            <a:endParaRPr sz="1267" dirty="0">
              <a:solidFill>
                <a:srgbClr val="000000"/>
              </a:solidFill>
              <a:latin typeface="Century Schoolbook"/>
              <a:ea typeface="Century Schoolbook"/>
              <a:cs typeface="Century Schoolbook"/>
              <a:sym typeface="Century Schoolbook"/>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ee848cf48d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 name="Google Shape;58;gee848cf48d_0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rtl="0">
              <a:spcBef>
                <a:spcPts val="0"/>
              </a:spcBef>
              <a:spcAft>
                <a:spcPts val="0"/>
              </a:spcAft>
            </a:pPr>
            <a:r>
              <a:rPr lang="en-US" sz="1200" b="0" i="0" u="none" strike="noStrike" dirty="0">
                <a:solidFill>
                  <a:srgbClr val="000000"/>
                </a:solidFill>
                <a:effectLst/>
                <a:latin typeface="Lato" panose="020F0502020204030203" pitchFamily="34" charset="0"/>
              </a:rPr>
              <a:t>Significant work has been done to get to the point where over 150 countries have declared support for a plastics treaty:</a:t>
            </a:r>
          </a:p>
          <a:p>
            <a:pPr rtl="0">
              <a:spcBef>
                <a:spcPts val="0"/>
              </a:spcBef>
              <a:spcAft>
                <a:spcPts val="0"/>
              </a:spcAft>
            </a:pPr>
            <a:endParaRPr lang="en-US" dirty="0">
              <a:effectLst/>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Lato" panose="020F0502020204030203" pitchFamily="34" charset="0"/>
              </a:rPr>
              <a:t>This is reflected in successive UNEA resolutions as shown here:</a:t>
            </a:r>
          </a:p>
          <a:p>
            <a:pPr marL="171450" marR="0" lvl="0" indent="-171450" algn="l" defTabSz="914400" rtl="0" eaLnBrk="1" fontAlgn="base" latinLnBrk="0" hangingPunct="1">
              <a:lnSpc>
                <a:spcPct val="100000"/>
              </a:lnSpc>
              <a:spcBef>
                <a:spcPts val="0"/>
              </a:spcBef>
              <a:spcAft>
                <a:spcPts val="0"/>
              </a:spcAft>
              <a:buClrTx/>
              <a:buSzTx/>
              <a:buFontTx/>
              <a:buChar char="-"/>
              <a:tabLst/>
              <a:defRPr/>
            </a:pPr>
            <a:r>
              <a:rPr lang="en-US" sz="1200" b="0" i="0" u="none" strike="noStrike" dirty="0">
                <a:solidFill>
                  <a:srgbClr val="000000"/>
                </a:solidFill>
                <a:effectLst/>
                <a:latin typeface="Lato" panose="020F0502020204030203" pitchFamily="34" charset="0"/>
              </a:rPr>
              <a:t>An</a:t>
            </a:r>
            <a:r>
              <a:rPr lang="en-US" sz="1200" b="0" i="1" u="none" strike="noStrike" dirty="0">
                <a:solidFill>
                  <a:srgbClr val="000000"/>
                </a:solidFill>
                <a:effectLst/>
                <a:latin typeface="Lato" panose="020F0502020204030203" pitchFamily="34" charset="0"/>
              </a:rPr>
              <a:t> </a:t>
            </a:r>
            <a:r>
              <a:rPr lang="en-US" sz="1200" b="0" i="0" u="none" strike="noStrike" dirty="0">
                <a:solidFill>
                  <a:srgbClr val="000000"/>
                </a:solidFill>
                <a:effectLst/>
                <a:latin typeface="Lato" panose="020F0502020204030203" pitchFamily="34" charset="0"/>
              </a:rPr>
              <a:t>analysis and subsequent report requested at UNEA 2 in 2016 demonstrated the gaps in current international law to preventing plastic pollution and marine litter.</a:t>
            </a:r>
          </a:p>
          <a:p>
            <a:pPr marL="171450" marR="0" lvl="0" indent="-171450" algn="l" defTabSz="914400" rtl="0" eaLnBrk="1" fontAlgn="base" latinLnBrk="0" hangingPunct="1">
              <a:lnSpc>
                <a:spcPct val="100000"/>
              </a:lnSpc>
              <a:spcBef>
                <a:spcPts val="0"/>
              </a:spcBef>
              <a:spcAft>
                <a:spcPts val="0"/>
              </a:spcAft>
              <a:buClrTx/>
              <a:buSzTx/>
              <a:buFontTx/>
              <a:buChar char="-"/>
              <a:tabLst/>
              <a:defRPr/>
            </a:pPr>
            <a:r>
              <a:rPr lang="en-US" sz="1200" b="0" i="0" u="none" strike="noStrike" dirty="0">
                <a:solidFill>
                  <a:srgbClr val="000000"/>
                </a:solidFill>
                <a:effectLst/>
                <a:latin typeface="Lato" panose="020F0502020204030203" pitchFamily="34" charset="0"/>
              </a:rPr>
              <a:t>- UNEA Expert Group was called for in UNEA3 in 2017.  The group </a:t>
            </a:r>
            <a:r>
              <a:rPr lang="en-US" sz="1200" dirty="0"/>
              <a:t>discussed options to address plastic pollution at a global level, on the basis that maintaining the status quo was not an option.</a:t>
            </a:r>
            <a:endParaRPr lang="en-US" sz="1200" b="0" i="0" u="none" strike="noStrike" dirty="0">
              <a:solidFill>
                <a:srgbClr val="000000"/>
              </a:solidFill>
              <a:effectLst/>
              <a:latin typeface="Lato" panose="020F0502020204030203" pitchFamily="34" charset="0"/>
            </a:endParaRPr>
          </a:p>
          <a:p>
            <a:pPr marL="171450" indent="-171450" rtl="0" fontAlgn="base">
              <a:spcBef>
                <a:spcPts val="0"/>
              </a:spcBef>
              <a:spcAft>
                <a:spcPts val="0"/>
              </a:spcAft>
              <a:buFontTx/>
              <a:buChar char="-"/>
            </a:pPr>
            <a:r>
              <a:rPr lang="en-US" sz="1200" b="0" i="0" u="none" strike="noStrike" dirty="0">
                <a:solidFill>
                  <a:srgbClr val="000000"/>
                </a:solidFill>
                <a:effectLst/>
                <a:latin typeface="Lato" panose="020F0502020204030203" pitchFamily="34" charset="0"/>
              </a:rPr>
              <a:t>There was a dedicated Ministerial Conference on Marine Litter and Plastic Pollution in September this year and the Ministerial declaration calling for for a global agreement.</a:t>
            </a:r>
          </a:p>
          <a:p>
            <a:pPr marL="171450" indent="-171450" rtl="0" fontAlgn="base">
              <a:spcBef>
                <a:spcPts val="0"/>
              </a:spcBef>
              <a:spcAft>
                <a:spcPts val="0"/>
              </a:spcAft>
              <a:buFontTx/>
              <a:buChar char="-"/>
            </a:pPr>
            <a:r>
              <a:rPr lang="en-US" sz="1200" b="0" i="0" u="sng" strike="noStrike" dirty="0">
                <a:solidFill>
                  <a:srgbClr val="1155CC"/>
                </a:solidFill>
                <a:effectLst/>
                <a:latin typeface="Lato" panose="020F0502020204030203" pitchFamily="34" charset="0"/>
                <a:hlinkClick r:id="rId3"/>
              </a:rPr>
              <a:t>A number of groups have proposed treaty elements </a:t>
            </a:r>
            <a:r>
              <a:rPr lang="en-US" sz="1200" b="0" i="0" u="none" strike="noStrike" dirty="0">
                <a:solidFill>
                  <a:srgbClr val="000000"/>
                </a:solidFill>
                <a:effectLst/>
                <a:latin typeface="Lato" panose="020F0502020204030203" pitchFamily="34" charset="0"/>
              </a:rPr>
              <a:t>for a the architecture and elements of a treaty </a:t>
            </a:r>
          </a:p>
          <a:p>
            <a:pPr marL="171450" indent="-171450" rtl="0" fontAlgn="base">
              <a:spcBef>
                <a:spcPts val="0"/>
              </a:spcBef>
              <a:spcAft>
                <a:spcPts val="0"/>
              </a:spcAft>
              <a:buFontTx/>
              <a:buChar char="-"/>
            </a:pPr>
            <a:r>
              <a:rPr lang="en-US" sz="1200" b="0" i="0" u="none" strike="noStrike" dirty="0">
                <a:solidFill>
                  <a:srgbClr val="000000"/>
                </a:solidFill>
                <a:effectLst/>
                <a:latin typeface="Lato" panose="020F0502020204030203" pitchFamily="34" charset="0"/>
              </a:rPr>
              <a:t>And two resolutions have been submitted for discussion at UNEA5.2.  </a:t>
            </a:r>
          </a:p>
          <a:p>
            <a:pPr marL="0" lvl="0" indent="0" algn="l" rtl="0">
              <a:lnSpc>
                <a:spcPct val="100000"/>
              </a:lnSpc>
              <a:spcBef>
                <a:spcPts val="0"/>
              </a:spcBef>
              <a:spcAft>
                <a:spcPts val="0"/>
              </a:spcAft>
              <a:buClr>
                <a:schemeClr val="dk1"/>
              </a:buClr>
              <a:buSzPts val="1200"/>
              <a:buFont typeface="Calibri"/>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ee848cf48d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gee848cf48d_0_1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US" sz="1200" b="0" i="0" u="none" strike="noStrike" dirty="0">
                <a:solidFill>
                  <a:srgbClr val="000000"/>
                </a:solidFill>
                <a:effectLst/>
                <a:latin typeface="Lato" panose="020F0502020204030203" pitchFamily="34" charset="0"/>
              </a:rPr>
              <a:t>The 150+ countries that have declared support for treaty negotiations have done so through the following mechanisms:</a:t>
            </a:r>
          </a:p>
          <a:p>
            <a:endParaRPr lang="en-US" dirty="0">
              <a:effectLst/>
            </a:endParaRPr>
          </a:p>
          <a:p>
            <a:pPr rtl="0" fontAlgn="base">
              <a:spcBef>
                <a:spcPts val="0"/>
              </a:spcBef>
              <a:spcAft>
                <a:spcPts val="0"/>
              </a:spcAft>
              <a:buFont typeface="Arial" panose="020B0604020202020204" pitchFamily="34" charset="0"/>
              <a:buChar char="•"/>
            </a:pPr>
            <a:r>
              <a:rPr lang="en-US" sz="1200" b="0" i="0" u="sng" strike="noStrike" dirty="0">
                <a:solidFill>
                  <a:srgbClr val="1155CC"/>
                </a:solidFill>
                <a:effectLst/>
                <a:latin typeface="Lato" panose="020F0502020204030203" pitchFamily="34" charset="0"/>
                <a:hlinkClick r:id="rId3"/>
              </a:rPr>
              <a:t>UN Oceans Day Declaration</a:t>
            </a:r>
            <a:r>
              <a:rPr lang="en-US" sz="1200" b="0" i="0" u="none" strike="noStrike" dirty="0">
                <a:solidFill>
                  <a:srgbClr val="000000"/>
                </a:solidFill>
                <a:effectLst/>
                <a:latin typeface="Lato" panose="020F0502020204030203" pitchFamily="34" charset="0"/>
              </a:rPr>
              <a:t> → which calls for a legally binding treaty </a:t>
            </a:r>
          </a:p>
          <a:p>
            <a:pPr rtl="0" fontAlgn="base">
              <a:spcBef>
                <a:spcPts val="0"/>
              </a:spcBef>
              <a:spcAft>
                <a:spcPts val="0"/>
              </a:spcAft>
              <a:buFont typeface="Arial" panose="020B0604020202020204" pitchFamily="34" charset="0"/>
              <a:buChar char="•"/>
            </a:pPr>
            <a:r>
              <a:rPr lang="en-US" sz="1200" b="0" i="0" u="sng" strike="noStrike" dirty="0">
                <a:solidFill>
                  <a:srgbClr val="1155CC"/>
                </a:solidFill>
                <a:effectLst/>
                <a:latin typeface="Lato" panose="020F0502020204030203" pitchFamily="34" charset="0"/>
              </a:rPr>
              <a:t>The Ministerial Statement </a:t>
            </a:r>
            <a:r>
              <a:rPr lang="en-US" sz="1200" b="0" i="0" u="none" strike="noStrike" dirty="0">
                <a:solidFill>
                  <a:srgbClr val="000000"/>
                </a:solidFill>
                <a:effectLst/>
                <a:latin typeface="Lato" panose="020F0502020204030203" pitchFamily="34" charset="0"/>
              </a:rPr>
              <a:t> → which lays out the “aim of achieving a new Global Agreement with ambitious goals, wide participation and means of implementation”</a:t>
            </a:r>
          </a:p>
          <a:p>
            <a:pPr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Lato" panose="020F0502020204030203" pitchFamily="34" charset="0"/>
              </a:rPr>
              <a:t>And a range of regional and topical declarations including </a:t>
            </a:r>
            <a:r>
              <a:rPr lang="en-US" sz="1200" b="0" i="0" u="sng" strike="noStrike" dirty="0">
                <a:solidFill>
                  <a:srgbClr val="1155CC"/>
                </a:solidFill>
                <a:effectLst/>
                <a:latin typeface="Lato" panose="020F0502020204030203" pitchFamily="34" charset="0"/>
                <a:hlinkClick r:id="rId4"/>
              </a:rPr>
              <a:t>OSPAR</a:t>
            </a:r>
            <a:r>
              <a:rPr lang="en-US" sz="1200" b="0" i="0" u="none" strike="noStrike" dirty="0">
                <a:solidFill>
                  <a:srgbClr val="000000"/>
                </a:solidFill>
                <a:effectLst/>
                <a:latin typeface="Lato" panose="020F0502020204030203" pitchFamily="34" charset="0"/>
              </a:rPr>
              <a:t>; the </a:t>
            </a:r>
            <a:r>
              <a:rPr lang="en-US" sz="1200" b="0" i="0" u="sng" strike="noStrike" dirty="0">
                <a:solidFill>
                  <a:srgbClr val="1155CC"/>
                </a:solidFill>
                <a:effectLst/>
                <a:latin typeface="Lato" panose="020F0502020204030203" pitchFamily="34" charset="0"/>
                <a:hlinkClick r:id="rId5"/>
              </a:rPr>
              <a:t>Pacific Regional Declaration</a:t>
            </a:r>
            <a:r>
              <a:rPr lang="en-US" sz="1200" b="0" i="0" u="none" strike="noStrike" dirty="0">
                <a:solidFill>
                  <a:srgbClr val="000000"/>
                </a:solidFill>
                <a:effectLst/>
                <a:latin typeface="Lato" panose="020F0502020204030203" pitchFamily="34" charset="0"/>
              </a:rPr>
              <a:t>; 5</a:t>
            </a:r>
            <a:r>
              <a:rPr lang="en-US" sz="1200" b="0" i="0" u="none" strike="noStrike" baseline="30000" dirty="0">
                <a:solidFill>
                  <a:srgbClr val="000000"/>
                </a:solidFill>
                <a:effectLst/>
                <a:latin typeface="Lato" panose="020F0502020204030203" pitchFamily="34" charset="0"/>
              </a:rPr>
              <a:t>th</a:t>
            </a:r>
            <a:r>
              <a:rPr lang="en-US" sz="1200" b="0" i="0" u="none" strike="noStrike" dirty="0">
                <a:solidFill>
                  <a:srgbClr val="000000"/>
                </a:solidFill>
                <a:effectLst/>
                <a:latin typeface="Lato" panose="020F0502020204030203" pitchFamily="34" charset="0"/>
              </a:rPr>
              <a:t> France-Oceania Summit Declaration; </a:t>
            </a:r>
            <a:r>
              <a:rPr lang="en-US" sz="1200" b="0" i="0" u="sng" strike="noStrike" dirty="0">
                <a:solidFill>
                  <a:srgbClr val="1155CC"/>
                </a:solidFill>
                <a:effectLst/>
                <a:latin typeface="Lato" panose="020F0502020204030203" pitchFamily="34" charset="0"/>
                <a:hlinkClick r:id="rId6"/>
              </a:rPr>
              <a:t>IUCN</a:t>
            </a:r>
            <a:r>
              <a:rPr lang="en-US" sz="1200" b="0" i="0" u="none" strike="noStrike" dirty="0">
                <a:solidFill>
                  <a:srgbClr val="000000"/>
                </a:solidFill>
                <a:effectLst/>
                <a:latin typeface="Lato" panose="020F0502020204030203" pitchFamily="34" charset="0"/>
              </a:rPr>
              <a:t>; </a:t>
            </a:r>
            <a:r>
              <a:rPr lang="en-US" sz="1200" b="0" i="0" u="sng" strike="noStrike" dirty="0">
                <a:solidFill>
                  <a:srgbClr val="1155CC"/>
                </a:solidFill>
                <a:effectLst/>
                <a:latin typeface="Lato" panose="020F0502020204030203" pitchFamily="34" charset="0"/>
                <a:hlinkClick r:id="rId7"/>
              </a:rPr>
              <a:t>AMCEN</a:t>
            </a:r>
            <a:r>
              <a:rPr lang="en-US" sz="1200" b="0" i="0" u="none" strike="noStrike" dirty="0">
                <a:solidFill>
                  <a:srgbClr val="000000"/>
                </a:solidFill>
                <a:effectLst/>
                <a:latin typeface="Lato" panose="020F0502020204030203" pitchFamily="34" charset="0"/>
              </a:rPr>
              <a:t>; </a:t>
            </a:r>
            <a:r>
              <a:rPr lang="en-US" sz="1200" b="0" i="0" u="sng" strike="noStrike" dirty="0">
                <a:solidFill>
                  <a:srgbClr val="1155CC"/>
                </a:solidFill>
                <a:effectLst/>
                <a:latin typeface="Lato" panose="020F0502020204030203" pitchFamily="34" charset="0"/>
                <a:hlinkClick r:id="rId8"/>
              </a:rPr>
              <a:t>Bamako signatories</a:t>
            </a:r>
            <a:r>
              <a:rPr lang="en-US" sz="1200" b="0" i="0" u="none" strike="noStrike" dirty="0">
                <a:solidFill>
                  <a:srgbClr val="000000"/>
                </a:solidFill>
                <a:effectLst/>
                <a:latin typeface="Lato" panose="020F0502020204030203" pitchFamily="34" charset="0"/>
              </a:rPr>
              <a:t>; </a:t>
            </a:r>
            <a:r>
              <a:rPr lang="en-US" sz="1200" b="0" i="0" u="sng" strike="noStrike" dirty="0">
                <a:solidFill>
                  <a:srgbClr val="1155CC"/>
                </a:solidFill>
                <a:effectLst/>
                <a:latin typeface="Lato" panose="020F0502020204030203" pitchFamily="34" charset="0"/>
                <a:hlinkClick r:id="rId9"/>
              </a:rPr>
              <a:t>CARICOM</a:t>
            </a:r>
            <a:r>
              <a:rPr lang="en-US" sz="1200" b="0" i="0" u="none" strike="noStrike" dirty="0">
                <a:solidFill>
                  <a:srgbClr val="000000"/>
                </a:solidFill>
                <a:effectLst/>
                <a:latin typeface="Lato" panose="020F0502020204030203" pitchFamily="34" charset="0"/>
              </a:rPr>
              <a:t>; </a:t>
            </a:r>
            <a:r>
              <a:rPr lang="en-US" sz="1200" b="0" i="0" u="sng" strike="noStrike" dirty="0">
                <a:solidFill>
                  <a:srgbClr val="1155CC"/>
                </a:solidFill>
                <a:effectLst/>
                <a:latin typeface="Lato" panose="020F0502020204030203" pitchFamily="34" charset="0"/>
                <a:hlinkClick r:id="rId10"/>
              </a:rPr>
              <a:t>Nordic Council</a:t>
            </a:r>
            <a:r>
              <a:rPr lang="en-US" sz="1200" b="0" i="0" u="none" strike="noStrike" dirty="0">
                <a:solidFill>
                  <a:srgbClr val="000000"/>
                </a:solidFill>
                <a:effectLst/>
                <a:latin typeface="Lato" panose="020F0502020204030203" pitchFamily="34" charset="0"/>
              </a:rPr>
              <a:t>; </a:t>
            </a:r>
            <a:r>
              <a:rPr lang="en-US" sz="1200" b="0" i="0" u="sng" strike="noStrike" dirty="0">
                <a:solidFill>
                  <a:srgbClr val="1155CC"/>
                </a:solidFill>
                <a:effectLst/>
                <a:latin typeface="Lato" panose="020F0502020204030203" pitchFamily="34" charset="0"/>
                <a:hlinkClick r:id="rId11"/>
              </a:rPr>
              <a:t>G7</a:t>
            </a:r>
            <a:r>
              <a:rPr lang="en-US" sz="1200" b="0" i="0" u="none" strike="noStrike" dirty="0">
                <a:solidFill>
                  <a:srgbClr val="000000"/>
                </a:solidFill>
                <a:effectLst/>
                <a:latin typeface="Lato" panose="020F0502020204030203" pitchFamily="34" charset="0"/>
              </a:rPr>
              <a:t>; and  </a:t>
            </a:r>
            <a:r>
              <a:rPr lang="en-US" sz="1200" b="0" i="0" u="sng" strike="noStrike" dirty="0">
                <a:solidFill>
                  <a:srgbClr val="1155CC"/>
                </a:solidFill>
                <a:effectLst/>
                <a:latin typeface="Lato" panose="020F0502020204030203" pitchFamily="34" charset="0"/>
              </a:rPr>
              <a:t>G20; </a:t>
            </a:r>
          </a:p>
          <a:p>
            <a:pPr rtl="0" fontAlgn="base">
              <a:spcBef>
                <a:spcPts val="0"/>
              </a:spcBef>
              <a:spcAft>
                <a:spcPts val="0"/>
              </a:spcAft>
              <a:buFont typeface="Arial" panose="020B0604020202020204" pitchFamily="34" charset="0"/>
              <a:buNone/>
            </a:pPr>
            <a:endParaRPr lang="en-US" b="1" dirty="0"/>
          </a:p>
          <a:p>
            <a:pPr marL="0" lvl="0" indent="0" algn="l" rtl="0">
              <a:lnSpc>
                <a:spcPct val="100000"/>
              </a:lnSpc>
              <a:spcBef>
                <a:spcPts val="0"/>
              </a:spcBef>
              <a:spcAft>
                <a:spcPts val="0"/>
              </a:spcAft>
              <a:buClr>
                <a:schemeClr val="dk1"/>
              </a:buClr>
              <a:buSzPts val="1200"/>
              <a:buFont typeface="Calibri"/>
              <a:buNone/>
            </a:pPr>
            <a:endParaRPr lang="en-US" b="1"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Lato" panose="020F0502020204030203" pitchFamily="34" charset="0"/>
              </a:rPr>
              <a:t>Additional support for a global treaty on plastic pollution comes from a </a:t>
            </a:r>
            <a:r>
              <a:rPr lang="en-US" sz="1200" b="0" i="0" u="sng" strike="noStrike" dirty="0">
                <a:solidFill>
                  <a:srgbClr val="1155CC"/>
                </a:solidFill>
                <a:effectLst/>
                <a:latin typeface="Lato" panose="020F0502020204030203" pitchFamily="34" charset="0"/>
                <a:hlinkClick r:id="rId3"/>
              </a:rPr>
              <a:t>joint position from the United Nations Major Groups</a:t>
            </a:r>
            <a:r>
              <a:rPr lang="en-US" sz="1200" b="0" i="0" u="none" strike="noStrike" dirty="0">
                <a:solidFill>
                  <a:srgbClr val="000000"/>
                </a:solidFill>
                <a:effectLst/>
                <a:latin typeface="Lato" panose="020F0502020204030203" pitchFamily="34" charset="0"/>
              </a:rPr>
              <a:t> which was presented to the virtual UNEA5.1. </a:t>
            </a:r>
          </a:p>
          <a:p>
            <a:pPr rtl="0">
              <a:spcBef>
                <a:spcPts val="0"/>
              </a:spcBef>
              <a:spcAft>
                <a:spcPts val="0"/>
              </a:spcAft>
            </a:pPr>
            <a:endParaRPr lang="en-US" sz="1200" b="0" i="0" u="none" strike="noStrike" dirty="0">
              <a:solidFill>
                <a:srgbClr val="000000"/>
              </a:solidFill>
              <a:effectLst/>
              <a:latin typeface="Lato" panose="020F050202020403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Lato" panose="020F0502020204030203" pitchFamily="34" charset="0"/>
              </a:rPr>
              <a:t>There has also been a call from </a:t>
            </a:r>
            <a:r>
              <a:rPr lang="en-US" sz="1200" b="0" i="0" u="sng" strike="noStrike" dirty="0">
                <a:solidFill>
                  <a:srgbClr val="1155CC"/>
                </a:solidFill>
                <a:effectLst/>
                <a:latin typeface="Lato" panose="020F0502020204030203" pitchFamily="34" charset="0"/>
                <a:hlinkClick r:id="rId4"/>
              </a:rPr>
              <a:t>businesses</a:t>
            </a:r>
            <a:r>
              <a:rPr lang="en-US" sz="1200" b="0" i="0" u="none" strike="noStrike" dirty="0">
                <a:solidFill>
                  <a:srgbClr val="000000"/>
                </a:solidFill>
                <a:effectLst/>
                <a:latin typeface="Lato" panose="020F0502020204030203" pitchFamily="34" charset="0"/>
              </a:rPr>
              <a:t> who support a global plastics treaty.  This was sponsored by </a:t>
            </a:r>
            <a:r>
              <a:rPr kumimoji="0" lang="en-US" sz="1200" b="0"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WWF, Ellen MacArthur Foundation and Boston Consulting Group.</a:t>
            </a:r>
            <a:endParaRPr lang="en-US" sz="1200" b="0" i="0" u="none" strike="noStrike" dirty="0">
              <a:solidFill>
                <a:srgbClr val="000000"/>
              </a:solidFill>
              <a:effectLst/>
              <a:latin typeface="Lato" panose="020F0502020204030203" pitchFamily="34" charset="0"/>
            </a:endParaRPr>
          </a:p>
          <a:p>
            <a:pPr rtl="0">
              <a:spcBef>
                <a:spcPts val="0"/>
              </a:spcBef>
              <a:spcAft>
                <a:spcPts val="0"/>
              </a:spcAft>
            </a:pPr>
            <a:endParaRPr lang="en-US" sz="1200" b="0" i="0" u="none" strike="noStrike" dirty="0">
              <a:solidFill>
                <a:srgbClr val="000000"/>
              </a:solidFill>
              <a:effectLst/>
              <a:latin typeface="Lato" panose="020F0502020204030203" pitchFamily="34" charset="0"/>
              <a:hlinkClick r:id="rId5"/>
            </a:endParaRPr>
          </a:p>
          <a:p>
            <a:pPr rtl="0">
              <a:spcBef>
                <a:spcPts val="0"/>
              </a:spcBef>
              <a:spcAft>
                <a:spcPts val="0"/>
              </a:spcAft>
            </a:pPr>
            <a:r>
              <a:rPr lang="en-US" sz="1200" b="0" i="0" u="none" strike="noStrike" dirty="0">
                <a:solidFill>
                  <a:srgbClr val="000000"/>
                </a:solidFill>
                <a:effectLst/>
                <a:latin typeface="Lato" panose="020F0502020204030203" pitchFamily="34" charset="0"/>
                <a:hlinkClick r:id="rId5"/>
              </a:rPr>
              <a:t>A </a:t>
            </a:r>
            <a:r>
              <a:rPr lang="en-US" sz="1200" b="0" i="0" u="sng" strike="noStrike" dirty="0">
                <a:solidFill>
                  <a:srgbClr val="1155CC"/>
                </a:solidFill>
                <a:effectLst/>
                <a:latin typeface="Lato" panose="020F0502020204030203" pitchFamily="34" charset="0"/>
                <a:hlinkClick r:id="rId5"/>
              </a:rPr>
              <a:t>call to action </a:t>
            </a:r>
            <a:r>
              <a:rPr lang="en-US" sz="1200" b="0" i="0" u="sng" strike="noStrike" dirty="0">
                <a:solidFill>
                  <a:srgbClr val="1155CC"/>
                </a:solidFill>
                <a:effectLst/>
                <a:latin typeface="Lato" panose="020F0502020204030203" pitchFamily="34" charset="0"/>
              </a:rPr>
              <a:t>for a legally binding plastics treaty has </a:t>
            </a:r>
            <a:r>
              <a:rPr lang="en-US" sz="1200" b="0" i="0" u="none" strike="noStrike" dirty="0">
                <a:solidFill>
                  <a:srgbClr val="000000"/>
                </a:solidFill>
                <a:effectLst/>
                <a:latin typeface="Lato" panose="020F0502020204030203" pitchFamily="34" charset="0"/>
              </a:rPr>
              <a:t>currently been endorsed by over 750 groups including civil society, women, Indigenous Peoples, workers and trade unions, children and youth</a:t>
            </a:r>
            <a:r>
              <a:rPr lang="en-US" sz="1800" dirty="0">
                <a:solidFill>
                  <a:srgbClr val="000000"/>
                </a:solidFill>
                <a:effectLst/>
                <a:latin typeface="Arial" panose="020B0604020202020204" pitchFamily="34" charset="0"/>
                <a:ea typeface="Times New Roman" panose="02020603050405020304" pitchFamily="18" charset="0"/>
              </a:rPr>
              <a:t>. Signatories are from more than 120 countries on six continents, representing several million members, volunteers, and community members globally.</a:t>
            </a:r>
            <a:endParaRPr lang="en-US" sz="1200" b="0" i="0" u="none" strike="noStrike" dirty="0">
              <a:solidFill>
                <a:srgbClr val="000000"/>
              </a:solidFill>
              <a:effectLst/>
              <a:latin typeface="Lato" panose="020F0502020204030203" pitchFamily="34" charset="0"/>
            </a:endParaRPr>
          </a:p>
          <a:p>
            <a:pPr rtl="0">
              <a:spcBef>
                <a:spcPts val="0"/>
              </a:spcBef>
              <a:spcAft>
                <a:spcPts val="0"/>
              </a:spcAft>
            </a:pPr>
            <a:endParaRPr lang="en-US" dirty="0"/>
          </a:p>
          <a:p>
            <a:pPr rtl="0">
              <a:spcBef>
                <a:spcPts val="0"/>
              </a:spcBef>
              <a:spcAft>
                <a:spcPts val="0"/>
              </a:spcAft>
            </a:pPr>
            <a:r>
              <a:rPr lang="en-US" b="0" dirty="0"/>
              <a:t>And the Ellen McArthur Foundation supports a global treaty with legally binding targets.</a:t>
            </a:r>
            <a:endParaRPr lang="en-US" dirty="0"/>
          </a:p>
        </p:txBody>
      </p:sp>
      <p:sp>
        <p:nvSpPr>
          <p:cNvPr id="4" name="Slide Number Placeholder 3"/>
          <p:cNvSpPr>
            <a:spLocks noGrp="1"/>
          </p:cNvSpPr>
          <p:nvPr>
            <p:ph type="sldNum" sz="quarter" idx="5"/>
          </p:nvPr>
        </p:nvSpPr>
        <p:spPr/>
        <p:txBody>
          <a:bodyPr/>
          <a:lstStyle/>
          <a:p>
            <a:fld id="{B995C3A4-CAAC-451E-AC3E-8D948502D130}" type="slidenum">
              <a:rPr lang="en-US" smtClean="0"/>
              <a:t>7</a:t>
            </a:fld>
            <a:endParaRPr lang="en-US"/>
          </a:p>
        </p:txBody>
      </p:sp>
    </p:spTree>
    <p:extLst>
      <p:ext uri="{BB962C8B-B14F-4D97-AF65-F5344CB8AC3E}">
        <p14:creationId xmlns:p14="http://schemas.microsoft.com/office/powerpoint/2010/main" val="2383742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ee848cf48d_0_3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gee848cf48d_0_3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07" name="Google Shape;207;gee848cf48d_0_3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2968a6471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102968a6471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The Science article, and the architecture proposed by CIEL and EIA agree that a start and strengthen approach is needed.  This would start with well-designed national plastics pollution prevention plans or N4Ps with time bound and measurable targets.  Some of the key elements needed in N4Ps and reflected in this table include standardized testing protocols, monitoring and reporting as well harmonized definitions</a:t>
            </a:r>
            <a:r>
              <a:rPr lang="en-US" i="1" dirty="0"/>
              <a:t>.</a:t>
            </a:r>
            <a:endParaRPr i="1" dirty="0"/>
          </a:p>
        </p:txBody>
      </p:sp>
      <p:sp>
        <p:nvSpPr>
          <p:cNvPr id="94" name="Google Shape;94;g102968a6471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533431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B968C-6BF2-484E-8CEB-3175B8F321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A19F19-A916-4DEC-94F7-AAA7D60F25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BDBAD87-A309-48F3-8786-34C70A925F06}"/>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5" name="Footer Placeholder 4">
            <a:extLst>
              <a:ext uri="{FF2B5EF4-FFF2-40B4-BE49-F238E27FC236}">
                <a16:creationId xmlns:a16="http://schemas.microsoft.com/office/drawing/2014/main" id="{731A6D8E-113E-48AB-8029-B7CA17544A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E3923A-8766-4186-9A2E-F7846F01DD55}"/>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1209324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A56EA-2D89-4294-B54D-E4A45AC968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26D273-EDCE-4C36-B6AC-8A9DD2D25C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6CC98D-0FC9-4C07-96B9-7A3858334EFD}"/>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5" name="Footer Placeholder 4">
            <a:extLst>
              <a:ext uri="{FF2B5EF4-FFF2-40B4-BE49-F238E27FC236}">
                <a16:creationId xmlns:a16="http://schemas.microsoft.com/office/drawing/2014/main" id="{0DAD80AB-6FFE-44D1-92BA-E4DCD40833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7DE5DC-4925-458D-A1F6-26578CF0EDAF}"/>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3721768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F250892-77A7-4990-AE6D-3BFAD77F75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FA0E383-8E16-418E-9CEA-ADF532BCA09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2BED65-9978-43B5-B20C-CEC01DFAD833}"/>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5" name="Footer Placeholder 4">
            <a:extLst>
              <a:ext uri="{FF2B5EF4-FFF2-40B4-BE49-F238E27FC236}">
                <a16:creationId xmlns:a16="http://schemas.microsoft.com/office/drawing/2014/main" id="{3F0A81D0-E171-4D4F-B2FE-D4DC1EBB29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0C59EE-BCFB-4438-A6E7-3434DF73D67B}"/>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1871903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En blanco" type="blank">
  <p:cSld name="En blanco">
    <p:spTree>
      <p:nvGrpSpPr>
        <p:cNvPr id="1" name="Shape 16"/>
        <p:cNvGrpSpPr/>
        <p:nvPr/>
      </p:nvGrpSpPr>
      <p:grpSpPr>
        <a:xfrm>
          <a:off x="0" y="0"/>
          <a:ext cx="0" cy="0"/>
          <a:chOff x="0" y="0"/>
          <a:chExt cx="0" cy="0"/>
        </a:xfrm>
      </p:grpSpPr>
      <p:sp>
        <p:nvSpPr>
          <p:cNvPr id="17" name="Google Shape;17;ge39074802f_2_1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8" name="Google Shape;18;ge39074802f_2_1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ge39074802f_2_1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982773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and body" type="tx">
  <p:cSld name="Title and body">
    <p:spTree>
      <p:nvGrpSpPr>
        <p:cNvPr id="1" name="Shape 22"/>
        <p:cNvGrpSpPr/>
        <p:nvPr/>
      </p:nvGrpSpPr>
      <p:grpSpPr>
        <a:xfrm>
          <a:off x="0" y="0"/>
          <a:ext cx="0" cy="0"/>
          <a:chOff x="0" y="0"/>
          <a:chExt cx="0" cy="0"/>
        </a:xfrm>
      </p:grpSpPr>
      <p:sp>
        <p:nvSpPr>
          <p:cNvPr id="23" name="Google Shape;23;ge39074802f_2_126"/>
          <p:cNvSpPr txBox="1">
            <a:spLocks noGrp="1"/>
          </p:cNvSpPr>
          <p:nvPr>
            <p:ph type="title"/>
          </p:nvPr>
        </p:nvSpPr>
        <p:spPr>
          <a:xfrm>
            <a:off x="415600" y="390467"/>
            <a:ext cx="11360700" cy="1068000"/>
          </a:xfrm>
          <a:prstGeom prst="rect">
            <a:avLst/>
          </a:prstGeom>
          <a:noFill/>
          <a:ln>
            <a:noFill/>
          </a:ln>
        </p:spPr>
        <p:txBody>
          <a:bodyPr spcFirstLastPara="1" wrap="square" lIns="91425" tIns="91425" rIns="91425" bIns="91425" anchor="t" anchorCtr="0">
            <a:noAutofit/>
          </a:bodyPr>
          <a:lstStyle>
            <a:lvl1pPr lvl="0" algn="l">
              <a:lnSpc>
                <a:spcPct val="90000"/>
              </a:lnSpc>
              <a:spcBef>
                <a:spcPts val="0"/>
              </a:spcBef>
              <a:spcAft>
                <a:spcPts val="0"/>
              </a:spcAft>
              <a:buClr>
                <a:schemeClr val="lt1"/>
              </a:buClr>
              <a:buSzPts val="4200"/>
              <a:buFont typeface="Arial"/>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24" name="Google Shape;24;ge39074802f_2_126"/>
          <p:cNvSpPr txBox="1">
            <a:spLocks noGrp="1"/>
          </p:cNvSpPr>
          <p:nvPr>
            <p:ph type="body" idx="1"/>
          </p:nvPr>
        </p:nvSpPr>
        <p:spPr>
          <a:xfrm>
            <a:off x="415600" y="1638233"/>
            <a:ext cx="11360700" cy="4453500"/>
          </a:xfrm>
          <a:prstGeom prst="rect">
            <a:avLst/>
          </a:prstGeom>
          <a:noFill/>
          <a:ln>
            <a:noFill/>
          </a:ln>
        </p:spPr>
        <p:txBody>
          <a:bodyPr spcFirstLastPara="1" wrap="square" lIns="91425" tIns="91425" rIns="91425" bIns="91425" anchor="t" anchorCtr="0">
            <a:noAutofit/>
          </a:bodyPr>
          <a:lstStyle>
            <a:lvl1pPr marL="457200" lvl="0" indent="-342900" algn="l">
              <a:lnSpc>
                <a:spcPct val="90000"/>
              </a:lnSpc>
              <a:spcBef>
                <a:spcPts val="0"/>
              </a:spcBef>
              <a:spcAft>
                <a:spcPts val="0"/>
              </a:spcAft>
              <a:buClr>
                <a:schemeClr val="lt1"/>
              </a:buClr>
              <a:buSzPts val="1800"/>
              <a:buChar char="●"/>
              <a:defRPr/>
            </a:lvl1pPr>
            <a:lvl2pPr marL="914400" lvl="1" indent="-317500" algn="l">
              <a:lnSpc>
                <a:spcPct val="90000"/>
              </a:lnSpc>
              <a:spcBef>
                <a:spcPts val="2133"/>
              </a:spcBef>
              <a:spcAft>
                <a:spcPts val="0"/>
              </a:spcAft>
              <a:buClr>
                <a:schemeClr val="lt1"/>
              </a:buClr>
              <a:buSzPts val="1400"/>
              <a:buChar char="○"/>
              <a:defRPr/>
            </a:lvl2pPr>
            <a:lvl3pPr marL="1371600" lvl="2" indent="-317500" algn="l">
              <a:lnSpc>
                <a:spcPct val="90000"/>
              </a:lnSpc>
              <a:spcBef>
                <a:spcPts val="2133"/>
              </a:spcBef>
              <a:spcAft>
                <a:spcPts val="0"/>
              </a:spcAft>
              <a:buClr>
                <a:schemeClr val="lt1"/>
              </a:buClr>
              <a:buSzPts val="1400"/>
              <a:buChar char="■"/>
              <a:defRPr/>
            </a:lvl3pPr>
            <a:lvl4pPr marL="1828800" lvl="3" indent="-317500" algn="l">
              <a:lnSpc>
                <a:spcPct val="90000"/>
              </a:lnSpc>
              <a:spcBef>
                <a:spcPts val="2133"/>
              </a:spcBef>
              <a:spcAft>
                <a:spcPts val="0"/>
              </a:spcAft>
              <a:buClr>
                <a:schemeClr val="lt1"/>
              </a:buClr>
              <a:buSzPts val="1400"/>
              <a:buChar char="●"/>
              <a:defRPr/>
            </a:lvl4pPr>
            <a:lvl5pPr marL="2286000" lvl="4" indent="-317500" algn="l">
              <a:lnSpc>
                <a:spcPct val="90000"/>
              </a:lnSpc>
              <a:spcBef>
                <a:spcPts val="2133"/>
              </a:spcBef>
              <a:spcAft>
                <a:spcPts val="0"/>
              </a:spcAft>
              <a:buClr>
                <a:schemeClr val="lt1"/>
              </a:buClr>
              <a:buSzPts val="1400"/>
              <a:buChar char="○"/>
              <a:defRPr/>
            </a:lvl5pPr>
            <a:lvl6pPr marL="2743200" lvl="5" indent="-317500" algn="l">
              <a:lnSpc>
                <a:spcPct val="90000"/>
              </a:lnSpc>
              <a:spcBef>
                <a:spcPts val="2133"/>
              </a:spcBef>
              <a:spcAft>
                <a:spcPts val="0"/>
              </a:spcAft>
              <a:buClr>
                <a:schemeClr val="dk1"/>
              </a:buClr>
              <a:buSzPts val="1400"/>
              <a:buChar char="■"/>
              <a:defRPr/>
            </a:lvl6pPr>
            <a:lvl7pPr marL="3200400" lvl="6" indent="-317500" algn="l">
              <a:lnSpc>
                <a:spcPct val="90000"/>
              </a:lnSpc>
              <a:spcBef>
                <a:spcPts val="2133"/>
              </a:spcBef>
              <a:spcAft>
                <a:spcPts val="0"/>
              </a:spcAft>
              <a:buClr>
                <a:schemeClr val="dk1"/>
              </a:buClr>
              <a:buSzPts val="1400"/>
              <a:buChar char="●"/>
              <a:defRPr/>
            </a:lvl7pPr>
            <a:lvl8pPr marL="3657600" lvl="7" indent="-317500" algn="l">
              <a:lnSpc>
                <a:spcPct val="90000"/>
              </a:lnSpc>
              <a:spcBef>
                <a:spcPts val="2133"/>
              </a:spcBef>
              <a:spcAft>
                <a:spcPts val="0"/>
              </a:spcAft>
              <a:buClr>
                <a:schemeClr val="dk1"/>
              </a:buClr>
              <a:buSzPts val="1400"/>
              <a:buChar char="○"/>
              <a:defRPr/>
            </a:lvl8pPr>
            <a:lvl9pPr marL="4114800" lvl="8" indent="-317500" algn="l">
              <a:lnSpc>
                <a:spcPct val="90000"/>
              </a:lnSpc>
              <a:spcBef>
                <a:spcPts val="2133"/>
              </a:spcBef>
              <a:spcAft>
                <a:spcPts val="2133"/>
              </a:spcAft>
              <a:buClr>
                <a:schemeClr val="dk1"/>
              </a:buClr>
              <a:buSzPts val="1400"/>
              <a:buChar char="■"/>
              <a:defRPr/>
            </a:lvl9pPr>
          </a:lstStyle>
          <a:p>
            <a:endParaRPr/>
          </a:p>
        </p:txBody>
      </p:sp>
      <p:sp>
        <p:nvSpPr>
          <p:cNvPr id="25" name="Google Shape;25;ge39074802f_2_126"/>
          <p:cNvSpPr txBox="1">
            <a:spLocks noGrp="1"/>
          </p:cNvSpPr>
          <p:nvPr>
            <p:ph type="sldNum" idx="12"/>
          </p:nvPr>
        </p:nvSpPr>
        <p:spPr>
          <a:xfrm>
            <a:off x="11296611" y="6217623"/>
            <a:ext cx="731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95412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ítulo y objetos" type="obj">
  <p:cSld name="Título y objetos">
    <p:spTree>
      <p:nvGrpSpPr>
        <p:cNvPr id="1" name="Shape 26"/>
        <p:cNvGrpSpPr/>
        <p:nvPr/>
      </p:nvGrpSpPr>
      <p:grpSpPr>
        <a:xfrm>
          <a:off x="0" y="0"/>
          <a:ext cx="0" cy="0"/>
          <a:chOff x="0" y="0"/>
          <a:chExt cx="0" cy="0"/>
        </a:xfrm>
      </p:grpSpPr>
      <p:sp>
        <p:nvSpPr>
          <p:cNvPr id="27" name="Google Shape;27;ge39074802f_2_13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ge39074802f_2_13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163344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7F557EE9-3411-4283-BD8E-188383665234}" type="datetimeFigureOut">
              <a:rPr lang="en-NZ" smtClean="0"/>
              <a:t>17/12/2021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3934892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7F557EE9-3411-4283-BD8E-188383665234}" type="datetimeFigureOut">
              <a:rPr lang="en-NZ" smtClean="0"/>
              <a:t>17/12/2021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1432596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F557EE9-3411-4283-BD8E-188383665234}" type="datetimeFigureOut">
              <a:rPr lang="en-NZ" smtClean="0"/>
              <a:t>17/12/2021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24863924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7F557EE9-3411-4283-BD8E-188383665234}" type="datetimeFigureOut">
              <a:rPr lang="en-NZ" smtClean="0"/>
              <a:t>17/12/2021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2377635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7F557EE9-3411-4283-BD8E-188383665234}" type="datetimeFigureOut">
              <a:rPr lang="en-NZ" smtClean="0"/>
              <a:t>17/12/2021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4046511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BB7F5-5E70-40ED-8F49-502768E700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C79DE0-A23A-40E1-9DCD-2A7A28F7D8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EA80A8-EDBB-4DFC-A2E4-2C91D9EC051D}"/>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5" name="Footer Placeholder 4">
            <a:extLst>
              <a:ext uri="{FF2B5EF4-FFF2-40B4-BE49-F238E27FC236}">
                <a16:creationId xmlns:a16="http://schemas.microsoft.com/office/drawing/2014/main" id="{8CD92289-9BBA-46AF-BDAF-A14564B498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E8DFDF-6C2D-4471-92A5-57C062663A3D}"/>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4265667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7F557EE9-3411-4283-BD8E-188383665234}" type="datetimeFigureOut">
              <a:rPr lang="en-NZ" smtClean="0"/>
              <a:t>17/12/2021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2885507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557EE9-3411-4283-BD8E-188383665234}" type="datetimeFigureOut">
              <a:rPr lang="en-NZ" smtClean="0"/>
              <a:t>17/12/2021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1098546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557EE9-3411-4283-BD8E-188383665234}" type="datetimeFigureOut">
              <a:rPr lang="en-NZ" smtClean="0"/>
              <a:t>17/12/2021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6231968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557EE9-3411-4283-BD8E-188383665234}" type="datetimeFigureOut">
              <a:rPr lang="en-NZ" smtClean="0"/>
              <a:t>17/12/2021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33112678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7F557EE9-3411-4283-BD8E-188383665234}" type="datetimeFigureOut">
              <a:rPr lang="en-NZ" smtClean="0"/>
              <a:t>17/12/2021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2602061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7F557EE9-3411-4283-BD8E-188383665234}" type="datetimeFigureOut">
              <a:rPr lang="en-NZ" smtClean="0"/>
              <a:t>17/12/2021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A1AF1B-30C4-4442-B868-2B705889548F}" type="slidenum">
              <a:rPr lang="en-NZ" smtClean="0"/>
              <a:t>‹#›</a:t>
            </a:fld>
            <a:endParaRPr lang="en-NZ"/>
          </a:p>
        </p:txBody>
      </p:sp>
    </p:spTree>
    <p:extLst>
      <p:ext uri="{BB962C8B-B14F-4D97-AF65-F5344CB8AC3E}">
        <p14:creationId xmlns:p14="http://schemas.microsoft.com/office/powerpoint/2010/main" val="13957274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Diapositiva de título" type="title">
  <p:cSld name="Diapositiva de título">
    <p:spTree>
      <p:nvGrpSpPr>
        <p:cNvPr id="1" name="Shape 13"/>
        <p:cNvGrpSpPr/>
        <p:nvPr/>
      </p:nvGrpSpPr>
      <p:grpSpPr>
        <a:xfrm>
          <a:off x="0" y="0"/>
          <a:ext cx="0" cy="0"/>
          <a:chOff x="0" y="0"/>
          <a:chExt cx="0" cy="0"/>
        </a:xfrm>
      </p:grpSpPr>
      <p:sp>
        <p:nvSpPr>
          <p:cNvPr id="14" name="Google Shape;14;p22"/>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2"/>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extLst>
      <p:ext uri="{BB962C8B-B14F-4D97-AF65-F5344CB8AC3E}">
        <p14:creationId xmlns:p14="http://schemas.microsoft.com/office/powerpoint/2010/main" val="2030479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En blanco" type="blank">
  <p:cSld name="En blanco">
    <p:spTree>
      <p:nvGrpSpPr>
        <p:cNvPr id="1" name="Shape 16"/>
        <p:cNvGrpSpPr/>
        <p:nvPr/>
      </p:nvGrpSpPr>
      <p:grpSpPr>
        <a:xfrm>
          <a:off x="0" y="0"/>
          <a:ext cx="0" cy="0"/>
          <a:chOff x="0" y="0"/>
          <a:chExt cx="0" cy="0"/>
        </a:xfrm>
      </p:grpSpPr>
      <p:sp>
        <p:nvSpPr>
          <p:cNvPr id="17" name="Google Shape;17;ge39074802f_2_1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8" name="Google Shape;18;ge39074802f_2_1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ge39074802f_2_1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24601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olo el título" type="titleOnly">
  <p:cSld name="Solo el título">
    <p:spTree>
      <p:nvGrpSpPr>
        <p:cNvPr id="1" name="Shape 20"/>
        <p:cNvGrpSpPr/>
        <p:nvPr/>
      </p:nvGrpSpPr>
      <p:grpSpPr>
        <a:xfrm>
          <a:off x="0" y="0"/>
          <a:ext cx="0" cy="0"/>
          <a:chOff x="0" y="0"/>
          <a:chExt cx="0" cy="0"/>
        </a:xfrm>
      </p:grpSpPr>
      <p:sp>
        <p:nvSpPr>
          <p:cNvPr id="21" name="Google Shape;21;ge39074802f_2_1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992169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ge39074802f_2_126"/>
          <p:cNvSpPr txBox="1">
            <a:spLocks noGrp="1"/>
          </p:cNvSpPr>
          <p:nvPr>
            <p:ph type="title"/>
          </p:nvPr>
        </p:nvSpPr>
        <p:spPr>
          <a:xfrm>
            <a:off x="415600" y="390467"/>
            <a:ext cx="11360700" cy="1068000"/>
          </a:xfrm>
          <a:prstGeom prst="rect">
            <a:avLst/>
          </a:prstGeom>
          <a:noFill/>
          <a:ln>
            <a:noFill/>
          </a:ln>
        </p:spPr>
        <p:txBody>
          <a:bodyPr spcFirstLastPara="1" wrap="square" lIns="91425" tIns="91425" rIns="91425" bIns="91425" anchor="t" anchorCtr="0">
            <a:noAutofit/>
          </a:bodyPr>
          <a:lstStyle>
            <a:lvl1pPr lvl="0" algn="l">
              <a:lnSpc>
                <a:spcPct val="90000"/>
              </a:lnSpc>
              <a:spcBef>
                <a:spcPts val="0"/>
              </a:spcBef>
              <a:spcAft>
                <a:spcPts val="0"/>
              </a:spcAft>
              <a:buClr>
                <a:schemeClr val="lt1"/>
              </a:buClr>
              <a:buSzPts val="4200"/>
              <a:buFont typeface="Arial"/>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24" name="Google Shape;24;ge39074802f_2_126"/>
          <p:cNvSpPr txBox="1">
            <a:spLocks noGrp="1"/>
          </p:cNvSpPr>
          <p:nvPr>
            <p:ph type="body" idx="1"/>
          </p:nvPr>
        </p:nvSpPr>
        <p:spPr>
          <a:xfrm>
            <a:off x="415600" y="1638233"/>
            <a:ext cx="11360700" cy="4453500"/>
          </a:xfrm>
          <a:prstGeom prst="rect">
            <a:avLst/>
          </a:prstGeom>
          <a:noFill/>
          <a:ln>
            <a:noFill/>
          </a:ln>
        </p:spPr>
        <p:txBody>
          <a:bodyPr spcFirstLastPara="1" wrap="square" lIns="91425" tIns="91425" rIns="91425" bIns="91425" anchor="t" anchorCtr="0">
            <a:noAutofit/>
          </a:bodyPr>
          <a:lstStyle>
            <a:lvl1pPr marL="457200" lvl="0" indent="-342900" algn="l">
              <a:lnSpc>
                <a:spcPct val="90000"/>
              </a:lnSpc>
              <a:spcBef>
                <a:spcPts val="0"/>
              </a:spcBef>
              <a:spcAft>
                <a:spcPts val="0"/>
              </a:spcAft>
              <a:buClr>
                <a:schemeClr val="lt1"/>
              </a:buClr>
              <a:buSzPts val="1800"/>
              <a:buChar char="●"/>
              <a:defRPr/>
            </a:lvl1pPr>
            <a:lvl2pPr marL="914400" lvl="1" indent="-317500" algn="l">
              <a:lnSpc>
                <a:spcPct val="90000"/>
              </a:lnSpc>
              <a:spcBef>
                <a:spcPts val="2133"/>
              </a:spcBef>
              <a:spcAft>
                <a:spcPts val="0"/>
              </a:spcAft>
              <a:buClr>
                <a:schemeClr val="lt1"/>
              </a:buClr>
              <a:buSzPts val="1400"/>
              <a:buChar char="○"/>
              <a:defRPr/>
            </a:lvl2pPr>
            <a:lvl3pPr marL="1371600" lvl="2" indent="-317500" algn="l">
              <a:lnSpc>
                <a:spcPct val="90000"/>
              </a:lnSpc>
              <a:spcBef>
                <a:spcPts val="2133"/>
              </a:spcBef>
              <a:spcAft>
                <a:spcPts val="0"/>
              </a:spcAft>
              <a:buClr>
                <a:schemeClr val="lt1"/>
              </a:buClr>
              <a:buSzPts val="1400"/>
              <a:buChar char="■"/>
              <a:defRPr/>
            </a:lvl3pPr>
            <a:lvl4pPr marL="1828800" lvl="3" indent="-317500" algn="l">
              <a:lnSpc>
                <a:spcPct val="90000"/>
              </a:lnSpc>
              <a:spcBef>
                <a:spcPts val="2133"/>
              </a:spcBef>
              <a:spcAft>
                <a:spcPts val="0"/>
              </a:spcAft>
              <a:buClr>
                <a:schemeClr val="lt1"/>
              </a:buClr>
              <a:buSzPts val="1400"/>
              <a:buChar char="●"/>
              <a:defRPr/>
            </a:lvl4pPr>
            <a:lvl5pPr marL="2286000" lvl="4" indent="-317500" algn="l">
              <a:lnSpc>
                <a:spcPct val="90000"/>
              </a:lnSpc>
              <a:spcBef>
                <a:spcPts val="2133"/>
              </a:spcBef>
              <a:spcAft>
                <a:spcPts val="0"/>
              </a:spcAft>
              <a:buClr>
                <a:schemeClr val="lt1"/>
              </a:buClr>
              <a:buSzPts val="1400"/>
              <a:buChar char="○"/>
              <a:defRPr/>
            </a:lvl5pPr>
            <a:lvl6pPr marL="2743200" lvl="5" indent="-317500" algn="l">
              <a:lnSpc>
                <a:spcPct val="90000"/>
              </a:lnSpc>
              <a:spcBef>
                <a:spcPts val="2133"/>
              </a:spcBef>
              <a:spcAft>
                <a:spcPts val="0"/>
              </a:spcAft>
              <a:buClr>
                <a:schemeClr val="dk1"/>
              </a:buClr>
              <a:buSzPts val="1400"/>
              <a:buChar char="■"/>
              <a:defRPr/>
            </a:lvl6pPr>
            <a:lvl7pPr marL="3200400" lvl="6" indent="-317500" algn="l">
              <a:lnSpc>
                <a:spcPct val="90000"/>
              </a:lnSpc>
              <a:spcBef>
                <a:spcPts val="2133"/>
              </a:spcBef>
              <a:spcAft>
                <a:spcPts val="0"/>
              </a:spcAft>
              <a:buClr>
                <a:schemeClr val="dk1"/>
              </a:buClr>
              <a:buSzPts val="1400"/>
              <a:buChar char="●"/>
              <a:defRPr/>
            </a:lvl7pPr>
            <a:lvl8pPr marL="3657600" lvl="7" indent="-317500" algn="l">
              <a:lnSpc>
                <a:spcPct val="90000"/>
              </a:lnSpc>
              <a:spcBef>
                <a:spcPts val="2133"/>
              </a:spcBef>
              <a:spcAft>
                <a:spcPts val="0"/>
              </a:spcAft>
              <a:buClr>
                <a:schemeClr val="dk1"/>
              </a:buClr>
              <a:buSzPts val="1400"/>
              <a:buChar char="○"/>
              <a:defRPr/>
            </a:lvl8pPr>
            <a:lvl9pPr marL="4114800" lvl="8" indent="-317500" algn="l">
              <a:lnSpc>
                <a:spcPct val="90000"/>
              </a:lnSpc>
              <a:spcBef>
                <a:spcPts val="2133"/>
              </a:spcBef>
              <a:spcAft>
                <a:spcPts val="2133"/>
              </a:spcAft>
              <a:buClr>
                <a:schemeClr val="dk1"/>
              </a:buClr>
              <a:buSzPts val="1400"/>
              <a:buChar char="■"/>
              <a:defRPr/>
            </a:lvl9pPr>
          </a:lstStyle>
          <a:p>
            <a:endParaRPr/>
          </a:p>
        </p:txBody>
      </p:sp>
      <p:sp>
        <p:nvSpPr>
          <p:cNvPr id="25" name="Google Shape;25;ge39074802f_2_126"/>
          <p:cNvSpPr txBox="1">
            <a:spLocks noGrp="1"/>
          </p:cNvSpPr>
          <p:nvPr>
            <p:ph type="sldNum" idx="12"/>
          </p:nvPr>
        </p:nvSpPr>
        <p:spPr>
          <a:xfrm>
            <a:off x="11296611" y="6217623"/>
            <a:ext cx="731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64883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46271-24FE-424F-BC20-9CA631EA8B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E094EA-D1C7-4F26-BBE5-DA91EA9B37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7A057D-56C7-4E80-9F7A-9645BEEAC35E}"/>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5" name="Footer Placeholder 4">
            <a:extLst>
              <a:ext uri="{FF2B5EF4-FFF2-40B4-BE49-F238E27FC236}">
                <a16:creationId xmlns:a16="http://schemas.microsoft.com/office/drawing/2014/main" id="{B0CD274B-5EAA-4CD1-A062-51BB7C5D6D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95BF3B-B1B9-4A30-BA8C-6C8B2B44375E}"/>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1815694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ítulo y objetos" type="obj">
  <p:cSld name="Título y objetos">
    <p:spTree>
      <p:nvGrpSpPr>
        <p:cNvPr id="1" name="Shape 26"/>
        <p:cNvGrpSpPr/>
        <p:nvPr/>
      </p:nvGrpSpPr>
      <p:grpSpPr>
        <a:xfrm>
          <a:off x="0" y="0"/>
          <a:ext cx="0" cy="0"/>
          <a:chOff x="0" y="0"/>
          <a:chExt cx="0" cy="0"/>
        </a:xfrm>
      </p:grpSpPr>
      <p:sp>
        <p:nvSpPr>
          <p:cNvPr id="27" name="Google Shape;27;ge39074802f_2_13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ge39074802f_2_13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24718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87B76-A1F7-4EBC-833D-9D4886CAAE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CAA78F-D377-4693-B8FB-2844D95A0F2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1CEB2C-7108-433B-9EBD-E9D22BFF2C3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6AF598-8A71-4E47-B142-BC99435EDDA3}"/>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6" name="Footer Placeholder 5">
            <a:extLst>
              <a:ext uri="{FF2B5EF4-FFF2-40B4-BE49-F238E27FC236}">
                <a16:creationId xmlns:a16="http://schemas.microsoft.com/office/drawing/2014/main" id="{79EBDD0F-8B08-406E-9379-BCAD6E27F8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3B36B5-27AF-4590-BC5C-E4C5C025E928}"/>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2503531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449F0-483D-49C8-9EFE-CE60DA514C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49FA1A-AFD8-47FE-9151-0055F3A5FA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BECE0A4-C64B-4631-9EBD-5607615105C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42E4DF-D723-4983-B02B-529479AB51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C777FD-B0B8-4640-A9E6-F45B58D1DA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A889F2-5F0D-45E8-BB35-F8CC5F383D7E}"/>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8" name="Footer Placeholder 7">
            <a:extLst>
              <a:ext uri="{FF2B5EF4-FFF2-40B4-BE49-F238E27FC236}">
                <a16:creationId xmlns:a16="http://schemas.microsoft.com/office/drawing/2014/main" id="{51731548-F9EA-4851-A548-A9453C671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3FFA952-6E6A-42A4-AF28-4AD15F3C2D14}"/>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3716167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5EB26-29D4-47FD-88EC-F89031B276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BCE4B8-FF1A-402C-8C06-127BFF81E97E}"/>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4" name="Footer Placeholder 3">
            <a:extLst>
              <a:ext uri="{FF2B5EF4-FFF2-40B4-BE49-F238E27FC236}">
                <a16:creationId xmlns:a16="http://schemas.microsoft.com/office/drawing/2014/main" id="{CE03DC54-EEBA-49AE-B16E-020D8CAFA8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A05AD5-0965-43FE-A241-F80B26541E5D}"/>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3496344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A0421C-D29B-4569-BF13-035E438977DF}"/>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3" name="Footer Placeholder 2">
            <a:extLst>
              <a:ext uri="{FF2B5EF4-FFF2-40B4-BE49-F238E27FC236}">
                <a16:creationId xmlns:a16="http://schemas.microsoft.com/office/drawing/2014/main" id="{21A7852F-AD3D-4E78-86B7-DD9C1515C9A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0A9170-ECFC-4D90-B499-78268EE62C0B}"/>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3573608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F4B5F-202A-4DEC-B863-E53FA60854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92FB1C-40A4-4EA1-96FB-A194DDAB64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ABF63E-A38B-4292-84FB-55C8D5A116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BBEFFF-F0A0-41DC-AC94-E783B594987D}"/>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6" name="Footer Placeholder 5">
            <a:extLst>
              <a:ext uri="{FF2B5EF4-FFF2-40B4-BE49-F238E27FC236}">
                <a16:creationId xmlns:a16="http://schemas.microsoft.com/office/drawing/2014/main" id="{AC1995E2-B101-4B90-B63C-33E05AAE15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DF9F0B-1B2D-4C3F-A7B3-59749963C2ED}"/>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2687451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CAF15-5C54-4CFB-9249-5FE9AFEF19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4A8996-7F7E-4E5D-AA58-32DAF83B91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52CAB91-6873-4783-94C9-C3E17649C7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241A80-9362-4508-8EF1-770EF34450D5}"/>
              </a:ext>
            </a:extLst>
          </p:cNvPr>
          <p:cNvSpPr>
            <a:spLocks noGrp="1"/>
          </p:cNvSpPr>
          <p:nvPr>
            <p:ph type="dt" sz="half" idx="10"/>
          </p:nvPr>
        </p:nvSpPr>
        <p:spPr/>
        <p:txBody>
          <a:bodyPr/>
          <a:lstStyle/>
          <a:p>
            <a:fld id="{4F65182F-D7E6-4E8F-B3C8-740ABB6E9977}" type="datetimeFigureOut">
              <a:rPr lang="en-US" smtClean="0"/>
              <a:t>17-Dec-21</a:t>
            </a:fld>
            <a:endParaRPr lang="en-US"/>
          </a:p>
        </p:txBody>
      </p:sp>
      <p:sp>
        <p:nvSpPr>
          <p:cNvPr id="6" name="Footer Placeholder 5">
            <a:extLst>
              <a:ext uri="{FF2B5EF4-FFF2-40B4-BE49-F238E27FC236}">
                <a16:creationId xmlns:a16="http://schemas.microsoft.com/office/drawing/2014/main" id="{132E0211-4792-46C5-8704-55429F5EDB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C02225-E4B6-4958-B2FC-46DCC2B2D85A}"/>
              </a:ext>
            </a:extLst>
          </p:cNvPr>
          <p:cNvSpPr>
            <a:spLocks noGrp="1"/>
          </p:cNvSpPr>
          <p:nvPr>
            <p:ph type="sldNum" sz="quarter" idx="12"/>
          </p:nvPr>
        </p:nvSpPr>
        <p:spPr/>
        <p:txBody>
          <a:bodyPr/>
          <a:lstStyle/>
          <a:p>
            <a:fld id="{CD3E523B-9CF5-4DF4-B2DA-EB7A21B33844}" type="slidenum">
              <a:rPr lang="en-US" smtClean="0"/>
              <a:t>‹#›</a:t>
            </a:fld>
            <a:endParaRPr lang="en-US"/>
          </a:p>
        </p:txBody>
      </p:sp>
    </p:spTree>
    <p:extLst>
      <p:ext uri="{BB962C8B-B14F-4D97-AF65-F5344CB8AC3E}">
        <p14:creationId xmlns:p14="http://schemas.microsoft.com/office/powerpoint/2010/main" val="1153622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7" Type="http://schemas.openxmlformats.org/officeDocument/2006/relationships/image" Target="../media/image1.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theme" Target="../theme/theme4.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E7FDDF-3FBF-4BC2-A478-78AC376592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C1D625-F097-4981-8E99-7B3CDBDAF4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81A045-F84D-469B-AF94-88EAD24C2F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65182F-D7E6-4E8F-B3C8-740ABB6E9977}" type="datetimeFigureOut">
              <a:rPr lang="en-US" smtClean="0"/>
              <a:t>17-Dec-21</a:t>
            </a:fld>
            <a:endParaRPr lang="en-US"/>
          </a:p>
        </p:txBody>
      </p:sp>
      <p:sp>
        <p:nvSpPr>
          <p:cNvPr id="5" name="Footer Placeholder 4">
            <a:extLst>
              <a:ext uri="{FF2B5EF4-FFF2-40B4-BE49-F238E27FC236}">
                <a16:creationId xmlns:a16="http://schemas.microsoft.com/office/drawing/2014/main" id="{AE6D9ED9-ECD0-4DEE-A689-76C4D8AB50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FFAE7D8-5833-4FC8-9318-216D59679A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3E523B-9CF5-4DF4-B2DA-EB7A21B33844}" type="slidenum">
              <a:rPr lang="en-US" smtClean="0"/>
              <a:t>‹#›</a:t>
            </a:fld>
            <a:endParaRPr lang="en-US"/>
          </a:p>
        </p:txBody>
      </p:sp>
    </p:spTree>
    <p:extLst>
      <p:ext uri="{BB962C8B-B14F-4D97-AF65-F5344CB8AC3E}">
        <p14:creationId xmlns:p14="http://schemas.microsoft.com/office/powerpoint/2010/main" val="2192664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20"/>
          <p:cNvPicPr preferRelativeResize="0"/>
          <p:nvPr/>
        </p:nvPicPr>
        <p:blipFill rotWithShape="1">
          <a:blip r:embed="rId5">
            <a:alphaModFix/>
          </a:blip>
          <a:srcRect/>
          <a:stretch/>
        </p:blipFill>
        <p:spPr>
          <a:xfrm>
            <a:off x="10447199" y="0"/>
            <a:ext cx="1744801" cy="926926"/>
          </a:xfrm>
          <a:prstGeom prst="rect">
            <a:avLst/>
          </a:prstGeom>
          <a:noFill/>
          <a:ln>
            <a:noFill/>
          </a:ln>
        </p:spPr>
      </p:pic>
      <p:sp>
        <p:nvSpPr>
          <p:cNvPr id="3" name="TextBox 2">
            <a:extLst>
              <a:ext uri="{FF2B5EF4-FFF2-40B4-BE49-F238E27FC236}">
                <a16:creationId xmlns:a16="http://schemas.microsoft.com/office/drawing/2014/main" id="{9CE89873-93E7-492B-A6FD-F6499043B79A}"/>
              </a:ext>
            </a:extLst>
          </p:cNvPr>
          <p:cNvSpPr txBox="1"/>
          <p:nvPr userDrawn="1">
            <p:extLst>
              <p:ext uri="{1162E1C5-73C7-4A58-AE30-91384D911F3F}">
                <p184:classification xmlns:p184="http://schemas.microsoft.com/office/powerpoint/2018/4/main" val="ftr"/>
              </p:ext>
            </p:extLst>
          </p:nvPr>
        </p:nvSpPr>
        <p:spPr>
          <a:xfrm>
            <a:off x="0" y="6690360"/>
            <a:ext cx="603250" cy="167640"/>
          </a:xfrm>
          <a:prstGeom prst="rect">
            <a:avLst/>
          </a:prstGeom>
        </p:spPr>
        <p:txBody>
          <a:bodyPr horzOverflow="overflow" lIns="0" tIns="0" rIns="0" bIns="0">
            <a:spAutoFit/>
          </a:bodyPr>
          <a:lstStyle/>
          <a:p>
            <a:pPr algn="l"/>
            <a:r>
              <a:rPr lang="en-US" sz="1100">
                <a:solidFill>
                  <a:srgbClr val="000000"/>
                </a:solidFill>
                <a:latin typeface="Calibri" panose="020F0502020204030204" pitchFamily="34" charset="0"/>
                <a:cs typeface="Calibri" panose="020F0502020204030204" pitchFamily="34" charset="0"/>
              </a:rPr>
              <a:t>SENSITIVE</a:t>
            </a:r>
          </a:p>
        </p:txBody>
      </p:sp>
    </p:spTree>
    <p:extLst>
      <p:ext uri="{BB962C8B-B14F-4D97-AF65-F5344CB8AC3E}">
        <p14:creationId xmlns:p14="http://schemas.microsoft.com/office/powerpoint/2010/main" val="402126180"/>
      </p:ext>
    </p:extLst>
  </p:cSld>
  <p:clrMap bg1="lt1" tx1="dk1" bg2="dk2" tx2="lt2" accent1="accent1" accent2="accent2" accent3="accent3" accent4="accent4" accent5="accent5" accent6="accent6" hlink="hlink" folHlink="folHlink"/>
  <p:sldLayoutIdLst>
    <p:sldLayoutId id="2147483674" r:id="rId1"/>
    <p:sldLayoutId id="2147483676" r:id="rId2"/>
    <p:sldLayoutId id="214748367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57EE9-3411-4283-BD8E-188383665234}" type="datetimeFigureOut">
              <a:rPr lang="en-NZ" smtClean="0"/>
              <a:t>17/12/2021</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A1AF1B-30C4-4442-B868-2B705889548F}" type="slidenum">
              <a:rPr lang="en-NZ" smtClean="0"/>
              <a:t>‹#›</a:t>
            </a:fld>
            <a:endParaRPr lang="en-NZ"/>
          </a:p>
        </p:txBody>
      </p:sp>
    </p:spTree>
    <p:extLst>
      <p:ext uri="{BB962C8B-B14F-4D97-AF65-F5344CB8AC3E}">
        <p14:creationId xmlns:p14="http://schemas.microsoft.com/office/powerpoint/2010/main" val="390551134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20"/>
          <p:cNvPicPr preferRelativeResize="0"/>
          <p:nvPr/>
        </p:nvPicPr>
        <p:blipFill rotWithShape="1">
          <a:blip r:embed="rId7">
            <a:alphaModFix/>
          </a:blip>
          <a:srcRect/>
          <a:stretch/>
        </p:blipFill>
        <p:spPr>
          <a:xfrm>
            <a:off x="10447199" y="0"/>
            <a:ext cx="1744801" cy="926926"/>
          </a:xfrm>
          <a:prstGeom prst="rect">
            <a:avLst/>
          </a:prstGeom>
          <a:noFill/>
          <a:ln>
            <a:noFill/>
          </a:ln>
        </p:spPr>
      </p:pic>
    </p:spTree>
    <p:extLst>
      <p:ext uri="{BB962C8B-B14F-4D97-AF65-F5344CB8AC3E}">
        <p14:creationId xmlns:p14="http://schemas.microsoft.com/office/powerpoint/2010/main" val="2616042101"/>
      </p:ext>
    </p:extLst>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hyperlink" Target="http://wedocs.unep.org/bitstream/handle/20.500.11822/31035/k1800347inf5.pdf?sequence=31&amp;isAllowed=y"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edocs.unep.org/bitstream/handle/20.500.11822/28471/English.pdf?sequence=3&amp;isAllowed=y" TargetMode="External"/><Relationship Id="rId3" Type="http://schemas.openxmlformats.org/officeDocument/2006/relationships/hyperlink" Target="https://wedocs.unep.org/bitstream/handle/20.500.11822/17562/Marine%20Plastic%20Debris%20and%20Microplastic%20Technical%20Report%20Advance%20Copy%20Ann.pdf?%20sequence=2&amp;isAllowed=y" TargetMode="External"/><Relationship Id="rId7" Type="http://schemas.openxmlformats.org/officeDocument/2006/relationships/hyperlink" Target="https://wedocs.unep.org/bitstream/handle/20.500.11822/22773/K1800210%20-%20UNEP-EA-3-RES-7%20-%20Advance.pdf?sequence=15&amp;isAllowed=y" TargetMode="External"/><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hyperlink" Target="http://wedocs.unep.org/bitstream/handle/20.500.11822/31035/k1800347inf5.pdf?sequence=31&amp;isAllowed=y" TargetMode="External"/><Relationship Id="rId5" Type="http://schemas.openxmlformats.org/officeDocument/2006/relationships/hyperlink" Target="https://wedocs.unep.org/bitstream/handle/20.500.11822/11186/K1607228_UNEPEA2_RES11E.pdf?sequence=1&amp;isAllowed=y" TargetMode="External"/><Relationship Id="rId4" Type="http://schemas.openxmlformats.org/officeDocument/2006/relationships/hyperlink" Target="https://wedocs.unep.org/handle/20.500.11822/7720"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plasticdeclaration.aosis.org/" TargetMode="External"/><Relationship Id="rId3" Type="http://schemas.openxmlformats.org/officeDocument/2006/relationships/hyperlink" Target="https://conferencemarinelitterplasticpollution.org/.cm4all/uproc.php/0/UNEA5.2%20Global_Agreement_.pdf?cdp=a&amp;_=17ba640bc3b" TargetMode="External"/><Relationship Id="rId7" Type="http://schemas.openxmlformats.org/officeDocument/2006/relationships/hyperlink" Target="https://wedocs.unep.org/xmlui/bitstream/handle/20.500.11822/35940/Decision%205-3%20-%20Adjournment%20and%20resumption%20of%20the%20fifth%20session%20of%20the%20United%20Nations%20Environment%20Assembly.pdf?sequence=1&amp;isAllowed=y"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hyperlink" Target="https://wedocs.unep.org/bitstream/handle/20.500.11822/35803/k2100514-e.pdf?sequence=1&amp;isAllowed=y" TargetMode="External"/><Relationship Id="rId5" Type="http://schemas.openxmlformats.org/officeDocument/2006/relationships/hyperlink" Target="https://wedocs.unep.org/bitstream/handle/20.500.11822/34635/K2100061.pdf?sequence=11&amp;isAllowed=y" TargetMode="External"/><Relationship Id="rId10" Type="http://schemas.openxmlformats.org/officeDocument/2006/relationships/hyperlink" Target="https://wedocs.unep.org/bitstream/handle/20.500.11822/37272/Working%20Document%2c%20Draft%20Resolution_Japan%20for%208th%20Annual%20CPR%20subcommittee%20meeting.pdf?sequence=1&amp;isAllowed=y" TargetMode="External"/><Relationship Id="rId4" Type="http://schemas.openxmlformats.org/officeDocument/2006/relationships/hyperlink" Target="https://sdgs.un.org/sites/default/files/2021-05/PGA-letter-High-level-Thematic-Debate-on-the-Ocean-and-Sustainable-Development-Goal-14-Life-Below-Water-Concept-note-and-programme.pdf" TargetMode="External"/><Relationship Id="rId9" Type="http://schemas.openxmlformats.org/officeDocument/2006/relationships/hyperlink" Target="https://conferencemarinelitterplasticpollution.org/.cm4all/uproc.php/0/Ministerial%20Statement_final.pdf?cdp=a&amp;_=17ba5ef76c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www.plasticpollutiontreaty.org/UN_treaty_plastic_poll_report.pdf" TargetMode="External"/><Relationship Id="rId7" Type="http://schemas.openxmlformats.org/officeDocument/2006/relationships/hyperlink" Target="https://pub.norden.org/temanord2020-535/temanord2020-535.pdf"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hyperlink" Target="https://www.ciel.org/wp-content/uploads/2020/06/Convention-on-Plastic-Pollution-June-2020-Single-Pages.pdf" TargetMode="External"/><Relationship Id="rId10" Type="http://schemas.openxmlformats.org/officeDocument/2006/relationships/image" Target="../media/image13.jpg"/><Relationship Id="rId4" Type="http://schemas.openxmlformats.org/officeDocument/2006/relationships/image" Target="../media/image10.png"/><Relationship Id="rId9" Type="http://schemas.openxmlformats.org/officeDocument/2006/relationships/hyperlink" Target="https://science.sciencemag.org/content/373/6550/4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34" name="Rectangle 23">
            <a:extLst>
              <a:ext uri="{FF2B5EF4-FFF2-40B4-BE49-F238E27FC236}">
                <a16:creationId xmlns:a16="http://schemas.microsoft.com/office/drawing/2014/main" id="{8A95209C-5275-4E15-8EA7-7F42980AB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0744DF8-376B-4910-8103-8F26C3CF6421}"/>
              </a:ext>
            </a:extLst>
          </p:cNvPr>
          <p:cNvPicPr>
            <a:picLocks noGrp="1" noChangeAspect="1"/>
          </p:cNvPicPr>
          <p:nvPr>
            <p:ph idx="4294967295"/>
          </p:nvPr>
        </p:nvPicPr>
        <p:blipFill rotWithShape="1">
          <a:blip r:embed="rId3">
            <a:alphaModFix amt="50000"/>
          </a:blip>
          <a:srcRect t="62444" r="-1" b="-1"/>
          <a:stretch/>
        </p:blipFill>
        <p:spPr>
          <a:xfrm>
            <a:off x="20" y="10"/>
            <a:ext cx="12188931" cy="6857990"/>
          </a:xfrm>
          <a:prstGeom prst="rect">
            <a:avLst/>
          </a:prstGeom>
        </p:spPr>
      </p:pic>
      <p:sp>
        <p:nvSpPr>
          <p:cNvPr id="5" name="Title 4">
            <a:extLst>
              <a:ext uri="{FF2B5EF4-FFF2-40B4-BE49-F238E27FC236}">
                <a16:creationId xmlns:a16="http://schemas.microsoft.com/office/drawing/2014/main" id="{4E752BB0-039C-46A4-9F66-D7D3DABAF7A4}"/>
              </a:ext>
            </a:extLst>
          </p:cNvPr>
          <p:cNvSpPr>
            <a:spLocks noGrp="1"/>
          </p:cNvSpPr>
          <p:nvPr>
            <p:ph type="ctrTitle"/>
          </p:nvPr>
        </p:nvSpPr>
        <p:spPr>
          <a:xfrm>
            <a:off x="1527048" y="1124712"/>
            <a:ext cx="9144000" cy="3063240"/>
          </a:xfrm>
        </p:spPr>
        <p:txBody>
          <a:bodyPr>
            <a:normAutofit/>
          </a:bodyPr>
          <a:lstStyle/>
          <a:p>
            <a:r>
              <a:rPr lang="en-US" sz="6600">
                <a:solidFill>
                  <a:srgbClr val="FFFFFF"/>
                </a:solidFill>
              </a:rPr>
              <a:t>The path to a legally binding plastics treaty</a:t>
            </a:r>
          </a:p>
        </p:txBody>
      </p:sp>
      <p:sp>
        <p:nvSpPr>
          <p:cNvPr id="6" name="Subtitle 5">
            <a:extLst>
              <a:ext uri="{FF2B5EF4-FFF2-40B4-BE49-F238E27FC236}">
                <a16:creationId xmlns:a16="http://schemas.microsoft.com/office/drawing/2014/main" id="{37253A46-AE1E-4C64-A01E-227B2551A6F0}"/>
              </a:ext>
            </a:extLst>
          </p:cNvPr>
          <p:cNvSpPr>
            <a:spLocks noGrp="1"/>
          </p:cNvSpPr>
          <p:nvPr>
            <p:ph type="subTitle" idx="1"/>
          </p:nvPr>
        </p:nvSpPr>
        <p:spPr>
          <a:xfrm>
            <a:off x="1527048" y="4599432"/>
            <a:ext cx="9144000" cy="1227520"/>
          </a:xfrm>
        </p:spPr>
        <p:txBody>
          <a:bodyPr>
            <a:normAutofit/>
          </a:bodyPr>
          <a:lstStyle/>
          <a:p>
            <a:r>
              <a:rPr lang="en-US" sz="2000" dirty="0">
                <a:solidFill>
                  <a:srgbClr val="FFFFFF"/>
                </a:solidFill>
              </a:rPr>
              <a:t>Associate Professor Trisia Farrelly </a:t>
            </a:r>
          </a:p>
          <a:p>
            <a:r>
              <a:rPr lang="en-US" sz="2000" dirty="0">
                <a:solidFill>
                  <a:srgbClr val="FFFFFF"/>
                </a:solidFill>
              </a:rPr>
              <a:t>Massey University, Aotearoa New Zealand</a:t>
            </a:r>
          </a:p>
          <a:p>
            <a:r>
              <a:rPr lang="en-US" sz="2000" dirty="0">
                <a:solidFill>
                  <a:srgbClr val="FFFFFF"/>
                </a:solidFill>
              </a:rPr>
              <a:t>for BFFP India National Meeting , Chennai, Tamil Nadu, 18 December 2021</a:t>
            </a:r>
          </a:p>
          <a:p>
            <a:endParaRPr lang="en-US" sz="2000" dirty="0">
              <a:solidFill>
                <a:srgbClr val="FFFFFF"/>
              </a:solidFill>
            </a:endParaRPr>
          </a:p>
        </p:txBody>
      </p:sp>
      <p:sp>
        <p:nvSpPr>
          <p:cNvPr id="35" name="sketchy box">
            <a:extLst>
              <a:ext uri="{FF2B5EF4-FFF2-40B4-BE49-F238E27FC236}">
                <a16:creationId xmlns:a16="http://schemas.microsoft.com/office/drawing/2014/main" id="{4F2ED431-E304-4FF0-9F4E-032783C9D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rgbClr val="FFFFFF">
                <a:alpha val="75000"/>
              </a:srgbClr>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ketchy line">
            <a:extLst>
              <a:ext uri="{FF2B5EF4-FFF2-40B4-BE49-F238E27FC236}">
                <a16:creationId xmlns:a16="http://schemas.microsoft.com/office/drawing/2014/main" id="{4E87FCFB-2CCE-460D-B3DD-557C8BD1B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419423"/>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alpha val="75000"/>
            </a:srgbClr>
          </a:solidFill>
          <a:ln w="41275" cap="rnd">
            <a:solidFill>
              <a:srgbClr val="FFFFFF">
                <a:alpha val="75000"/>
              </a:srgbClr>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792833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sp>
        <p:nvSpPr>
          <p:cNvPr id="103" name="Google Shape;103;g102968a6471_0_18"/>
          <p:cNvSpPr/>
          <p:nvPr/>
        </p:nvSpPr>
        <p:spPr>
          <a:xfrm>
            <a:off x="4512225" y="2166475"/>
            <a:ext cx="1434300" cy="14343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pic>
        <p:nvPicPr>
          <p:cNvPr id="104" name="Google Shape;104;g102968a6471_0_18"/>
          <p:cNvPicPr preferRelativeResize="0"/>
          <p:nvPr/>
        </p:nvPicPr>
        <p:blipFill rotWithShape="1">
          <a:blip r:embed="rId3">
            <a:alphaModFix/>
          </a:blip>
          <a:srcRect/>
          <a:stretch/>
        </p:blipFill>
        <p:spPr>
          <a:xfrm>
            <a:off x="0" y="31350"/>
            <a:ext cx="12192001" cy="6858001"/>
          </a:xfrm>
          <a:prstGeom prst="rect">
            <a:avLst/>
          </a:prstGeom>
          <a:noFill/>
          <a:ln>
            <a:noFill/>
          </a:ln>
        </p:spPr>
      </p:pic>
      <p:sp>
        <p:nvSpPr>
          <p:cNvPr id="105" name="Google Shape;105;g102968a6471_0_18"/>
          <p:cNvSpPr/>
          <p:nvPr/>
        </p:nvSpPr>
        <p:spPr>
          <a:xfrm>
            <a:off x="313750" y="4153750"/>
            <a:ext cx="23757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6" name="Google Shape;106;g102968a6471_0_18"/>
          <p:cNvSpPr/>
          <p:nvPr/>
        </p:nvSpPr>
        <p:spPr>
          <a:xfrm>
            <a:off x="3290050" y="2521075"/>
            <a:ext cx="2215200" cy="179400"/>
          </a:xfrm>
          <a:prstGeom prst="roundRect">
            <a:avLst>
              <a:gd name="adj" fmla="val 16667"/>
            </a:avLst>
          </a:prstGeom>
          <a:solidFill>
            <a:srgbClr val="FFC500">
              <a:alpha val="29049"/>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7" name="Google Shape;107;g102968a6471_0_18"/>
          <p:cNvSpPr/>
          <p:nvPr/>
        </p:nvSpPr>
        <p:spPr>
          <a:xfrm>
            <a:off x="3290050" y="3895225"/>
            <a:ext cx="2581800" cy="179400"/>
          </a:xfrm>
          <a:prstGeom prst="roundRect">
            <a:avLst>
              <a:gd name="adj" fmla="val 16667"/>
            </a:avLst>
          </a:prstGeom>
          <a:solidFill>
            <a:srgbClr val="FFC500">
              <a:alpha val="29049"/>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8" name="Google Shape;108;g102968a6471_0_18"/>
          <p:cNvSpPr/>
          <p:nvPr/>
        </p:nvSpPr>
        <p:spPr>
          <a:xfrm>
            <a:off x="3358750" y="5642725"/>
            <a:ext cx="1894500" cy="179400"/>
          </a:xfrm>
          <a:prstGeom prst="roundRect">
            <a:avLst>
              <a:gd name="adj" fmla="val 16667"/>
            </a:avLst>
          </a:prstGeom>
          <a:solidFill>
            <a:srgbClr val="FFC500">
              <a:alpha val="29049"/>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9" name="Google Shape;109;g102968a6471_0_18"/>
          <p:cNvSpPr/>
          <p:nvPr/>
        </p:nvSpPr>
        <p:spPr>
          <a:xfrm>
            <a:off x="3290050" y="4755063"/>
            <a:ext cx="23757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0" name="Google Shape;110;g102968a6471_0_18"/>
          <p:cNvSpPr/>
          <p:nvPr/>
        </p:nvSpPr>
        <p:spPr>
          <a:xfrm>
            <a:off x="3290050" y="2877275"/>
            <a:ext cx="1559100" cy="1482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1" name="Google Shape;111;g102968a6471_0_18"/>
          <p:cNvSpPr/>
          <p:nvPr/>
        </p:nvSpPr>
        <p:spPr>
          <a:xfrm>
            <a:off x="3358750" y="3025475"/>
            <a:ext cx="23757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2" name="Google Shape;112;g102968a6471_0_18"/>
          <p:cNvSpPr/>
          <p:nvPr/>
        </p:nvSpPr>
        <p:spPr>
          <a:xfrm>
            <a:off x="3358750" y="5464975"/>
            <a:ext cx="13875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3" name="Google Shape;113;g102968a6471_0_18"/>
          <p:cNvSpPr/>
          <p:nvPr/>
        </p:nvSpPr>
        <p:spPr>
          <a:xfrm>
            <a:off x="3187000" y="5835175"/>
            <a:ext cx="2031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4" name="Google Shape;114;g102968a6471_0_18"/>
          <p:cNvSpPr/>
          <p:nvPr/>
        </p:nvSpPr>
        <p:spPr>
          <a:xfrm>
            <a:off x="6054100" y="2697875"/>
            <a:ext cx="1269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5" name="Google Shape;115;g102968a6471_0_18"/>
          <p:cNvSpPr/>
          <p:nvPr/>
        </p:nvSpPr>
        <p:spPr>
          <a:xfrm>
            <a:off x="6054100" y="3471250"/>
            <a:ext cx="15591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6" name="Google Shape;116;g102968a6471_0_18"/>
          <p:cNvSpPr/>
          <p:nvPr/>
        </p:nvSpPr>
        <p:spPr>
          <a:xfrm>
            <a:off x="6054100" y="5675575"/>
            <a:ext cx="815700" cy="23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7" name="Google Shape;117;g102968a6471_0_18"/>
          <p:cNvSpPr/>
          <p:nvPr/>
        </p:nvSpPr>
        <p:spPr>
          <a:xfrm>
            <a:off x="8970600" y="4333150"/>
            <a:ext cx="23757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8" name="Google Shape;118;g102968a6471_0_18"/>
          <p:cNvSpPr/>
          <p:nvPr/>
        </p:nvSpPr>
        <p:spPr>
          <a:xfrm>
            <a:off x="3358750" y="3401850"/>
            <a:ext cx="2375700" cy="1482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19" name="Google Shape;119;g102968a6471_0_18"/>
          <p:cNvSpPr/>
          <p:nvPr/>
        </p:nvSpPr>
        <p:spPr>
          <a:xfrm>
            <a:off x="3358750" y="5116975"/>
            <a:ext cx="6990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0" name="Google Shape;120;g102968a6471_0_18"/>
          <p:cNvSpPr/>
          <p:nvPr/>
        </p:nvSpPr>
        <p:spPr>
          <a:xfrm>
            <a:off x="3358750" y="5269375"/>
            <a:ext cx="25281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1" name="Google Shape;121;g102968a6471_0_18"/>
          <p:cNvSpPr/>
          <p:nvPr/>
        </p:nvSpPr>
        <p:spPr>
          <a:xfrm>
            <a:off x="313750" y="4661800"/>
            <a:ext cx="23757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2" name="Google Shape;122;g102968a6471_0_18"/>
          <p:cNvSpPr/>
          <p:nvPr/>
        </p:nvSpPr>
        <p:spPr>
          <a:xfrm>
            <a:off x="313750" y="5349250"/>
            <a:ext cx="2664300" cy="179400"/>
          </a:xfrm>
          <a:prstGeom prst="roundRect">
            <a:avLst>
              <a:gd name="adj" fmla="val 16667"/>
            </a:avLst>
          </a:prstGeom>
          <a:solidFill>
            <a:srgbClr val="FFC500">
              <a:alpha val="29049"/>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3" name="Google Shape;123;g102968a6471_0_18"/>
          <p:cNvSpPr/>
          <p:nvPr/>
        </p:nvSpPr>
        <p:spPr>
          <a:xfrm>
            <a:off x="3290050" y="6027625"/>
            <a:ext cx="2031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4" name="Google Shape;124;g102968a6471_0_18"/>
          <p:cNvSpPr/>
          <p:nvPr/>
        </p:nvSpPr>
        <p:spPr>
          <a:xfrm>
            <a:off x="9239800" y="3600775"/>
            <a:ext cx="2031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5" name="Google Shape;125;g102968a6471_0_18"/>
          <p:cNvSpPr/>
          <p:nvPr/>
        </p:nvSpPr>
        <p:spPr>
          <a:xfrm>
            <a:off x="8970600" y="5731375"/>
            <a:ext cx="2775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6" name="Google Shape;126;g102968a6471_0_18"/>
          <p:cNvSpPr/>
          <p:nvPr/>
        </p:nvSpPr>
        <p:spPr>
          <a:xfrm>
            <a:off x="313750" y="2303825"/>
            <a:ext cx="993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7" name="Google Shape;127;g102968a6471_0_18"/>
          <p:cNvSpPr/>
          <p:nvPr/>
        </p:nvSpPr>
        <p:spPr>
          <a:xfrm>
            <a:off x="339400" y="3974350"/>
            <a:ext cx="21642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8" name="Google Shape;128;g102968a6471_0_18"/>
          <p:cNvSpPr/>
          <p:nvPr/>
        </p:nvSpPr>
        <p:spPr>
          <a:xfrm>
            <a:off x="313750" y="2662625"/>
            <a:ext cx="15591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9" name="Google Shape;129;g102968a6471_0_18"/>
          <p:cNvSpPr/>
          <p:nvPr/>
        </p:nvSpPr>
        <p:spPr>
          <a:xfrm>
            <a:off x="313750" y="4512475"/>
            <a:ext cx="19761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0" name="Google Shape;130;g102968a6471_0_18"/>
          <p:cNvSpPr/>
          <p:nvPr/>
        </p:nvSpPr>
        <p:spPr>
          <a:xfrm>
            <a:off x="339400" y="4318075"/>
            <a:ext cx="23757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1" name="Google Shape;131;g102968a6471_0_18"/>
          <p:cNvSpPr/>
          <p:nvPr/>
        </p:nvSpPr>
        <p:spPr>
          <a:xfrm>
            <a:off x="3290050" y="3715825"/>
            <a:ext cx="1764300" cy="1482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2" name="Google Shape;132;g102968a6471_0_18"/>
          <p:cNvSpPr/>
          <p:nvPr/>
        </p:nvSpPr>
        <p:spPr>
          <a:xfrm>
            <a:off x="7048000" y="96500"/>
            <a:ext cx="3951000" cy="179400"/>
          </a:xfrm>
          <a:prstGeom prst="roundRect">
            <a:avLst>
              <a:gd name="adj" fmla="val 16667"/>
            </a:avLst>
          </a:prstGeom>
          <a:solidFill>
            <a:srgbClr val="FFC500">
              <a:alpha val="29049"/>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Arial"/>
                <a:ea typeface="+mn-ea"/>
                <a:cs typeface="Arial"/>
                <a:sym typeface="Arial"/>
              </a:rPr>
              <a:t>Indirectly related to trade related measures</a:t>
            </a: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3" name="Google Shape;133;g102968a6471_0_18"/>
          <p:cNvSpPr/>
          <p:nvPr/>
        </p:nvSpPr>
        <p:spPr>
          <a:xfrm>
            <a:off x="7048000" y="275900"/>
            <a:ext cx="39510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Arial"/>
                <a:ea typeface="+mn-ea"/>
                <a:cs typeface="Arial"/>
                <a:sym typeface="Arial"/>
              </a:rPr>
              <a:t>Need of trade related measures/policies</a:t>
            </a: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4" name="Google Shape;134;g102968a6471_0_18"/>
          <p:cNvSpPr/>
          <p:nvPr/>
        </p:nvSpPr>
        <p:spPr>
          <a:xfrm>
            <a:off x="2035300" y="2483225"/>
            <a:ext cx="8664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5" name="Google Shape;135;g102968a6471_0_18"/>
          <p:cNvSpPr/>
          <p:nvPr/>
        </p:nvSpPr>
        <p:spPr>
          <a:xfrm>
            <a:off x="489975" y="5169850"/>
            <a:ext cx="9339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6" name="Google Shape;136;g102968a6471_0_18"/>
          <p:cNvSpPr/>
          <p:nvPr/>
        </p:nvSpPr>
        <p:spPr>
          <a:xfrm>
            <a:off x="1247500" y="5349250"/>
            <a:ext cx="1042500" cy="17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7" name="Google Shape;137;g102968a6471_0_18"/>
          <p:cNvSpPr/>
          <p:nvPr/>
        </p:nvSpPr>
        <p:spPr>
          <a:xfrm>
            <a:off x="3375850" y="2514425"/>
            <a:ext cx="1387500" cy="1482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8" name="Google Shape;138;g102968a6471_0_18"/>
          <p:cNvSpPr/>
          <p:nvPr/>
        </p:nvSpPr>
        <p:spPr>
          <a:xfrm>
            <a:off x="6054100" y="4904425"/>
            <a:ext cx="993900" cy="179400"/>
          </a:xfrm>
          <a:prstGeom prst="roundRect">
            <a:avLst>
              <a:gd name="adj" fmla="val 16667"/>
            </a:avLst>
          </a:prstGeom>
          <a:solidFill>
            <a:srgbClr val="FFC500">
              <a:alpha val="29049"/>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39" name="Google Shape;139;g102968a6471_0_18"/>
          <p:cNvSpPr/>
          <p:nvPr/>
        </p:nvSpPr>
        <p:spPr>
          <a:xfrm>
            <a:off x="3434950" y="4325155"/>
            <a:ext cx="2375700" cy="239400"/>
          </a:xfrm>
          <a:prstGeom prst="roundRect">
            <a:avLst>
              <a:gd name="adj" fmla="val 16667"/>
            </a:avLst>
          </a:prstGeom>
          <a:solidFill>
            <a:srgbClr val="D9EAD3">
              <a:alpha val="402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8D03C4F-CA1D-45BD-9F65-DB250DA8723B}"/>
              </a:ext>
            </a:extLst>
          </p:cNvPr>
          <p:cNvPicPr>
            <a:picLocks noGrp="1" noChangeAspect="1"/>
          </p:cNvPicPr>
          <p:nvPr>
            <p:ph idx="1"/>
          </p:nvPr>
        </p:nvPicPr>
        <p:blipFill rotWithShape="1">
          <a:blip r:embed="rId3"/>
          <a:srcRect l="77585" t="43144" r="11999" b="25123"/>
          <a:stretch/>
        </p:blipFill>
        <p:spPr>
          <a:xfrm>
            <a:off x="4951678" y="643465"/>
            <a:ext cx="5670197" cy="5571067"/>
          </a:xfrm>
          <a:prstGeom prst="rect">
            <a:avLst/>
          </a:prstGeom>
        </p:spPr>
      </p:pic>
      <p:pic>
        <p:nvPicPr>
          <p:cNvPr id="2" name="Picture 1">
            <a:extLst>
              <a:ext uri="{FF2B5EF4-FFF2-40B4-BE49-F238E27FC236}">
                <a16:creationId xmlns:a16="http://schemas.microsoft.com/office/drawing/2014/main" id="{D97C12B4-A644-488A-BF62-19CCB0EA5ECC}"/>
              </a:ext>
            </a:extLst>
          </p:cNvPr>
          <p:cNvPicPr>
            <a:picLocks noChangeAspect="1"/>
          </p:cNvPicPr>
          <p:nvPr/>
        </p:nvPicPr>
        <p:blipFill>
          <a:blip r:embed="rId4"/>
          <a:stretch>
            <a:fillRect/>
          </a:stretch>
        </p:blipFill>
        <p:spPr>
          <a:xfrm>
            <a:off x="816193" y="1822564"/>
            <a:ext cx="2444708" cy="3212870"/>
          </a:xfrm>
          <a:prstGeom prst="rect">
            <a:avLst/>
          </a:prstGeom>
        </p:spPr>
      </p:pic>
    </p:spTree>
    <p:extLst>
      <p:ext uri="{BB962C8B-B14F-4D97-AF65-F5344CB8AC3E}">
        <p14:creationId xmlns:p14="http://schemas.microsoft.com/office/powerpoint/2010/main" val="1066522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CB104-ED0A-4DBA-9995-320184AB40D3}"/>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36670C2E-4451-4109-939A-0108D7840106}"/>
              </a:ext>
            </a:extLst>
          </p:cNvPr>
          <p:cNvSpPr>
            <a:spLocks noGrp="1"/>
          </p:cNvSpPr>
          <p:nvPr>
            <p:ph type="subTitle" idx="1"/>
          </p:nvPr>
        </p:nvSpPr>
        <p:spPr/>
        <p:txBody>
          <a:bodyPr/>
          <a:lstStyle/>
          <a:p>
            <a:endParaRPr lang="en-US" dirty="0"/>
          </a:p>
        </p:txBody>
      </p:sp>
      <p:pic>
        <p:nvPicPr>
          <p:cNvPr id="5" name="Picture 4">
            <a:extLst>
              <a:ext uri="{FF2B5EF4-FFF2-40B4-BE49-F238E27FC236}">
                <a16:creationId xmlns:a16="http://schemas.microsoft.com/office/drawing/2014/main" id="{F546C894-BA78-496B-A6A9-BF699D389925}"/>
              </a:ext>
            </a:extLst>
          </p:cNvPr>
          <p:cNvPicPr>
            <a:picLocks noChangeAspect="1"/>
          </p:cNvPicPr>
          <p:nvPr/>
        </p:nvPicPr>
        <p:blipFill>
          <a:blip r:embed="rId3"/>
          <a:stretch>
            <a:fillRect/>
          </a:stretch>
        </p:blipFill>
        <p:spPr>
          <a:xfrm>
            <a:off x="2512017" y="0"/>
            <a:ext cx="7167966" cy="6858000"/>
          </a:xfrm>
          <a:prstGeom prst="rect">
            <a:avLst/>
          </a:prstGeom>
        </p:spPr>
      </p:pic>
    </p:spTree>
    <p:extLst>
      <p:ext uri="{BB962C8B-B14F-4D97-AF65-F5344CB8AC3E}">
        <p14:creationId xmlns:p14="http://schemas.microsoft.com/office/powerpoint/2010/main" val="3523393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E15FB-EC34-414C-AC54-B8D667122BA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3F5E1E7-0AD2-4AF1-8556-7FA19B115203}"/>
              </a:ext>
            </a:extLst>
          </p:cNvPr>
          <p:cNvPicPr>
            <a:picLocks noGrp="1" noChangeAspect="1"/>
          </p:cNvPicPr>
          <p:nvPr>
            <p:ph idx="1"/>
          </p:nvPr>
        </p:nvPicPr>
        <p:blipFill>
          <a:blip r:embed="rId3"/>
          <a:stretch>
            <a:fillRect/>
          </a:stretch>
        </p:blipFill>
        <p:spPr>
          <a:xfrm>
            <a:off x="3266188" y="0"/>
            <a:ext cx="4845846" cy="6851923"/>
          </a:xfrm>
        </p:spPr>
      </p:pic>
    </p:spTree>
    <p:extLst>
      <p:ext uri="{BB962C8B-B14F-4D97-AF65-F5344CB8AC3E}">
        <p14:creationId xmlns:p14="http://schemas.microsoft.com/office/powerpoint/2010/main" val="3929353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BF743877-4143-4041-B680-DC0940051DDB}"/>
              </a:ext>
            </a:extLst>
          </p:cNvPr>
          <p:cNvSpPr>
            <a:spLocks noGrp="1"/>
          </p:cNvSpPr>
          <p:nvPr>
            <p:ph type="title"/>
          </p:nvPr>
        </p:nvSpPr>
        <p:spPr>
          <a:xfrm>
            <a:off x="838200" y="1412488"/>
            <a:ext cx="2899189" cy="4363844"/>
          </a:xfrm>
        </p:spPr>
        <p:txBody>
          <a:bodyPr anchor="t">
            <a:normAutofit/>
          </a:bodyPr>
          <a:lstStyle/>
          <a:p>
            <a:r>
              <a:rPr lang="en-US" sz="4000">
                <a:solidFill>
                  <a:srgbClr val="FFFFFF"/>
                </a:solidFill>
              </a:rPr>
              <a:t>Key differences</a:t>
            </a:r>
          </a:p>
        </p:txBody>
      </p:sp>
      <p:sp>
        <p:nvSpPr>
          <p:cNvPr id="10" name="Content Placeholder 9">
            <a:extLst>
              <a:ext uri="{FF2B5EF4-FFF2-40B4-BE49-F238E27FC236}">
                <a16:creationId xmlns:a16="http://schemas.microsoft.com/office/drawing/2014/main" id="{3AFC07F1-A03C-44E9-8C91-284D635E7AA4}"/>
              </a:ext>
            </a:extLst>
          </p:cNvPr>
          <p:cNvSpPr>
            <a:spLocks noGrp="1"/>
          </p:cNvSpPr>
          <p:nvPr>
            <p:ph sz="half" idx="1"/>
          </p:nvPr>
        </p:nvSpPr>
        <p:spPr>
          <a:xfrm>
            <a:off x="4380855" y="1412489"/>
            <a:ext cx="3427283" cy="4363844"/>
          </a:xfrm>
        </p:spPr>
        <p:txBody>
          <a:bodyPr>
            <a:normAutofit/>
          </a:bodyPr>
          <a:lstStyle/>
          <a:p>
            <a:pPr marL="0" indent="0">
              <a:buNone/>
            </a:pPr>
            <a:r>
              <a:rPr lang="en-US" sz="1900" b="1" dirty="0"/>
              <a:t>Rwanda-Peru</a:t>
            </a:r>
          </a:p>
          <a:p>
            <a:pPr marL="0" indent="0">
              <a:buNone/>
            </a:pPr>
            <a:endParaRPr lang="en-US" sz="1900" dirty="0"/>
          </a:p>
          <a:p>
            <a:pPr marL="0" indent="0">
              <a:buNone/>
            </a:pPr>
            <a:r>
              <a:rPr lang="en-US" sz="1900" i="1" dirty="0"/>
              <a:t>Mandate</a:t>
            </a:r>
          </a:p>
          <a:p>
            <a:pPr marL="0" indent="0">
              <a:buNone/>
            </a:pPr>
            <a:r>
              <a:rPr lang="en-US" sz="1900" dirty="0"/>
              <a:t>Open mandate</a:t>
            </a:r>
          </a:p>
          <a:p>
            <a:pPr>
              <a:buFontTx/>
              <a:buChar char="-"/>
            </a:pPr>
            <a:endParaRPr lang="en-US" sz="1900" dirty="0"/>
          </a:p>
          <a:p>
            <a:pPr marL="0" indent="0">
              <a:buNone/>
            </a:pPr>
            <a:r>
              <a:rPr lang="en-US" sz="1900" i="1" dirty="0"/>
              <a:t>Scope</a:t>
            </a:r>
          </a:p>
          <a:p>
            <a:pPr marL="0" indent="0">
              <a:buNone/>
            </a:pPr>
            <a:r>
              <a:rPr lang="en-US" sz="1900" dirty="0"/>
              <a:t>Plastic pollution</a:t>
            </a:r>
          </a:p>
          <a:p>
            <a:pPr marL="0" indent="0">
              <a:buNone/>
            </a:pPr>
            <a:r>
              <a:rPr lang="en-US" sz="1900" dirty="0"/>
              <a:t>Life cycle approach</a:t>
            </a:r>
          </a:p>
          <a:p>
            <a:pPr marL="0" indent="0">
              <a:buNone/>
            </a:pPr>
            <a:endParaRPr lang="en-US" sz="1900" dirty="0"/>
          </a:p>
          <a:p>
            <a:pPr marL="0" indent="0">
              <a:buNone/>
            </a:pPr>
            <a:r>
              <a:rPr lang="en-US" sz="1900" i="1" dirty="0"/>
              <a:t>Structure</a:t>
            </a:r>
          </a:p>
          <a:p>
            <a:pPr marL="0" indent="0">
              <a:buNone/>
            </a:pPr>
            <a:r>
              <a:rPr lang="en-US" sz="1900" dirty="0"/>
              <a:t>Strong institutional framework</a:t>
            </a:r>
          </a:p>
          <a:p>
            <a:pPr>
              <a:buFontTx/>
              <a:buChar char="-"/>
            </a:pPr>
            <a:endParaRPr lang="en-US" sz="1900" dirty="0"/>
          </a:p>
          <a:p>
            <a:pPr>
              <a:buFontTx/>
              <a:buChar char="-"/>
            </a:pPr>
            <a:endParaRPr lang="en-US" sz="1900" dirty="0"/>
          </a:p>
        </p:txBody>
      </p:sp>
      <p:cxnSp>
        <p:nvCxnSpPr>
          <p:cNvPr id="18" name="Straight Connector 17">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10">
            <a:extLst>
              <a:ext uri="{FF2B5EF4-FFF2-40B4-BE49-F238E27FC236}">
                <a16:creationId xmlns:a16="http://schemas.microsoft.com/office/drawing/2014/main" id="{87DB2ED9-A5E0-412C-B935-6898ACB5E492}"/>
              </a:ext>
            </a:extLst>
          </p:cNvPr>
          <p:cNvSpPr>
            <a:spLocks noGrp="1"/>
          </p:cNvSpPr>
          <p:nvPr>
            <p:ph sz="half" idx="2"/>
          </p:nvPr>
        </p:nvSpPr>
        <p:spPr>
          <a:xfrm>
            <a:off x="8402132" y="1412488"/>
            <a:ext cx="3247174" cy="4574243"/>
          </a:xfrm>
        </p:spPr>
        <p:txBody>
          <a:bodyPr>
            <a:normAutofit/>
          </a:bodyPr>
          <a:lstStyle/>
          <a:p>
            <a:pPr marL="0" indent="0">
              <a:buNone/>
            </a:pPr>
            <a:r>
              <a:rPr lang="en-US" sz="1900" b="1" dirty="0"/>
              <a:t>Japan</a:t>
            </a:r>
          </a:p>
          <a:p>
            <a:pPr marL="0" indent="0">
              <a:buNone/>
            </a:pPr>
            <a:endParaRPr lang="en-US" sz="1900" dirty="0"/>
          </a:p>
          <a:p>
            <a:pPr marL="0" indent="0">
              <a:buNone/>
            </a:pPr>
            <a:r>
              <a:rPr lang="en-US" sz="1900" i="1" dirty="0"/>
              <a:t>Mandate</a:t>
            </a:r>
          </a:p>
          <a:p>
            <a:pPr marL="0" indent="0">
              <a:buNone/>
            </a:pPr>
            <a:r>
              <a:rPr lang="en-US" sz="1900" dirty="0"/>
              <a:t>Closed mandate</a:t>
            </a:r>
          </a:p>
          <a:p>
            <a:pPr marL="0" indent="0">
              <a:buNone/>
            </a:pPr>
            <a:endParaRPr lang="en-US" sz="1900" dirty="0"/>
          </a:p>
          <a:p>
            <a:pPr marL="0" indent="0">
              <a:buNone/>
            </a:pPr>
            <a:r>
              <a:rPr lang="en-US" sz="1900" i="1" dirty="0"/>
              <a:t>Scope</a:t>
            </a:r>
          </a:p>
          <a:p>
            <a:pPr marL="0" indent="0">
              <a:buNone/>
            </a:pPr>
            <a:r>
              <a:rPr lang="en-US" sz="1900" dirty="0"/>
              <a:t>Marine plastic pollution</a:t>
            </a:r>
          </a:p>
          <a:p>
            <a:pPr marL="0" indent="0">
              <a:buNone/>
            </a:pPr>
            <a:r>
              <a:rPr lang="en-US" sz="1900" dirty="0"/>
              <a:t>Downstream focus</a:t>
            </a:r>
          </a:p>
          <a:p>
            <a:pPr marL="0" indent="0">
              <a:buNone/>
            </a:pPr>
            <a:endParaRPr lang="en-US" sz="1900" dirty="0"/>
          </a:p>
          <a:p>
            <a:pPr marL="0" indent="0">
              <a:buNone/>
            </a:pPr>
            <a:r>
              <a:rPr lang="en-US" sz="1900" i="1" dirty="0"/>
              <a:t>Structure</a:t>
            </a:r>
          </a:p>
          <a:p>
            <a:pPr marL="0" indent="0">
              <a:buNone/>
            </a:pPr>
            <a:r>
              <a:rPr lang="en-US" sz="1900" dirty="0"/>
              <a:t>Weak instructional framework</a:t>
            </a:r>
          </a:p>
        </p:txBody>
      </p:sp>
    </p:spTree>
    <p:extLst>
      <p:ext uri="{BB962C8B-B14F-4D97-AF65-F5344CB8AC3E}">
        <p14:creationId xmlns:p14="http://schemas.microsoft.com/office/powerpoint/2010/main" val="1354010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AEF106FE-A7B5-44B8-829E-979F7CF3D26B}"/>
              </a:ext>
            </a:extLst>
          </p:cNvPr>
          <p:cNvPicPr>
            <a:picLocks noGrp="1" noChangeAspect="1"/>
          </p:cNvPicPr>
          <p:nvPr>
            <p:ph idx="1"/>
          </p:nvPr>
        </p:nvPicPr>
        <p:blipFill rotWithShape="1">
          <a:blip r:embed="rId3"/>
          <a:srcRect l="1031" b="50380"/>
          <a:stretch/>
        </p:blipFill>
        <p:spPr>
          <a:xfrm>
            <a:off x="425003" y="589207"/>
            <a:ext cx="6078180" cy="2159134"/>
          </a:xfrm>
        </p:spPr>
      </p:pic>
      <p:pic>
        <p:nvPicPr>
          <p:cNvPr id="10" name="Picture 9">
            <a:extLst>
              <a:ext uri="{FF2B5EF4-FFF2-40B4-BE49-F238E27FC236}">
                <a16:creationId xmlns:a16="http://schemas.microsoft.com/office/drawing/2014/main" id="{267027EB-E58C-418C-B4D1-A4187D94F4C4}"/>
              </a:ext>
            </a:extLst>
          </p:cNvPr>
          <p:cNvPicPr>
            <a:picLocks noChangeAspect="1"/>
          </p:cNvPicPr>
          <p:nvPr/>
        </p:nvPicPr>
        <p:blipFill rotWithShape="1">
          <a:blip r:embed="rId4"/>
          <a:srcRect l="-42352" t="-61961" r="42352" b="106522"/>
          <a:stretch/>
        </p:blipFill>
        <p:spPr>
          <a:xfrm>
            <a:off x="2795587" y="1090613"/>
            <a:ext cx="6600825" cy="2592746"/>
          </a:xfrm>
          <a:prstGeom prst="rect">
            <a:avLst/>
          </a:prstGeom>
        </p:spPr>
      </p:pic>
      <p:pic>
        <p:nvPicPr>
          <p:cNvPr id="12" name="Picture 11">
            <a:extLst>
              <a:ext uri="{FF2B5EF4-FFF2-40B4-BE49-F238E27FC236}">
                <a16:creationId xmlns:a16="http://schemas.microsoft.com/office/drawing/2014/main" id="{A18D076B-3CFF-46D9-B86A-54B048691276}"/>
              </a:ext>
            </a:extLst>
          </p:cNvPr>
          <p:cNvPicPr>
            <a:picLocks noChangeAspect="1"/>
          </p:cNvPicPr>
          <p:nvPr/>
        </p:nvPicPr>
        <p:blipFill rotWithShape="1">
          <a:blip r:embed="rId4"/>
          <a:srcRect l="1648" b="40706"/>
          <a:stretch/>
        </p:blipFill>
        <p:spPr>
          <a:xfrm>
            <a:off x="6362163" y="638468"/>
            <a:ext cx="5648885" cy="2313890"/>
          </a:xfrm>
          <a:prstGeom prst="rect">
            <a:avLst/>
          </a:prstGeom>
        </p:spPr>
      </p:pic>
      <p:pic>
        <p:nvPicPr>
          <p:cNvPr id="14" name="Picture 13">
            <a:extLst>
              <a:ext uri="{FF2B5EF4-FFF2-40B4-BE49-F238E27FC236}">
                <a16:creationId xmlns:a16="http://schemas.microsoft.com/office/drawing/2014/main" id="{99FDD134-C64B-4D96-BE88-7B84C5D417E0}"/>
              </a:ext>
            </a:extLst>
          </p:cNvPr>
          <p:cNvPicPr>
            <a:picLocks noChangeAspect="1"/>
          </p:cNvPicPr>
          <p:nvPr/>
        </p:nvPicPr>
        <p:blipFill rotWithShape="1">
          <a:blip r:embed="rId5"/>
          <a:srcRect l="589"/>
          <a:stretch/>
        </p:blipFill>
        <p:spPr>
          <a:xfrm>
            <a:off x="3418018" y="3683358"/>
            <a:ext cx="5453925" cy="2882821"/>
          </a:xfrm>
          <a:prstGeom prst="rect">
            <a:avLst/>
          </a:prstGeom>
        </p:spPr>
      </p:pic>
    </p:spTree>
    <p:extLst>
      <p:ext uri="{BB962C8B-B14F-4D97-AF65-F5344CB8AC3E}">
        <p14:creationId xmlns:p14="http://schemas.microsoft.com/office/powerpoint/2010/main" val="1750462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A51DB12-A972-46A6-B0FE-95D3C87EDEA5}"/>
              </a:ext>
            </a:extLst>
          </p:cNvPr>
          <p:cNvPicPr>
            <a:picLocks noChangeAspect="1"/>
          </p:cNvPicPr>
          <p:nvPr/>
        </p:nvPicPr>
        <p:blipFill rotWithShape="1">
          <a:blip r:embed="rId3">
            <a:alphaModFix amt="60000"/>
          </a:blip>
          <a:srcRect t="15094"/>
          <a:stretch/>
        </p:blipFill>
        <p:spPr>
          <a:xfrm>
            <a:off x="0" y="10"/>
            <a:ext cx="12192001" cy="6857990"/>
          </a:xfrm>
          <a:prstGeom prst="rect">
            <a:avLst/>
          </a:prstGeom>
        </p:spPr>
      </p:pic>
      <p:sp>
        <p:nvSpPr>
          <p:cNvPr id="2" name="Title 1">
            <a:extLst>
              <a:ext uri="{FF2B5EF4-FFF2-40B4-BE49-F238E27FC236}">
                <a16:creationId xmlns:a16="http://schemas.microsoft.com/office/drawing/2014/main" id="{01972463-8ECB-4F53-B390-D910CD0D03EE}"/>
              </a:ext>
            </a:extLst>
          </p:cNvPr>
          <p:cNvSpPr>
            <a:spLocks noGrp="1"/>
          </p:cNvSpPr>
          <p:nvPr>
            <p:ph type="title"/>
          </p:nvPr>
        </p:nvSpPr>
        <p:spPr>
          <a:xfrm>
            <a:off x="1198181" y="1122363"/>
            <a:ext cx="9795637" cy="2220775"/>
          </a:xfrm>
        </p:spPr>
        <p:txBody>
          <a:bodyPr vert="horz" lIns="91440" tIns="45720" rIns="91440" bIns="45720" rtlCol="0" anchor="b">
            <a:normAutofit/>
          </a:bodyPr>
          <a:lstStyle/>
          <a:p>
            <a:pPr algn="ctr"/>
            <a:r>
              <a:rPr lang="en-US" sz="5200" dirty="0">
                <a:solidFill>
                  <a:srgbClr val="FFFFFF"/>
                </a:solidFill>
              </a:rPr>
              <a:t>Prevention is better* than cure</a:t>
            </a:r>
            <a:br>
              <a:rPr lang="en-US" sz="5200" dirty="0">
                <a:solidFill>
                  <a:srgbClr val="FFFFFF"/>
                </a:solidFill>
              </a:rPr>
            </a:br>
            <a:br>
              <a:rPr lang="en-US" sz="5200" dirty="0">
                <a:solidFill>
                  <a:srgbClr val="FFFFFF"/>
                </a:solidFill>
              </a:rPr>
            </a:br>
            <a:r>
              <a:rPr lang="en-US" sz="2700" dirty="0">
                <a:solidFill>
                  <a:srgbClr val="FFFFFF"/>
                </a:solidFill>
              </a:rPr>
              <a:t>* safer, cheaper, responsible, ethical</a:t>
            </a:r>
          </a:p>
        </p:txBody>
      </p:sp>
    </p:spTree>
    <p:extLst>
      <p:ext uri="{BB962C8B-B14F-4D97-AF65-F5344CB8AC3E}">
        <p14:creationId xmlns:p14="http://schemas.microsoft.com/office/powerpoint/2010/main" val="68951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778BB-CB32-40A2-8C40-392DED6198C0}"/>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58F377E-DA31-4D6F-A85A-8CB321C9D267}"/>
              </a:ext>
            </a:extLst>
          </p:cNvPr>
          <p:cNvPicPr>
            <a:picLocks noGrp="1" noChangeAspect="1"/>
          </p:cNvPicPr>
          <p:nvPr>
            <p:ph idx="1"/>
          </p:nvPr>
        </p:nvPicPr>
        <p:blipFill rotWithShape="1">
          <a:blip r:embed="rId3"/>
          <a:srcRect l="6703" t="12967" r="68109" b="26989"/>
          <a:stretch/>
        </p:blipFill>
        <p:spPr>
          <a:xfrm>
            <a:off x="1515" y="0"/>
            <a:ext cx="12190485" cy="6872175"/>
          </a:xfrm>
        </p:spPr>
      </p:pic>
    </p:spTree>
    <p:extLst>
      <p:ext uri="{BB962C8B-B14F-4D97-AF65-F5344CB8AC3E}">
        <p14:creationId xmlns:p14="http://schemas.microsoft.com/office/powerpoint/2010/main" val="4279389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7" name="Content Placeholder 6">
            <a:extLst>
              <a:ext uri="{FF2B5EF4-FFF2-40B4-BE49-F238E27FC236}">
                <a16:creationId xmlns:a16="http://schemas.microsoft.com/office/drawing/2014/main" id="{BC10E11F-69C3-4BAD-8399-86AF68010208}"/>
              </a:ext>
            </a:extLst>
          </p:cNvPr>
          <p:cNvPicPr>
            <a:picLocks noGrp="1" noChangeAspect="1"/>
          </p:cNvPicPr>
          <p:nvPr>
            <p:ph idx="1"/>
          </p:nvPr>
        </p:nvPicPr>
        <p:blipFill rotWithShape="1">
          <a:blip r:embed="rId3">
            <a:alphaModFix amt="60000"/>
          </a:blip>
          <a:srcRect t="9516" r="-1" b="-1"/>
          <a:stretch/>
        </p:blipFill>
        <p:spPr>
          <a:xfrm>
            <a:off x="187388" y="182880"/>
            <a:ext cx="11824481" cy="6499784"/>
          </a:xfrm>
          <a:prstGeom prst="rect">
            <a:avLst/>
          </a:prstGeom>
        </p:spPr>
      </p:pic>
      <p:sp>
        <p:nvSpPr>
          <p:cNvPr id="2" name="Title 1">
            <a:extLst>
              <a:ext uri="{FF2B5EF4-FFF2-40B4-BE49-F238E27FC236}">
                <a16:creationId xmlns:a16="http://schemas.microsoft.com/office/drawing/2014/main" id="{ABAD8A97-429A-4529-A257-4C7F35CCAF15}"/>
              </a:ext>
            </a:extLst>
          </p:cNvPr>
          <p:cNvSpPr>
            <a:spLocks noGrp="1"/>
          </p:cNvSpPr>
          <p:nvPr>
            <p:ph type="title"/>
          </p:nvPr>
        </p:nvSpPr>
        <p:spPr>
          <a:xfrm>
            <a:off x="1198181" y="1122363"/>
            <a:ext cx="9795637" cy="2217158"/>
          </a:xfrm>
        </p:spPr>
        <p:txBody>
          <a:bodyPr vert="horz" lIns="91440" tIns="45720" rIns="91440" bIns="45720" rtlCol="0" anchor="b">
            <a:normAutofit/>
          </a:bodyPr>
          <a:lstStyle/>
          <a:p>
            <a:r>
              <a:rPr lang="en-US" sz="5200">
                <a:solidFill>
                  <a:srgbClr val="FFFFFF"/>
                </a:solidFill>
              </a:rPr>
              <a:t>Gaps in current global governance</a:t>
            </a:r>
          </a:p>
        </p:txBody>
      </p:sp>
    </p:spTree>
    <p:extLst>
      <p:ext uri="{BB962C8B-B14F-4D97-AF65-F5344CB8AC3E}">
        <p14:creationId xmlns:p14="http://schemas.microsoft.com/office/powerpoint/2010/main" val="3513014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52"/>
        <p:cNvGrpSpPr/>
        <p:nvPr/>
      </p:nvGrpSpPr>
      <p:grpSpPr>
        <a:xfrm>
          <a:off x="0" y="0"/>
          <a:ext cx="0" cy="0"/>
          <a:chOff x="0" y="0"/>
          <a:chExt cx="0" cy="0"/>
        </a:xfrm>
      </p:grpSpPr>
      <p:pic>
        <p:nvPicPr>
          <p:cNvPr id="54" name="Google Shape;54;p6"/>
          <p:cNvPicPr preferRelativeResize="0"/>
          <p:nvPr/>
        </p:nvPicPr>
        <p:blipFill rotWithShape="1">
          <a:blip r:embed="rId3">
            <a:alphaModFix/>
          </a:blip>
          <a:srcRect/>
          <a:stretch/>
        </p:blipFill>
        <p:spPr>
          <a:xfrm>
            <a:off x="5547281" y="1535825"/>
            <a:ext cx="6362700" cy="4667250"/>
          </a:xfrm>
          <a:prstGeom prst="rect">
            <a:avLst/>
          </a:prstGeom>
          <a:noFill/>
          <a:ln w="38100" cap="flat" cmpd="sng">
            <a:solidFill>
              <a:srgbClr val="146A8F"/>
            </a:solidFill>
            <a:prstDash val="solid"/>
            <a:round/>
            <a:headEnd type="none" w="sm" len="sm"/>
            <a:tailEnd type="none" w="sm" len="sm"/>
          </a:ln>
        </p:spPr>
      </p:pic>
      <p:sp>
        <p:nvSpPr>
          <p:cNvPr id="55" name="Google Shape;55;p6"/>
          <p:cNvSpPr txBox="1"/>
          <p:nvPr/>
        </p:nvSpPr>
        <p:spPr>
          <a:xfrm>
            <a:off x="321675" y="2171300"/>
            <a:ext cx="5148000" cy="30255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sz="1800" b="0"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endParaRPr>
          </a:p>
          <a:p>
            <a:pPr marL="0" marR="0" lvl="0" indent="0" algn="l" defTabSz="914400" rtl="0" eaLnBrk="1" fontAlgn="auto" latinLnBrk="0" hangingPunct="1">
              <a:lnSpc>
                <a:spcPct val="115000"/>
              </a:lnSpc>
              <a:spcBef>
                <a:spcPts val="0"/>
              </a:spcBef>
              <a:spcAft>
                <a:spcPts val="0"/>
              </a:spcAft>
              <a:buClr>
                <a:srgbClr val="000000"/>
              </a:buClr>
              <a:buSzPts val="2667"/>
              <a:buFont typeface="Arial"/>
              <a:buNone/>
              <a:tabLst/>
              <a:defRPr/>
            </a:pPr>
            <a:r>
              <a:rPr kumimoji="0" lang="en-US" sz="2667" b="0" i="1"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“Current governance strategies provide a </a:t>
            </a:r>
            <a:r>
              <a:rPr kumimoji="0" lang="en-US" sz="2667" b="0" i="1" u="none" strike="noStrike" kern="0" cap="none" spc="0" normalizeH="0" baseline="0" noProof="0" dirty="0">
                <a:ln>
                  <a:noFill/>
                </a:ln>
                <a:solidFill>
                  <a:srgbClr val="E68422"/>
                </a:solidFill>
                <a:effectLst/>
                <a:uLnTx/>
                <a:uFillTx/>
                <a:latin typeface="Century Schoolbook"/>
                <a:ea typeface="Century Schoolbook"/>
                <a:cs typeface="Century Schoolbook"/>
                <a:sym typeface="Century Schoolbook"/>
              </a:rPr>
              <a:t>fragmented approach</a:t>
            </a:r>
            <a:r>
              <a:rPr kumimoji="0" lang="en-US" sz="2667" b="0" i="1"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 </a:t>
            </a:r>
            <a:r>
              <a:rPr kumimoji="0" lang="en-US" sz="2667" b="0" i="1" u="sng"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that does not</a:t>
            </a:r>
            <a:r>
              <a:rPr kumimoji="0" lang="en-US" sz="2667" b="0" i="1"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 adequately address marine litter and microplastics.”</a:t>
            </a:r>
            <a:endParaRPr kumimoji="0" sz="2667" b="0" i="1"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endParaRPr>
          </a:p>
          <a:p>
            <a:pPr marL="0" marR="0" lvl="0" indent="0" algn="r" defTabSz="914400" rtl="0" eaLnBrk="1" fontAlgn="auto" latinLnBrk="0" hangingPunct="1">
              <a:lnSpc>
                <a:spcPct val="115000"/>
              </a:lnSpc>
              <a:spcBef>
                <a:spcPts val="0"/>
              </a:spcBef>
              <a:spcAft>
                <a:spcPts val="0"/>
              </a:spcAft>
              <a:buClr>
                <a:srgbClr val="000000"/>
              </a:buClr>
              <a:buSzPts val="1600"/>
              <a:buFont typeface="Arial"/>
              <a:buNone/>
              <a:tabLst/>
              <a:defRPr/>
            </a:pPr>
            <a:r>
              <a:rPr kumimoji="0" lang="en-US" sz="1300" b="1" i="1"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Source: UNEP (2017) </a:t>
            </a:r>
            <a:r>
              <a:rPr kumimoji="0" lang="en-US" sz="1300" b="1" i="1" u="sng" strike="noStrike" kern="0" cap="none" spc="0" normalizeH="0" baseline="0" noProof="0" dirty="0">
                <a:ln>
                  <a:noFill/>
                </a:ln>
                <a:solidFill>
                  <a:srgbClr val="E68422"/>
                </a:solidFill>
                <a:effectLst/>
                <a:uLnTx/>
                <a:uFillTx/>
                <a:latin typeface="Century Schoolbook"/>
                <a:ea typeface="Century Schoolbook"/>
                <a:cs typeface="Century Schoolbook"/>
                <a:sym typeface="Century Schoolbook"/>
                <a:hlinkClick r:id="rId4">
                  <a:extLst>
                    <a:ext uri="{A12FA001-AC4F-418D-AE19-62706E023703}">
                      <ahyp:hlinkClr xmlns:ahyp="http://schemas.microsoft.com/office/drawing/2018/hyperlinkcolor" val="tx"/>
                    </a:ext>
                  </a:extLst>
                </a:hlinkClick>
              </a:rPr>
              <a:t>Assessment</a:t>
            </a:r>
            <a:r>
              <a:rPr kumimoji="0" lang="en-US" sz="1300" b="1" i="1" u="sng" strike="noStrike" kern="0" cap="none" spc="0" normalizeH="0" baseline="0" noProof="0" dirty="0">
                <a:ln>
                  <a:noFill/>
                </a:ln>
                <a:solidFill>
                  <a:srgbClr val="E68422"/>
                </a:solidFill>
                <a:effectLst/>
                <a:uLnTx/>
                <a:uFillTx/>
                <a:latin typeface="Century Schoolbook"/>
                <a:ea typeface="Century Schoolbook"/>
                <a:cs typeface="Century Schoolbook"/>
                <a:sym typeface="Century Schoolbook"/>
              </a:rPr>
              <a:t> </a:t>
            </a:r>
            <a:endParaRPr kumimoji="0" sz="2400" b="0" i="0" u="none" strike="noStrike" kern="0" cap="none" spc="0" normalizeH="0" baseline="0" noProof="0" dirty="0">
              <a:ln>
                <a:noFill/>
              </a:ln>
              <a:solidFill>
                <a:srgbClr val="E68422"/>
              </a:solidFill>
              <a:effectLst/>
              <a:uLnTx/>
              <a:uFillTx/>
              <a:latin typeface="Source Code Pro"/>
              <a:ea typeface="Source Code Pro"/>
              <a:cs typeface="Source Code Pro"/>
              <a:sym typeface="Source Code Pro"/>
            </a:endParaRPr>
          </a:p>
        </p:txBody>
      </p:sp>
      <p:pic>
        <p:nvPicPr>
          <p:cNvPr id="4" name="Picture 3">
            <a:extLst>
              <a:ext uri="{FF2B5EF4-FFF2-40B4-BE49-F238E27FC236}">
                <a16:creationId xmlns:a16="http://schemas.microsoft.com/office/drawing/2014/main" id="{9BB975D0-38AD-46DE-8D73-2EBC9D05EA9B}"/>
              </a:ext>
            </a:extLst>
          </p:cNvPr>
          <p:cNvPicPr>
            <a:picLocks noChangeAspect="1"/>
          </p:cNvPicPr>
          <p:nvPr/>
        </p:nvPicPr>
        <p:blipFill>
          <a:blip r:embed="rId5"/>
          <a:stretch>
            <a:fillRect/>
          </a:stretch>
        </p:blipFill>
        <p:spPr>
          <a:xfrm>
            <a:off x="7225327" y="432401"/>
            <a:ext cx="4299274" cy="72818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gee848cf48d_0_40"/>
          <p:cNvSpPr/>
          <p:nvPr/>
        </p:nvSpPr>
        <p:spPr>
          <a:xfrm>
            <a:off x="330975" y="1881275"/>
            <a:ext cx="2175600" cy="777900"/>
          </a:xfrm>
          <a:prstGeom prst="homePlate">
            <a:avLst>
              <a:gd name="adj" fmla="val 30129"/>
            </a:avLst>
          </a:prstGeom>
          <a:solidFill>
            <a:srgbClr val="002060"/>
          </a:solidFill>
          <a:ln w="76200" cap="flat" cmpd="sng">
            <a:solidFill>
              <a:srgbClr val="FFFFFF"/>
            </a:solidFill>
            <a:prstDash val="solid"/>
            <a:miter lim="8000"/>
            <a:headEnd type="none" w="sm" len="sm"/>
            <a:tailEnd type="none" w="sm" len="sm"/>
          </a:ln>
        </p:spPr>
        <p:txBody>
          <a:bodyPr spcFirstLastPara="1" wrap="square" lIns="121900" tIns="121900" rIns="121900" bIns="1219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4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UNEA 1</a:t>
            </a:r>
            <a:endParaRPr kumimoji="0" sz="24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61" name="Google Shape;61;gee848cf48d_0_40"/>
          <p:cNvSpPr/>
          <p:nvPr/>
        </p:nvSpPr>
        <p:spPr>
          <a:xfrm>
            <a:off x="2579933" y="1881275"/>
            <a:ext cx="2899800" cy="777900"/>
          </a:xfrm>
          <a:prstGeom prst="chevron">
            <a:avLst>
              <a:gd name="adj" fmla="val 29853"/>
            </a:avLst>
          </a:prstGeom>
          <a:solidFill>
            <a:srgbClr val="002060"/>
          </a:solidFill>
          <a:ln w="76200" cap="flat" cmpd="sng">
            <a:solidFill>
              <a:srgbClr val="FFFFFF"/>
            </a:solidFill>
            <a:prstDash val="solid"/>
            <a:miter lim="8000"/>
            <a:headEnd type="none" w="sm" len="sm"/>
            <a:tailEnd type="none" w="sm" len="sm"/>
          </a:ln>
        </p:spPr>
        <p:txBody>
          <a:bodyPr spcFirstLastPara="1" wrap="square" lIns="121900" tIns="121900" rIns="121900" bIns="1219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2400" b="1"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UNEA 2</a:t>
            </a:r>
            <a:endParaRPr kumimoji="0" sz="2400" b="1"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endParaRPr>
          </a:p>
        </p:txBody>
      </p:sp>
      <p:grpSp>
        <p:nvGrpSpPr>
          <p:cNvPr id="62" name="Google Shape;62;gee848cf48d_0_40"/>
          <p:cNvGrpSpPr/>
          <p:nvPr/>
        </p:nvGrpSpPr>
        <p:grpSpPr>
          <a:xfrm>
            <a:off x="9475726" y="894971"/>
            <a:ext cx="1582842" cy="1171122"/>
            <a:chOff x="5255200" y="3006475"/>
            <a:chExt cx="511700" cy="378575"/>
          </a:xfrm>
        </p:grpSpPr>
        <p:sp>
          <p:nvSpPr>
            <p:cNvPr id="63" name="Google Shape;63;gee848cf48d_0_40"/>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sz="24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64" name="Google Shape;64;gee848cf48d_0_40"/>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002060"/>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sz="24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grpSp>
      <p:sp>
        <p:nvSpPr>
          <p:cNvPr id="65" name="Google Shape;65;gee848cf48d_0_40"/>
          <p:cNvSpPr txBox="1"/>
          <p:nvPr/>
        </p:nvSpPr>
        <p:spPr>
          <a:xfrm>
            <a:off x="77900" y="2691475"/>
            <a:ext cx="2560200" cy="3170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500" b="0" i="0" u="sng" strike="noStrike" kern="0" cap="none" spc="0" normalizeH="0" baseline="0" noProof="0">
                <a:ln>
                  <a:noFill/>
                </a:ln>
                <a:solidFill>
                  <a:srgbClr val="E68422"/>
                </a:solidFill>
                <a:effectLst/>
                <a:uLnTx/>
                <a:uFillTx/>
                <a:latin typeface="Lato"/>
                <a:ea typeface="Lato"/>
                <a:cs typeface="Lato"/>
                <a:sym typeface="Lato"/>
                <a:hlinkClick r:id="rId3">
                  <a:extLst>
                    <a:ext uri="{A12FA001-AC4F-418D-AE19-62706E023703}">
                      <ahyp:hlinkClr xmlns:ahyp="http://schemas.microsoft.com/office/drawing/2018/hyperlinkcolor" val="tx"/>
                    </a:ext>
                  </a:extLst>
                </a:hlinkClick>
              </a:rPr>
              <a:t>Resolution 1/6</a:t>
            </a:r>
            <a:r>
              <a:rPr kumimoji="0" lang="en-US" sz="1500" b="0" i="0" u="none" strike="noStrike" kern="0" cap="none" spc="0" normalizeH="0" baseline="0" noProof="0">
                <a:ln>
                  <a:noFill/>
                </a:ln>
                <a:solidFill>
                  <a:srgbClr val="E68422"/>
                </a:solidFill>
                <a:effectLst/>
                <a:uLnTx/>
                <a:uFillTx/>
                <a:latin typeface="Lato"/>
                <a:ea typeface="Lato"/>
                <a:cs typeface="Lato"/>
                <a:sym typeface="Lato"/>
              </a:rPr>
              <a:t> </a:t>
            </a:r>
            <a:r>
              <a:rPr kumimoji="0" lang="en-US" sz="1500" b="0" i="0" u="none" strike="noStrike" kern="0" cap="none" spc="0" normalizeH="0" baseline="0" noProof="0">
                <a:ln>
                  <a:noFill/>
                </a:ln>
                <a:solidFill>
                  <a:srgbClr val="FFFFFF"/>
                </a:solidFill>
                <a:effectLst/>
                <a:uLnTx/>
                <a:uFillTx/>
                <a:latin typeface="Lato"/>
                <a:ea typeface="Lato"/>
                <a:cs typeface="Lato"/>
                <a:sym typeface="Lato"/>
              </a:rPr>
              <a:t>(2014):</a:t>
            </a:r>
            <a:endParaRPr kumimoji="0" sz="1500" b="0" i="0" u="none" strike="noStrike" kern="0" cap="none" spc="0" normalizeH="0" baseline="0" noProof="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a:ln>
                  <a:noFill/>
                </a:ln>
                <a:solidFill>
                  <a:srgbClr val="FFFFFF"/>
                </a:solidFill>
                <a:effectLst/>
                <a:uLnTx/>
                <a:uFillTx/>
                <a:latin typeface="Lato"/>
                <a:ea typeface="Lato"/>
                <a:cs typeface="Lato"/>
                <a:sym typeface="Lato"/>
              </a:rPr>
              <a:t>Stresses the importance of the </a:t>
            </a:r>
            <a:r>
              <a:rPr kumimoji="0" lang="en-US" sz="1500" b="1" i="0" u="none" strike="noStrike" kern="0" cap="none" spc="0" normalizeH="0" baseline="0" noProof="0">
                <a:ln>
                  <a:noFill/>
                </a:ln>
                <a:solidFill>
                  <a:srgbClr val="FFFFFF"/>
                </a:solidFill>
                <a:effectLst/>
                <a:uLnTx/>
                <a:uFillTx/>
                <a:latin typeface="Lato"/>
                <a:ea typeface="Lato"/>
                <a:cs typeface="Lato"/>
                <a:sym typeface="Lato"/>
              </a:rPr>
              <a:t>precautionary approach.</a:t>
            </a:r>
            <a:endParaRPr kumimoji="0" sz="1500" b="1" i="0" u="none" strike="noStrike" kern="0" cap="none" spc="0" normalizeH="0" baseline="0" noProof="0">
              <a:ln>
                <a:noFill/>
              </a:ln>
              <a:solidFill>
                <a:srgbClr val="FFFFFF"/>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1" i="0" u="none" strike="noStrike" kern="0" cap="none" spc="0" normalizeH="0" baseline="0" noProof="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a:ln>
                  <a:noFill/>
                </a:ln>
                <a:solidFill>
                  <a:srgbClr val="FFFFFF"/>
                </a:solidFill>
                <a:effectLst/>
                <a:uLnTx/>
                <a:uFillTx/>
                <a:latin typeface="Lato"/>
                <a:ea typeface="Lato"/>
                <a:cs typeface="Lato"/>
                <a:sym typeface="Lato"/>
              </a:rPr>
              <a:t>Requested UNEP to undertake </a:t>
            </a:r>
            <a:r>
              <a:rPr kumimoji="0" lang="en-US" sz="1500" b="1" i="0" u="none" strike="noStrike" kern="0" cap="none" spc="0" normalizeH="0" baseline="0" noProof="0">
                <a:ln>
                  <a:noFill/>
                </a:ln>
                <a:solidFill>
                  <a:srgbClr val="FFFFFF"/>
                </a:solidFill>
                <a:effectLst/>
                <a:uLnTx/>
                <a:uFillTx/>
                <a:latin typeface="Lato"/>
                <a:ea typeface="Lato"/>
                <a:cs typeface="Lato"/>
                <a:sym typeface="Lato"/>
              </a:rPr>
              <a:t>a </a:t>
            </a:r>
            <a:r>
              <a:rPr kumimoji="0" lang="en-US" sz="1500" b="0" i="0" u="sng" strike="noStrike" kern="0" cap="none" spc="0" normalizeH="0" baseline="0" noProof="0">
                <a:ln>
                  <a:noFill/>
                </a:ln>
                <a:solidFill>
                  <a:srgbClr val="E68422"/>
                </a:solidFill>
                <a:effectLst/>
                <a:uLnTx/>
                <a:uFillTx/>
                <a:latin typeface="Lato"/>
                <a:ea typeface="Lato"/>
                <a:cs typeface="Lato"/>
                <a:sym typeface="Lato"/>
                <a:hlinkClick r:id="rId4">
                  <a:extLst>
                    <a:ext uri="{A12FA001-AC4F-418D-AE19-62706E023703}">
                      <ahyp:hlinkClr xmlns:ahyp="http://schemas.microsoft.com/office/drawing/2018/hyperlinkcolor" val="tx"/>
                    </a:ext>
                  </a:extLst>
                </a:hlinkClick>
              </a:rPr>
              <a:t>study</a:t>
            </a:r>
            <a:r>
              <a:rPr kumimoji="0" lang="en-US" sz="1500" b="1" i="0" u="none" strike="noStrike" kern="0" cap="none" spc="0" normalizeH="0" baseline="0" noProof="0">
                <a:ln>
                  <a:noFill/>
                </a:ln>
                <a:solidFill>
                  <a:srgbClr val="E68422"/>
                </a:solidFill>
                <a:effectLst/>
                <a:uLnTx/>
                <a:uFillTx/>
                <a:latin typeface="Lato"/>
                <a:ea typeface="Lato"/>
                <a:cs typeface="Lato"/>
                <a:sym typeface="Lato"/>
              </a:rPr>
              <a:t> </a:t>
            </a:r>
            <a:r>
              <a:rPr kumimoji="0" lang="en-US" sz="1500" b="1" i="0" u="none" strike="noStrike" kern="0" cap="none" spc="0" normalizeH="0" baseline="0" noProof="0">
                <a:ln>
                  <a:noFill/>
                </a:ln>
                <a:solidFill>
                  <a:srgbClr val="FFFFFF"/>
                </a:solidFill>
                <a:effectLst/>
                <a:uLnTx/>
                <a:uFillTx/>
                <a:latin typeface="Lato"/>
                <a:ea typeface="Lato"/>
                <a:cs typeface="Lato"/>
                <a:sym typeface="Lato"/>
              </a:rPr>
              <a:t>focusing on</a:t>
            </a:r>
            <a:r>
              <a:rPr kumimoji="0" lang="en-US" sz="1500" b="0" i="0" u="none" strike="noStrike" kern="0" cap="none" spc="0" normalizeH="0" baseline="0" noProof="0">
                <a:ln>
                  <a:noFill/>
                </a:ln>
                <a:solidFill>
                  <a:srgbClr val="FFFFFF"/>
                </a:solidFill>
                <a:effectLst/>
                <a:uLnTx/>
                <a:uFillTx/>
                <a:latin typeface="Lato"/>
                <a:ea typeface="Lato"/>
                <a:cs typeface="Lato"/>
                <a:sym typeface="Lato"/>
              </a:rPr>
              <a:t> </a:t>
            </a:r>
            <a:r>
              <a:rPr kumimoji="0" lang="en-US" sz="1500" b="1" i="0" u="none" strike="noStrike" kern="0" cap="none" spc="0" normalizeH="0" baseline="0" noProof="0">
                <a:ln>
                  <a:noFill/>
                </a:ln>
                <a:solidFill>
                  <a:srgbClr val="FFFFFF"/>
                </a:solidFill>
                <a:effectLst/>
                <a:uLnTx/>
                <a:uFillTx/>
                <a:latin typeface="Lato"/>
                <a:ea typeface="Lato"/>
                <a:cs typeface="Lato"/>
                <a:sym typeface="Lato"/>
              </a:rPr>
              <a:t>key sources </a:t>
            </a:r>
            <a:r>
              <a:rPr kumimoji="0" lang="en-US" sz="1500" b="0" i="0" u="none" strike="noStrike" kern="0" cap="none" spc="0" normalizeH="0" baseline="0" noProof="0">
                <a:ln>
                  <a:noFill/>
                </a:ln>
                <a:solidFill>
                  <a:srgbClr val="FFFFFF"/>
                </a:solidFill>
                <a:effectLst/>
                <a:uLnTx/>
                <a:uFillTx/>
                <a:latin typeface="Lato"/>
                <a:ea typeface="Lato"/>
                <a:cs typeface="Lato"/>
                <a:sym typeface="Lato"/>
              </a:rPr>
              <a:t>of marine plastic debris and microplastics.</a:t>
            </a:r>
            <a:endParaRPr kumimoji="0" sz="1500" b="0" i="0" u="none" strike="noStrike" kern="0" cap="none" spc="0" normalizeH="0" baseline="0" noProof="0">
              <a:ln>
                <a:noFill/>
              </a:ln>
              <a:solidFill>
                <a:srgbClr val="FFFFFF"/>
              </a:solidFill>
              <a:effectLst/>
              <a:uLnTx/>
              <a:uFillTx/>
              <a:latin typeface="Lato"/>
              <a:ea typeface="Lato"/>
              <a:cs typeface="Lato"/>
              <a:sym typeface="Lato"/>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6" name="Google Shape;66;gee848cf48d_0_40"/>
          <p:cNvSpPr txBox="1"/>
          <p:nvPr/>
        </p:nvSpPr>
        <p:spPr>
          <a:xfrm>
            <a:off x="2568883" y="2691475"/>
            <a:ext cx="2926200" cy="38790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US" sz="1500" b="0" i="0" u="sng" strike="noStrike" kern="0" cap="none" spc="0" normalizeH="0" baseline="0" noProof="0" dirty="0">
                <a:ln>
                  <a:noFill/>
                </a:ln>
                <a:solidFill>
                  <a:srgbClr val="E68422"/>
                </a:solidFill>
                <a:effectLst/>
                <a:uLnTx/>
                <a:uFillTx/>
                <a:latin typeface="Lato"/>
                <a:ea typeface="Lato"/>
                <a:cs typeface="Lato"/>
                <a:sym typeface="Lato"/>
                <a:hlinkClick r:id="rId5">
                  <a:extLst>
                    <a:ext uri="{A12FA001-AC4F-418D-AE19-62706E023703}">
                      <ahyp:hlinkClr xmlns:ahyp="http://schemas.microsoft.com/office/drawing/2018/hyperlinkcolor" val="tx"/>
                    </a:ext>
                  </a:extLst>
                </a:hlinkClick>
              </a:rPr>
              <a:t>Resolution 2/11</a:t>
            </a:r>
            <a:r>
              <a:rPr kumimoji="0" lang="en-US" sz="1500" b="0" i="0" u="none" strike="noStrike" kern="0" cap="none" spc="0" normalizeH="0" baseline="0" noProof="0" dirty="0">
                <a:ln>
                  <a:noFill/>
                </a:ln>
                <a:solidFill>
                  <a:srgbClr val="E68422"/>
                </a:solidFill>
                <a:effectLst/>
                <a:uLnTx/>
                <a:uFillTx/>
                <a:latin typeface="Lato"/>
                <a:ea typeface="Lato"/>
                <a:cs typeface="Lato"/>
                <a:sym typeface="Lato"/>
              </a:rPr>
              <a:t> </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(2016):</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Recognizes the issue as “</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rapidly increasing serious issue of global concern</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that needs an urgent global response taking into account a </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product </a:t>
            </a:r>
            <a:r>
              <a:rPr kumimoji="0" lang="en-US" sz="1500" b="1" i="0" u="sng" strike="noStrike" kern="0" cap="none" spc="0" normalizeH="0" baseline="0" noProof="0" dirty="0">
                <a:ln>
                  <a:noFill/>
                </a:ln>
                <a:solidFill>
                  <a:srgbClr val="FFFFFF"/>
                </a:solidFill>
                <a:effectLst/>
                <a:uLnTx/>
                <a:uFillTx/>
                <a:latin typeface="Lato"/>
                <a:ea typeface="Lato"/>
                <a:cs typeface="Lato"/>
                <a:sym typeface="Lato"/>
              </a:rPr>
              <a:t>life-cycle</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 approach.</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Requested UNEP to undertake an </a:t>
            </a:r>
            <a:r>
              <a:rPr kumimoji="0" lang="en-US" sz="1500" b="0" i="0" u="sng" strike="noStrike" kern="0" cap="none" spc="0" normalizeH="0" baseline="0" noProof="0" dirty="0">
                <a:ln>
                  <a:noFill/>
                </a:ln>
                <a:solidFill>
                  <a:srgbClr val="E68422"/>
                </a:solidFill>
                <a:effectLst/>
                <a:uLnTx/>
                <a:uFillTx/>
                <a:latin typeface="Lato"/>
                <a:ea typeface="Lato"/>
                <a:cs typeface="Lato"/>
                <a:sym typeface="Lato"/>
                <a:hlinkClick r:id="rId6">
                  <a:extLst>
                    <a:ext uri="{A12FA001-AC4F-418D-AE19-62706E023703}">
                      <ahyp:hlinkClr xmlns:ahyp="http://schemas.microsoft.com/office/drawing/2018/hyperlinkcolor" val="tx"/>
                    </a:ext>
                  </a:extLst>
                </a:hlinkClick>
              </a:rPr>
              <a:t>assessment</a:t>
            </a:r>
            <a:r>
              <a:rPr kumimoji="0" lang="en-US" sz="1500" b="0" i="0" u="none" strike="noStrike" kern="0" cap="none" spc="0" normalizeH="0" baseline="0" noProof="0" dirty="0">
                <a:ln>
                  <a:noFill/>
                </a:ln>
                <a:solidFill>
                  <a:srgbClr val="E68422"/>
                </a:solidFill>
                <a:effectLst/>
                <a:uLnTx/>
                <a:uFillTx/>
                <a:latin typeface="Lato"/>
                <a:ea typeface="Lato"/>
                <a:cs typeface="Lato"/>
                <a:sym typeface="Lato"/>
              </a:rPr>
              <a:t> </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of the effectiveness of relevant governance strategies</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to combat marine plastic litter and microplastics.</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67" name="Google Shape;67;gee848cf48d_0_40"/>
          <p:cNvSpPr/>
          <p:nvPr/>
        </p:nvSpPr>
        <p:spPr>
          <a:xfrm>
            <a:off x="5553092" y="1908450"/>
            <a:ext cx="3267000" cy="737100"/>
          </a:xfrm>
          <a:prstGeom prst="chevron">
            <a:avLst>
              <a:gd name="adj" fmla="val 29853"/>
            </a:avLst>
          </a:prstGeom>
          <a:solidFill>
            <a:srgbClr val="002060"/>
          </a:solidFill>
          <a:ln w="76200" cap="flat" cmpd="sng">
            <a:solidFill>
              <a:srgbClr val="FFFFFF"/>
            </a:solidFill>
            <a:prstDash val="solid"/>
            <a:miter lim="8000"/>
            <a:headEnd type="none" w="sm" len="sm"/>
            <a:tailEnd type="none" w="sm" len="sm"/>
          </a:ln>
        </p:spPr>
        <p:txBody>
          <a:bodyPr spcFirstLastPara="1" wrap="square" lIns="121900" tIns="121900" rIns="121900" bIns="1219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24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UNEA 3</a:t>
            </a:r>
            <a:endParaRPr kumimoji="0" sz="24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68" name="Google Shape;68;gee848cf48d_0_40"/>
          <p:cNvSpPr txBox="1"/>
          <p:nvPr/>
        </p:nvSpPr>
        <p:spPr>
          <a:xfrm>
            <a:off x="5663567" y="2691475"/>
            <a:ext cx="3200400" cy="36480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500" b="0" i="0" u="sng" strike="noStrike" kern="0" cap="none" spc="0" normalizeH="0" baseline="0" noProof="0" dirty="0">
                <a:ln>
                  <a:noFill/>
                </a:ln>
                <a:solidFill>
                  <a:srgbClr val="E68422"/>
                </a:solidFill>
                <a:effectLst/>
                <a:uLnTx/>
                <a:uFillTx/>
                <a:latin typeface="Lato"/>
                <a:ea typeface="Lato"/>
                <a:cs typeface="Lato"/>
                <a:sym typeface="Lato"/>
                <a:hlinkClick r:id="rId7">
                  <a:extLst>
                    <a:ext uri="{A12FA001-AC4F-418D-AE19-62706E023703}">
                      <ahyp:hlinkClr xmlns:ahyp="http://schemas.microsoft.com/office/drawing/2018/hyperlinkcolor" val="tx"/>
                    </a:ext>
                  </a:extLst>
                </a:hlinkClick>
              </a:rPr>
              <a:t>Resolution 3/7</a:t>
            </a:r>
            <a:r>
              <a:rPr kumimoji="0" lang="en-US" sz="1500" b="0" i="0" u="none" strike="noStrike" kern="0" cap="none" spc="0" normalizeH="0" baseline="0" noProof="0" dirty="0">
                <a:ln>
                  <a:noFill/>
                </a:ln>
                <a:solidFill>
                  <a:srgbClr val="E68422"/>
                </a:solidFill>
                <a:effectLst/>
                <a:uLnTx/>
                <a:uFillTx/>
                <a:latin typeface="Lato"/>
                <a:ea typeface="Lato"/>
                <a:cs typeface="Lato"/>
                <a:sym typeface="Lato"/>
              </a:rPr>
              <a:t> </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(2017)</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Stresses the importance of </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long-term elimination</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of discharge of litter and microplastics to the oceans.</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Encouraged innovative approaches such as </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extended producer responsibility</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and </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container deposit schemes</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Decided to convene an Open Ended Ad-Hoc Expert Group on Marine Litter and Microplastics (AHEG).</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cxnSp>
        <p:nvCxnSpPr>
          <p:cNvPr id="69" name="Google Shape;69;gee848cf48d_0_40"/>
          <p:cNvCxnSpPr/>
          <p:nvPr/>
        </p:nvCxnSpPr>
        <p:spPr>
          <a:xfrm flipH="1">
            <a:off x="2417142" y="2783475"/>
            <a:ext cx="20400" cy="3643800"/>
          </a:xfrm>
          <a:prstGeom prst="straightConnector1">
            <a:avLst/>
          </a:prstGeom>
          <a:noFill/>
          <a:ln w="9525" cap="flat" cmpd="sng">
            <a:solidFill>
              <a:schemeClr val="dk2"/>
            </a:solidFill>
            <a:prstDash val="solid"/>
            <a:round/>
            <a:headEnd type="none" w="sm" len="sm"/>
            <a:tailEnd type="none" w="sm" len="sm"/>
          </a:ln>
        </p:spPr>
      </p:cxnSp>
      <p:cxnSp>
        <p:nvCxnSpPr>
          <p:cNvPr id="70" name="Google Shape;70;gee848cf48d_0_40"/>
          <p:cNvCxnSpPr/>
          <p:nvPr/>
        </p:nvCxnSpPr>
        <p:spPr>
          <a:xfrm>
            <a:off x="5525025" y="2784525"/>
            <a:ext cx="7200" cy="3611700"/>
          </a:xfrm>
          <a:prstGeom prst="straightConnector1">
            <a:avLst/>
          </a:prstGeom>
          <a:noFill/>
          <a:ln w="9525" cap="flat" cmpd="sng">
            <a:solidFill>
              <a:schemeClr val="dk2"/>
            </a:solidFill>
            <a:prstDash val="solid"/>
            <a:round/>
            <a:headEnd type="none" w="sm" len="sm"/>
            <a:tailEnd type="none" w="sm" len="sm"/>
          </a:ln>
        </p:spPr>
      </p:cxnSp>
      <p:sp>
        <p:nvSpPr>
          <p:cNvPr id="71" name="Google Shape;71;gee848cf48d_0_40"/>
          <p:cNvSpPr/>
          <p:nvPr/>
        </p:nvSpPr>
        <p:spPr>
          <a:xfrm>
            <a:off x="8893450" y="1894925"/>
            <a:ext cx="2899800" cy="750600"/>
          </a:xfrm>
          <a:prstGeom prst="chevron">
            <a:avLst>
              <a:gd name="adj" fmla="val 29853"/>
            </a:avLst>
          </a:prstGeom>
          <a:solidFill>
            <a:srgbClr val="002060"/>
          </a:solidFill>
          <a:ln w="76200" cap="flat" cmpd="sng">
            <a:solidFill>
              <a:srgbClr val="FFFFFF"/>
            </a:solidFill>
            <a:prstDash val="solid"/>
            <a:miter lim="8000"/>
            <a:headEnd type="none" w="sm" len="sm"/>
            <a:tailEnd type="none" w="sm" len="sm"/>
          </a:ln>
        </p:spPr>
        <p:txBody>
          <a:bodyPr spcFirstLastPara="1" wrap="square" lIns="121900" tIns="121900" rIns="121900" bIns="1219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24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UNEA 4</a:t>
            </a:r>
            <a:endParaRPr kumimoji="0" sz="24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cxnSp>
        <p:nvCxnSpPr>
          <p:cNvPr id="72" name="Google Shape;72;gee848cf48d_0_40"/>
          <p:cNvCxnSpPr/>
          <p:nvPr/>
        </p:nvCxnSpPr>
        <p:spPr>
          <a:xfrm flipH="1">
            <a:off x="8847708" y="2822000"/>
            <a:ext cx="17400" cy="3553200"/>
          </a:xfrm>
          <a:prstGeom prst="straightConnector1">
            <a:avLst/>
          </a:prstGeom>
          <a:noFill/>
          <a:ln w="9525" cap="flat" cmpd="sng">
            <a:solidFill>
              <a:schemeClr val="dk2"/>
            </a:solidFill>
            <a:prstDash val="solid"/>
            <a:round/>
            <a:headEnd type="none" w="sm" len="sm"/>
            <a:tailEnd type="none" w="sm" len="sm"/>
          </a:ln>
        </p:spPr>
      </p:cxnSp>
      <p:sp>
        <p:nvSpPr>
          <p:cNvPr id="73" name="Google Shape;73;gee848cf48d_0_40"/>
          <p:cNvSpPr txBox="1"/>
          <p:nvPr/>
        </p:nvSpPr>
        <p:spPr>
          <a:xfrm>
            <a:off x="8893450" y="2691475"/>
            <a:ext cx="3200400" cy="41097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000000"/>
                </a:solidFill>
                <a:effectLst/>
                <a:uLnTx/>
                <a:uFillTx/>
                <a:latin typeface="Arial"/>
                <a:ea typeface="Arial"/>
                <a:cs typeface="Arial"/>
                <a:sym typeface="Arial"/>
              </a:rPr>
              <a:t> </a:t>
            </a:r>
            <a:r>
              <a:rPr kumimoji="0" lang="en-US" sz="1500" b="0" i="0" u="sng" strike="noStrike" kern="0" cap="none" spc="0" normalizeH="0" baseline="0" noProof="0" dirty="0">
                <a:ln>
                  <a:noFill/>
                </a:ln>
                <a:solidFill>
                  <a:srgbClr val="E68422"/>
                </a:solidFill>
                <a:effectLst/>
                <a:uLnTx/>
                <a:uFillTx/>
                <a:latin typeface="Lato"/>
                <a:ea typeface="Lato"/>
                <a:cs typeface="Lato"/>
                <a:sym typeface="Lato"/>
                <a:hlinkClick r:id="rId8">
                  <a:extLst>
                    <a:ext uri="{A12FA001-AC4F-418D-AE19-62706E023703}">
                      <ahyp:hlinkClr xmlns:ahyp="http://schemas.microsoft.com/office/drawing/2018/hyperlinkcolor" val="tx"/>
                    </a:ext>
                  </a:extLst>
                </a:hlinkClick>
              </a:rPr>
              <a:t>Resolution 4/6</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(2019)</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Stresses  the importance of more sustainable management of plastics throughout their life cycle, including but not limited to the</a:t>
            </a:r>
            <a:r>
              <a:rPr kumimoji="0" lang="en-US" sz="1500" b="1" i="0" u="none" strike="noStrike" kern="0" cap="none" spc="0" normalizeH="0" baseline="0" noProof="0" dirty="0">
                <a:ln>
                  <a:noFill/>
                </a:ln>
                <a:solidFill>
                  <a:srgbClr val="FFFFFF"/>
                </a:solidFill>
                <a:effectLst/>
                <a:uLnTx/>
                <a:uFillTx/>
                <a:latin typeface="Lato"/>
                <a:ea typeface="Lato"/>
                <a:cs typeface="Lato"/>
                <a:sym typeface="Lato"/>
              </a:rPr>
              <a:t> circular economy</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Required UNEP to compile data to prepare an assessment on sources, pathways and hazards of litter, including plastic litter and microplastics pollution, and its presence in rivers and oceans.</a:t>
            </a: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dirty="0">
              <a:ln>
                <a:noFill/>
              </a:ln>
              <a:solidFill>
                <a:srgbClr val="FFFFFF"/>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FFFFFF"/>
              </a:buClr>
              <a:buSzPts val="1500"/>
              <a:buFont typeface="Lato"/>
              <a:buChar char="●"/>
              <a:tabLst/>
              <a:defRPr/>
            </a:pP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Decided to extend the AHEG mandate </a:t>
            </a:r>
            <a:r>
              <a:rPr kumimoji="0" lang="en-US" sz="1500" b="0" i="0" u="none" strike="noStrike" kern="0" cap="none" spc="0" normalizeH="0" baseline="0" noProof="0" dirty="0" err="1">
                <a:ln>
                  <a:noFill/>
                </a:ln>
                <a:solidFill>
                  <a:srgbClr val="FFFFFF"/>
                </a:solidFill>
                <a:effectLst/>
                <a:uLnTx/>
                <a:uFillTx/>
                <a:latin typeface="Lato"/>
                <a:ea typeface="Lato"/>
                <a:cs typeface="Lato"/>
                <a:sym typeface="Lato"/>
              </a:rPr>
              <a:t>unti</a:t>
            </a:r>
            <a:r>
              <a:rPr kumimoji="0" lang="en-US" sz="1500" b="0" i="0" u="none" strike="noStrike" kern="0" cap="none" spc="0" normalizeH="0" baseline="0" noProof="0" dirty="0">
                <a:ln>
                  <a:noFill/>
                </a:ln>
                <a:solidFill>
                  <a:srgbClr val="FFFFFF"/>
                </a:solidFill>
                <a:effectLst/>
                <a:uLnTx/>
                <a:uFillTx/>
                <a:latin typeface="Lato"/>
                <a:ea typeface="Lato"/>
                <a:cs typeface="Lato"/>
                <a:sym typeface="Lato"/>
              </a:rPr>
              <a:t> UNEA 5.</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74" name="Google Shape;74;gee848cf48d_0_40"/>
          <p:cNvSpPr txBox="1">
            <a:spLocks noGrp="1"/>
          </p:cNvSpPr>
          <p:nvPr>
            <p:ph type="title"/>
          </p:nvPr>
        </p:nvSpPr>
        <p:spPr>
          <a:xfrm>
            <a:off x="119900" y="222975"/>
            <a:ext cx="8112000" cy="1082400"/>
          </a:xfrm>
          <a:prstGeom prst="rect">
            <a:avLst/>
          </a:prstGeom>
          <a:noFill/>
          <a:ln>
            <a:noFill/>
          </a:ln>
        </p:spPr>
        <p:txBody>
          <a:bodyPr spcFirstLastPara="1" wrap="square" lIns="121900" tIns="121900" rIns="121900" bIns="121900" anchor="b" anchorCtr="0">
            <a:noAutofit/>
          </a:bodyPr>
          <a:lstStyle/>
          <a:p>
            <a:pPr marL="0" lvl="0" indent="0" algn="l" rtl="0">
              <a:lnSpc>
                <a:spcPct val="90000"/>
              </a:lnSpc>
              <a:spcBef>
                <a:spcPts val="0"/>
              </a:spcBef>
              <a:spcAft>
                <a:spcPts val="0"/>
              </a:spcAft>
              <a:buClr>
                <a:srgbClr val="002060"/>
              </a:buClr>
              <a:buSzPts val="4200"/>
              <a:buFont typeface="Century Schoolbook"/>
              <a:buNone/>
            </a:pPr>
            <a:r>
              <a:rPr lang="en-US" sz="3000" b="1" dirty="0">
                <a:latin typeface="Century Schoolbook"/>
                <a:ea typeface="Century Schoolbook"/>
                <a:cs typeface="Century Schoolbook"/>
                <a:sym typeface="Century Schoolbook"/>
              </a:rPr>
              <a:t>THE PROCESS HAS BEEN A SPRINT</a:t>
            </a:r>
            <a:br>
              <a:rPr lang="en-US" sz="3000" b="1" dirty="0">
                <a:latin typeface="Century Schoolbook"/>
                <a:ea typeface="Century Schoolbook"/>
                <a:cs typeface="Century Schoolbook"/>
                <a:sym typeface="Century Schoolbook"/>
              </a:rPr>
            </a:br>
            <a:r>
              <a:rPr lang="en-US" sz="3000" b="1" dirty="0">
                <a:latin typeface="Century Schoolbook"/>
                <a:ea typeface="Century Schoolbook"/>
                <a:cs typeface="Century Schoolbook"/>
                <a:sym typeface="Century Schoolbook"/>
              </a:rPr>
              <a:t>because of the urgency of the situation</a:t>
            </a:r>
            <a:endParaRPr sz="3000" b="1" dirty="0">
              <a:latin typeface="Century Schoolbook"/>
              <a:ea typeface="Century Schoolbook"/>
              <a:cs typeface="Century Schoolbook"/>
              <a:sym typeface="Century Schoolbook"/>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46"/>
        <p:cNvGrpSpPr/>
        <p:nvPr/>
      </p:nvGrpSpPr>
      <p:grpSpPr>
        <a:xfrm>
          <a:off x="0" y="0"/>
          <a:ext cx="0" cy="0"/>
          <a:chOff x="0" y="0"/>
          <a:chExt cx="0" cy="0"/>
        </a:xfrm>
      </p:grpSpPr>
      <p:cxnSp>
        <p:nvCxnSpPr>
          <p:cNvPr id="147" name="Google Shape;147;gee848cf48d_0_153"/>
          <p:cNvCxnSpPr/>
          <p:nvPr/>
        </p:nvCxnSpPr>
        <p:spPr>
          <a:xfrm>
            <a:off x="-23025" y="3374181"/>
            <a:ext cx="11939700" cy="21000"/>
          </a:xfrm>
          <a:prstGeom prst="straightConnector1">
            <a:avLst/>
          </a:prstGeom>
          <a:noFill/>
          <a:ln w="38100" cap="flat" cmpd="sng">
            <a:solidFill>
              <a:srgbClr val="E68422"/>
            </a:solidFill>
            <a:prstDash val="solid"/>
            <a:round/>
            <a:headEnd type="none" w="sm" len="sm"/>
            <a:tailEnd type="triangle" w="med" len="med"/>
          </a:ln>
        </p:spPr>
      </p:cxnSp>
      <p:sp>
        <p:nvSpPr>
          <p:cNvPr id="148" name="Google Shape;148;gee848cf48d_0_153"/>
          <p:cNvSpPr txBox="1"/>
          <p:nvPr/>
        </p:nvSpPr>
        <p:spPr>
          <a:xfrm>
            <a:off x="369125" y="2318125"/>
            <a:ext cx="1044300" cy="5853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Nov:</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 AHEG-3</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49" name="Google Shape;149;gee848cf48d_0_153"/>
          <p:cNvSpPr txBox="1"/>
          <p:nvPr/>
        </p:nvSpPr>
        <p:spPr>
          <a:xfrm>
            <a:off x="1676000" y="2318125"/>
            <a:ext cx="1320300" cy="5853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Nov: </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AHEG-4</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50" name="Google Shape;150;gee848cf48d_0_153"/>
          <p:cNvSpPr txBox="1"/>
          <p:nvPr/>
        </p:nvSpPr>
        <p:spPr>
          <a:xfrm>
            <a:off x="2920100" y="2318125"/>
            <a:ext cx="1044300" cy="5853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Feb: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UNEA-5.1</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51" name="Google Shape;151;gee848cf48d_0_153"/>
          <p:cNvSpPr txBox="1"/>
          <p:nvPr/>
        </p:nvSpPr>
        <p:spPr>
          <a:xfrm rot="-5400000">
            <a:off x="2365114" y="3603702"/>
            <a:ext cx="1084500" cy="667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US"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2021</a:t>
            </a:r>
            <a:endParaRPr kumimoji="0"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52" name="Google Shape;152;gee848cf48d_0_153"/>
          <p:cNvSpPr txBox="1"/>
          <p:nvPr/>
        </p:nvSpPr>
        <p:spPr>
          <a:xfrm rot="-5400000">
            <a:off x="1133990" y="3603702"/>
            <a:ext cx="1084500" cy="667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US"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2020</a:t>
            </a:r>
            <a:endParaRPr kumimoji="0"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cxnSp>
        <p:nvCxnSpPr>
          <p:cNvPr id="153" name="Google Shape;153;gee848cf48d_0_153"/>
          <p:cNvCxnSpPr/>
          <p:nvPr/>
        </p:nvCxnSpPr>
        <p:spPr>
          <a:xfrm>
            <a:off x="1678275" y="1967575"/>
            <a:ext cx="6600" cy="1609200"/>
          </a:xfrm>
          <a:prstGeom prst="straightConnector1">
            <a:avLst/>
          </a:prstGeom>
          <a:noFill/>
          <a:ln w="38100" cap="flat" cmpd="sng">
            <a:solidFill>
              <a:schemeClr val="lt1"/>
            </a:solidFill>
            <a:prstDash val="solid"/>
            <a:round/>
            <a:headEnd type="none" w="sm" len="sm"/>
            <a:tailEnd type="none" w="sm" len="sm"/>
          </a:ln>
        </p:spPr>
      </p:cxnSp>
      <p:cxnSp>
        <p:nvCxnSpPr>
          <p:cNvPr id="154" name="Google Shape;154;gee848cf48d_0_153"/>
          <p:cNvCxnSpPr>
            <a:stCxn id="148" idx="2"/>
          </p:cNvCxnSpPr>
          <p:nvPr/>
        </p:nvCxnSpPr>
        <p:spPr>
          <a:xfrm>
            <a:off x="891275" y="2903425"/>
            <a:ext cx="0" cy="480600"/>
          </a:xfrm>
          <a:prstGeom prst="straightConnector1">
            <a:avLst/>
          </a:prstGeom>
          <a:noFill/>
          <a:ln w="19050" cap="flat" cmpd="sng">
            <a:solidFill>
              <a:srgbClr val="E68422"/>
            </a:solidFill>
            <a:prstDash val="solid"/>
            <a:round/>
            <a:headEnd type="oval" w="sm" len="sm"/>
            <a:tailEnd type="none" w="sm" len="sm"/>
          </a:ln>
        </p:spPr>
      </p:cxnSp>
      <p:cxnSp>
        <p:nvCxnSpPr>
          <p:cNvPr id="155" name="Google Shape;155;gee848cf48d_0_153"/>
          <p:cNvCxnSpPr>
            <a:stCxn id="149" idx="2"/>
          </p:cNvCxnSpPr>
          <p:nvPr/>
        </p:nvCxnSpPr>
        <p:spPr>
          <a:xfrm flipH="1">
            <a:off x="2331050" y="2903425"/>
            <a:ext cx="5100" cy="491700"/>
          </a:xfrm>
          <a:prstGeom prst="straightConnector1">
            <a:avLst/>
          </a:prstGeom>
          <a:noFill/>
          <a:ln w="19050" cap="flat" cmpd="sng">
            <a:solidFill>
              <a:srgbClr val="E68422"/>
            </a:solidFill>
            <a:prstDash val="solid"/>
            <a:round/>
            <a:headEnd type="oval" w="sm" len="sm"/>
            <a:tailEnd type="none" w="sm" len="sm"/>
          </a:ln>
        </p:spPr>
      </p:cxnSp>
      <p:sp>
        <p:nvSpPr>
          <p:cNvPr id="156" name="Google Shape;156;gee848cf48d_0_153"/>
          <p:cNvSpPr txBox="1"/>
          <p:nvPr/>
        </p:nvSpPr>
        <p:spPr>
          <a:xfrm rot="-5400000">
            <a:off x="8190637" y="3582827"/>
            <a:ext cx="1084500" cy="667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US"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2022</a:t>
            </a:r>
            <a:endParaRPr kumimoji="0"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57" name="Google Shape;157;gee848cf48d_0_153"/>
          <p:cNvSpPr txBox="1"/>
          <p:nvPr/>
        </p:nvSpPr>
        <p:spPr>
          <a:xfrm>
            <a:off x="8690935" y="1992062"/>
            <a:ext cx="1444200" cy="856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Feb: </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OECPR &amp;</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UNEA-5.2</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p:txBody>
      </p:sp>
      <p:cxnSp>
        <p:nvCxnSpPr>
          <p:cNvPr id="158" name="Google Shape;158;gee848cf48d_0_153"/>
          <p:cNvCxnSpPr>
            <a:stCxn id="150" idx="2"/>
          </p:cNvCxnSpPr>
          <p:nvPr/>
        </p:nvCxnSpPr>
        <p:spPr>
          <a:xfrm flipH="1">
            <a:off x="3435950" y="2903425"/>
            <a:ext cx="6300" cy="491700"/>
          </a:xfrm>
          <a:prstGeom prst="straightConnector1">
            <a:avLst/>
          </a:prstGeom>
          <a:noFill/>
          <a:ln w="19050" cap="flat" cmpd="sng">
            <a:solidFill>
              <a:srgbClr val="E68422"/>
            </a:solidFill>
            <a:prstDash val="solid"/>
            <a:round/>
            <a:headEnd type="oval" w="sm" len="sm"/>
            <a:tailEnd type="none" w="sm" len="sm"/>
          </a:ln>
        </p:spPr>
      </p:cxnSp>
      <p:cxnSp>
        <p:nvCxnSpPr>
          <p:cNvPr id="159" name="Google Shape;159;gee848cf48d_0_153"/>
          <p:cNvCxnSpPr>
            <a:stCxn id="160" idx="2"/>
          </p:cNvCxnSpPr>
          <p:nvPr/>
        </p:nvCxnSpPr>
        <p:spPr>
          <a:xfrm flipH="1">
            <a:off x="6657725" y="2810425"/>
            <a:ext cx="300" cy="562800"/>
          </a:xfrm>
          <a:prstGeom prst="straightConnector1">
            <a:avLst/>
          </a:prstGeom>
          <a:noFill/>
          <a:ln w="19050" cap="flat" cmpd="sng">
            <a:solidFill>
              <a:srgbClr val="E68422"/>
            </a:solidFill>
            <a:prstDash val="solid"/>
            <a:round/>
            <a:headEnd type="oval" w="sm" len="sm"/>
            <a:tailEnd type="none" w="sm" len="sm"/>
          </a:ln>
        </p:spPr>
      </p:cxnSp>
      <p:sp>
        <p:nvSpPr>
          <p:cNvPr id="160" name="Google Shape;160;gee848cf48d_0_153"/>
          <p:cNvSpPr txBox="1"/>
          <p:nvPr/>
        </p:nvSpPr>
        <p:spPr>
          <a:xfrm>
            <a:off x="5858675" y="1935325"/>
            <a:ext cx="1598700" cy="8751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Sept 2nd: Peru/Rwanda +40 presented a</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Draft UNEA  </a:t>
            </a:r>
            <a:r>
              <a:rPr kumimoji="0" lang="en-US" sz="1400" b="0" i="0" u="sng" strike="noStrike" kern="0" cap="none" spc="0" normalizeH="0" baseline="0" noProof="0">
                <a:ln>
                  <a:noFill/>
                </a:ln>
                <a:solidFill>
                  <a:srgbClr val="000000"/>
                </a:solidFill>
                <a:effectLst/>
                <a:highlight>
                  <a:srgbClr val="FFFF00"/>
                </a:highlight>
                <a:uLnTx/>
                <a:uFillTx/>
                <a:latin typeface="Century Schoolbook"/>
                <a:ea typeface="Century Schoolbook"/>
                <a:cs typeface="Century Schoolbook"/>
                <a:sym typeface="Century Schoolbook"/>
                <a:hlinkClick r:id="rId3">
                  <a:extLst>
                    <a:ext uri="{A12FA001-AC4F-418D-AE19-62706E023703}">
                      <ahyp:hlinkClr xmlns:ahyp="http://schemas.microsoft.com/office/drawing/2018/hyperlinkcolor" val="tx"/>
                    </a:ext>
                  </a:extLst>
                </a:hlinkClick>
              </a:rPr>
              <a:t>Resolution</a:t>
            </a:r>
            <a:r>
              <a:rPr kumimoji="0" lang="en-US" sz="1400" b="0" i="0" u="none" strike="noStrike" kern="0" cap="none" spc="0" normalizeH="0" baseline="0" noProof="0">
                <a:ln>
                  <a:noFill/>
                </a:ln>
                <a:solidFill>
                  <a:srgbClr val="000000"/>
                </a:solidFill>
                <a:effectLst/>
                <a:highlight>
                  <a:srgbClr val="FFFF00"/>
                </a:highlight>
                <a:uLnTx/>
                <a:uFillTx/>
                <a:latin typeface="Century Schoolbook"/>
                <a:ea typeface="Century Schoolbook"/>
                <a:cs typeface="Century Schoolbook"/>
                <a:sym typeface="Century Schoolbook"/>
              </a:rPr>
              <a:t>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cxnSp>
        <p:nvCxnSpPr>
          <p:cNvPr id="161" name="Google Shape;161;gee848cf48d_0_153"/>
          <p:cNvCxnSpPr>
            <a:stCxn id="157" idx="2"/>
          </p:cNvCxnSpPr>
          <p:nvPr/>
        </p:nvCxnSpPr>
        <p:spPr>
          <a:xfrm>
            <a:off x="9413035" y="2848262"/>
            <a:ext cx="12600" cy="557400"/>
          </a:xfrm>
          <a:prstGeom prst="straightConnector1">
            <a:avLst/>
          </a:prstGeom>
          <a:noFill/>
          <a:ln w="28575" cap="flat" cmpd="sng">
            <a:solidFill>
              <a:srgbClr val="E68422"/>
            </a:solidFill>
            <a:prstDash val="solid"/>
            <a:round/>
            <a:headEnd type="oval" w="sm" len="sm"/>
            <a:tailEnd type="none" w="sm" len="sm"/>
          </a:ln>
        </p:spPr>
      </p:cxnSp>
      <p:sp>
        <p:nvSpPr>
          <p:cNvPr id="162" name="Google Shape;162;gee848cf48d_0_153"/>
          <p:cNvSpPr txBox="1"/>
          <p:nvPr/>
        </p:nvSpPr>
        <p:spPr>
          <a:xfrm rot="-5399485">
            <a:off x="-731500" y="1951500"/>
            <a:ext cx="2001300" cy="369300"/>
          </a:xfrm>
          <a:prstGeom prst="rect">
            <a:avLst/>
          </a:prstGeom>
          <a:solidFill>
            <a:srgbClr val="9FC5E8"/>
          </a:solid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0" u="none" strike="noStrike" kern="0" cap="none" spc="0" normalizeH="0" baseline="0" noProof="0">
                <a:ln>
                  <a:noFill/>
                </a:ln>
                <a:solidFill>
                  <a:srgbClr val="000000"/>
                </a:solidFill>
                <a:effectLst/>
                <a:uLnTx/>
                <a:uFillTx/>
                <a:latin typeface="Century Schoolbook"/>
                <a:ea typeface="Century Schoolbook"/>
                <a:cs typeface="Century Schoolbook"/>
                <a:sym typeface="Century Schoolbook"/>
              </a:rPr>
              <a:t>UN Official meetings </a:t>
            </a:r>
            <a:endParaRPr kumimoji="0" sz="1200" b="0" i="0" u="none" strike="noStrike" kern="0" cap="none" spc="0" normalizeH="0" baseline="0" noProof="0">
              <a:ln>
                <a:noFill/>
              </a:ln>
              <a:solidFill>
                <a:srgbClr val="000000"/>
              </a:solidFill>
              <a:effectLst/>
              <a:uLnTx/>
              <a:uFillTx/>
              <a:latin typeface="Century Schoolbook"/>
              <a:ea typeface="Century Schoolbook"/>
              <a:cs typeface="Century Schoolbook"/>
              <a:sym typeface="Century Schoolbook"/>
            </a:endParaRPr>
          </a:p>
        </p:txBody>
      </p:sp>
      <p:sp>
        <p:nvSpPr>
          <p:cNvPr id="163" name="Google Shape;163;gee848cf48d_0_153"/>
          <p:cNvSpPr txBox="1"/>
          <p:nvPr/>
        </p:nvSpPr>
        <p:spPr>
          <a:xfrm>
            <a:off x="4037975" y="2132175"/>
            <a:ext cx="1884300" cy="723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June:</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sng" strike="noStrike" kern="0" cap="none" spc="0" normalizeH="0" baseline="0" noProof="0">
                <a:ln>
                  <a:noFill/>
                </a:ln>
                <a:solidFill>
                  <a:srgbClr val="FFFFFF"/>
                </a:solidFill>
                <a:effectLst/>
                <a:uLnTx/>
                <a:uFillTx/>
                <a:latin typeface="Century Schoolbook"/>
                <a:ea typeface="Century Schoolbook"/>
                <a:cs typeface="Century Schoolbook"/>
                <a:sym typeface="Century Schoolbook"/>
                <a:hlinkClick r:id="rId4">
                  <a:extLst>
                    <a:ext uri="{A12FA001-AC4F-418D-AE19-62706E023703}">
                      <ahyp:hlinkClr xmlns:ahyp="http://schemas.microsoft.com/office/drawing/2018/hyperlinkcolor" val="tx"/>
                    </a:ext>
                  </a:extLst>
                </a:hlinkClick>
              </a:rPr>
              <a:t>High Level Dialogue</a:t>
            </a: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 </a:t>
            </a:r>
            <a:b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b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on SDG 14</a:t>
            </a:r>
            <a:endParaRPr kumimoji="0" sz="12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cxnSp>
        <p:nvCxnSpPr>
          <p:cNvPr id="164" name="Google Shape;164;gee848cf48d_0_153"/>
          <p:cNvCxnSpPr>
            <a:stCxn id="163" idx="2"/>
          </p:cNvCxnSpPr>
          <p:nvPr/>
        </p:nvCxnSpPr>
        <p:spPr>
          <a:xfrm>
            <a:off x="4980125" y="2855175"/>
            <a:ext cx="3600" cy="540000"/>
          </a:xfrm>
          <a:prstGeom prst="straightConnector1">
            <a:avLst/>
          </a:prstGeom>
          <a:noFill/>
          <a:ln w="19050" cap="flat" cmpd="sng">
            <a:solidFill>
              <a:srgbClr val="E68422"/>
            </a:solidFill>
            <a:prstDash val="solid"/>
            <a:round/>
            <a:headEnd type="oval" w="sm" len="sm"/>
            <a:tailEnd type="none" w="sm" len="sm"/>
          </a:ln>
        </p:spPr>
      </p:cxnSp>
      <p:sp>
        <p:nvSpPr>
          <p:cNvPr id="165" name="Google Shape;165;gee848cf48d_0_153"/>
          <p:cNvSpPr txBox="1"/>
          <p:nvPr/>
        </p:nvSpPr>
        <p:spPr>
          <a:xfrm>
            <a:off x="10745255" y="2088155"/>
            <a:ext cx="1202400" cy="471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UNEA-6</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p:txBody>
      </p:sp>
      <p:cxnSp>
        <p:nvCxnSpPr>
          <p:cNvPr id="166" name="Google Shape;166;gee848cf48d_0_153"/>
          <p:cNvCxnSpPr/>
          <p:nvPr/>
        </p:nvCxnSpPr>
        <p:spPr>
          <a:xfrm>
            <a:off x="11341961" y="2489781"/>
            <a:ext cx="9000" cy="905400"/>
          </a:xfrm>
          <a:prstGeom prst="straightConnector1">
            <a:avLst/>
          </a:prstGeom>
          <a:noFill/>
          <a:ln w="28575" cap="flat" cmpd="sng">
            <a:solidFill>
              <a:srgbClr val="E68422"/>
            </a:solidFill>
            <a:prstDash val="solid"/>
            <a:round/>
            <a:headEnd type="oval" w="sm" len="sm"/>
            <a:tailEnd type="none" w="sm" len="sm"/>
          </a:ln>
        </p:spPr>
      </p:cxnSp>
      <p:sp>
        <p:nvSpPr>
          <p:cNvPr id="167" name="Google Shape;167;gee848cf48d_0_153"/>
          <p:cNvSpPr txBox="1"/>
          <p:nvPr/>
        </p:nvSpPr>
        <p:spPr>
          <a:xfrm rot="-5400000">
            <a:off x="10663075" y="3546375"/>
            <a:ext cx="1011600" cy="667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US"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2024?</a:t>
            </a:r>
            <a:endParaRPr kumimoji="0" sz="2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68" name="Google Shape;168;gee848cf48d_0_153"/>
          <p:cNvSpPr txBox="1"/>
          <p:nvPr/>
        </p:nvSpPr>
        <p:spPr>
          <a:xfrm rot="3227">
            <a:off x="9436452" y="1244052"/>
            <a:ext cx="1598101" cy="670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June 2-3:</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Stockholm+50</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p:txBody>
      </p:sp>
      <p:sp>
        <p:nvSpPr>
          <p:cNvPr id="169" name="Google Shape;169;gee848cf48d_0_153"/>
          <p:cNvSpPr txBox="1"/>
          <p:nvPr/>
        </p:nvSpPr>
        <p:spPr>
          <a:xfrm>
            <a:off x="6572229" y="222969"/>
            <a:ext cx="2311500" cy="8751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Sept-Dec: </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UNGA Resolution calling to UNEA to take ambitious action?</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cxnSp>
        <p:nvCxnSpPr>
          <p:cNvPr id="170" name="Google Shape;170;gee848cf48d_0_153"/>
          <p:cNvCxnSpPr>
            <a:stCxn id="169" idx="2"/>
          </p:cNvCxnSpPr>
          <p:nvPr/>
        </p:nvCxnSpPr>
        <p:spPr>
          <a:xfrm>
            <a:off x="7727979" y="1098069"/>
            <a:ext cx="12600" cy="2297100"/>
          </a:xfrm>
          <a:prstGeom prst="straightConnector1">
            <a:avLst/>
          </a:prstGeom>
          <a:noFill/>
          <a:ln w="19050" cap="flat" cmpd="sng">
            <a:solidFill>
              <a:srgbClr val="E68422"/>
            </a:solidFill>
            <a:prstDash val="solid"/>
            <a:round/>
            <a:headEnd type="oval" w="sm" len="sm"/>
            <a:tailEnd type="none" w="sm" len="sm"/>
          </a:ln>
        </p:spPr>
      </p:cxnSp>
      <p:cxnSp>
        <p:nvCxnSpPr>
          <p:cNvPr id="171" name="Google Shape;171;gee848cf48d_0_153"/>
          <p:cNvCxnSpPr>
            <a:stCxn id="168" idx="2"/>
          </p:cNvCxnSpPr>
          <p:nvPr/>
        </p:nvCxnSpPr>
        <p:spPr>
          <a:xfrm>
            <a:off x="10235188" y="1914252"/>
            <a:ext cx="16800" cy="1491300"/>
          </a:xfrm>
          <a:prstGeom prst="straightConnector1">
            <a:avLst/>
          </a:prstGeom>
          <a:noFill/>
          <a:ln w="19050" cap="flat" cmpd="sng">
            <a:solidFill>
              <a:srgbClr val="E68422"/>
            </a:solidFill>
            <a:prstDash val="solid"/>
            <a:round/>
            <a:headEnd type="oval" w="sm" len="sm"/>
            <a:tailEnd type="none" w="sm" len="sm"/>
          </a:ln>
        </p:spPr>
      </p:cxnSp>
      <p:cxnSp>
        <p:nvCxnSpPr>
          <p:cNvPr id="172" name="Google Shape;172;gee848cf48d_0_153"/>
          <p:cNvCxnSpPr/>
          <p:nvPr/>
        </p:nvCxnSpPr>
        <p:spPr>
          <a:xfrm>
            <a:off x="2897475" y="1967575"/>
            <a:ext cx="6600" cy="1609200"/>
          </a:xfrm>
          <a:prstGeom prst="straightConnector1">
            <a:avLst/>
          </a:prstGeom>
          <a:noFill/>
          <a:ln w="38100" cap="flat" cmpd="sng">
            <a:solidFill>
              <a:schemeClr val="lt1"/>
            </a:solidFill>
            <a:prstDash val="solid"/>
            <a:round/>
            <a:headEnd type="none" w="sm" len="sm"/>
            <a:tailEnd type="none" w="sm" len="sm"/>
          </a:ln>
        </p:spPr>
      </p:cxnSp>
      <p:cxnSp>
        <p:nvCxnSpPr>
          <p:cNvPr id="173" name="Google Shape;173;gee848cf48d_0_153"/>
          <p:cNvCxnSpPr/>
          <p:nvPr/>
        </p:nvCxnSpPr>
        <p:spPr>
          <a:xfrm>
            <a:off x="8750325" y="1967575"/>
            <a:ext cx="6600" cy="1609200"/>
          </a:xfrm>
          <a:prstGeom prst="straightConnector1">
            <a:avLst/>
          </a:prstGeom>
          <a:noFill/>
          <a:ln w="38100" cap="flat" cmpd="sng">
            <a:solidFill>
              <a:schemeClr val="lt1"/>
            </a:solidFill>
            <a:prstDash val="solid"/>
            <a:round/>
            <a:headEnd type="none" w="sm" len="sm"/>
            <a:tailEnd type="none" w="sm" len="sm"/>
          </a:ln>
        </p:spPr>
      </p:cxnSp>
      <p:sp>
        <p:nvSpPr>
          <p:cNvPr id="174" name="Google Shape;174;gee848cf48d_0_153"/>
          <p:cNvSpPr/>
          <p:nvPr/>
        </p:nvSpPr>
        <p:spPr>
          <a:xfrm>
            <a:off x="80950" y="5923700"/>
            <a:ext cx="1670400" cy="784500"/>
          </a:xfrm>
          <a:prstGeom prst="bevel">
            <a:avLst>
              <a:gd name="adj" fmla="val 12500"/>
            </a:avLst>
          </a:prstGeom>
          <a:solidFill>
            <a:srgbClr val="3949AB"/>
          </a:solidFill>
          <a:ln w="9525" cap="flat" cmpd="sng">
            <a:solidFill>
              <a:srgbClr val="CFE2F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US" sz="1600" b="0" i="0" u="none" strike="noStrike" kern="0" cap="none" spc="0" normalizeH="0" baseline="0" noProof="0">
                <a:ln>
                  <a:noFill/>
                </a:ln>
                <a:solidFill>
                  <a:srgbClr val="F3F3F3"/>
                </a:solidFill>
                <a:effectLst/>
                <a:uLnTx/>
                <a:uFillTx/>
                <a:latin typeface="Century Schoolbook"/>
                <a:ea typeface="Century Schoolbook"/>
                <a:cs typeface="Century Schoolbook"/>
                <a:sym typeface="Century Schoolbook"/>
              </a:rPr>
              <a:t>OUTCOMES</a:t>
            </a:r>
            <a:endParaRPr kumimoji="0" sz="1600" b="0" i="0" u="none" strike="noStrike" kern="0" cap="none" spc="0" normalizeH="0" baseline="0" noProof="0">
              <a:ln>
                <a:noFill/>
              </a:ln>
              <a:solidFill>
                <a:srgbClr val="F3F3F3"/>
              </a:solidFill>
              <a:effectLst/>
              <a:uLnTx/>
              <a:uFillTx/>
              <a:latin typeface="Century Schoolbook"/>
              <a:ea typeface="Century Schoolbook"/>
              <a:cs typeface="Century Schoolbook"/>
              <a:sym typeface="Century Schoolbook"/>
            </a:endParaRPr>
          </a:p>
        </p:txBody>
      </p:sp>
      <p:sp>
        <p:nvSpPr>
          <p:cNvPr id="175" name="Google Shape;175;gee848cf48d_0_153"/>
          <p:cNvSpPr txBox="1"/>
          <p:nvPr/>
        </p:nvSpPr>
        <p:spPr>
          <a:xfrm>
            <a:off x="1718248" y="5954455"/>
            <a:ext cx="986400" cy="723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AHEG </a:t>
            </a:r>
            <a:r>
              <a:rPr kumimoji="0" lang="en-US" sz="1400" b="0" i="0" u="sng" strike="noStrike" kern="0" cap="none" spc="0" normalizeH="0" baseline="0" noProof="0">
                <a:ln>
                  <a:noFill/>
                </a:ln>
                <a:solidFill>
                  <a:srgbClr val="FFFFFF"/>
                </a:solidFill>
                <a:effectLst/>
                <a:uLnTx/>
                <a:uFillTx/>
                <a:latin typeface="Century Schoolbook"/>
                <a:ea typeface="Century Schoolbook"/>
                <a:cs typeface="Century Schoolbook"/>
                <a:sym typeface="Century Schoolbook"/>
                <a:hlinkClick r:id="rId5">
                  <a:extLst>
                    <a:ext uri="{A12FA001-AC4F-418D-AE19-62706E023703}">
                      <ahyp:hlinkClr xmlns:ahyp="http://schemas.microsoft.com/office/drawing/2018/hyperlinkcolor" val="tx"/>
                    </a:ext>
                  </a:extLst>
                </a:hlinkClick>
              </a:rPr>
              <a:t>Chair's summary</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76" name="Google Shape;176;gee848cf48d_0_153"/>
          <p:cNvSpPr txBox="1"/>
          <p:nvPr/>
        </p:nvSpPr>
        <p:spPr>
          <a:xfrm>
            <a:off x="2682375" y="5954450"/>
            <a:ext cx="1521600" cy="723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sng" strike="noStrike" kern="0" cap="none" spc="0" normalizeH="0" baseline="0" noProof="0">
                <a:ln>
                  <a:noFill/>
                </a:ln>
                <a:solidFill>
                  <a:srgbClr val="FFFFFF"/>
                </a:solidFill>
                <a:effectLst/>
                <a:uLnTx/>
                <a:uFillTx/>
                <a:latin typeface="Century Schoolbook"/>
                <a:ea typeface="Century Schoolbook"/>
                <a:cs typeface="Century Schoolbook"/>
                <a:sym typeface="Century Schoolbook"/>
                <a:hlinkClick r:id="rId6">
                  <a:extLst>
                    <a:ext uri="{A12FA001-AC4F-418D-AE19-62706E023703}">
                      <ahyp:hlinkClr xmlns:ahyp="http://schemas.microsoft.com/office/drawing/2018/hyperlinkcolor" val="tx"/>
                    </a:ext>
                  </a:extLst>
                </a:hlinkClick>
              </a:rPr>
              <a:t>- Message</a:t>
            </a: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 from</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 UNEA-5.1</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a:t>
            </a:r>
            <a:r>
              <a:rPr kumimoji="0" lang="en-US" sz="1400" b="0" i="0" u="sng" strike="noStrike" kern="0" cap="none" spc="0" normalizeH="0" baseline="0" noProof="0">
                <a:ln>
                  <a:noFill/>
                </a:ln>
                <a:solidFill>
                  <a:srgbClr val="FFFFFF"/>
                </a:solidFill>
                <a:effectLst/>
                <a:uLnTx/>
                <a:uFillTx/>
                <a:latin typeface="Century Schoolbook"/>
                <a:ea typeface="Century Schoolbook"/>
                <a:cs typeface="Century Schoolbook"/>
                <a:sym typeface="Century Schoolbook"/>
                <a:hlinkClick r:id="rId7">
                  <a:extLst>
                    <a:ext uri="{A12FA001-AC4F-418D-AE19-62706E023703}">
                      <ahyp:hlinkClr xmlns:ahyp="http://schemas.microsoft.com/office/drawing/2018/hyperlinkcolor" val="tx"/>
                    </a:ext>
                  </a:extLst>
                </a:hlinkClick>
              </a:rPr>
              <a:t>Decision 5/3.</a:t>
            </a: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77" name="Google Shape;177;gee848cf48d_0_153"/>
          <p:cNvSpPr txBox="1"/>
          <p:nvPr/>
        </p:nvSpPr>
        <p:spPr>
          <a:xfrm>
            <a:off x="4177425" y="5900300"/>
            <a:ext cx="1921200" cy="8313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sng" strike="noStrike" kern="0" cap="none" spc="0" normalizeH="0" baseline="0" noProof="0">
                <a:ln>
                  <a:noFill/>
                </a:ln>
                <a:solidFill>
                  <a:srgbClr val="000000"/>
                </a:solidFill>
                <a:effectLst/>
                <a:highlight>
                  <a:srgbClr val="FFFF00"/>
                </a:highlight>
                <a:uLnTx/>
                <a:uFillTx/>
                <a:latin typeface="Century Schoolbook"/>
                <a:ea typeface="Century Schoolbook"/>
                <a:cs typeface="Century Schoolbook"/>
                <a:sym typeface="Century Schoolbook"/>
                <a:hlinkClick r:id="rId8">
                  <a:extLst>
                    <a:ext uri="{A12FA001-AC4F-418D-AE19-62706E023703}">
                      <ahyp:hlinkClr xmlns:ahyp="http://schemas.microsoft.com/office/drawing/2018/hyperlinkcolor" val="tx"/>
                    </a:ext>
                  </a:extLst>
                </a:hlinkClick>
              </a:rPr>
              <a:t>Ocean Day Declaration on Plastic Pollution</a:t>
            </a:r>
            <a:endParaRPr kumimoji="0" sz="1400" b="0" i="0" u="none" strike="noStrike" kern="0" cap="none" spc="0" normalizeH="0" baseline="0" noProof="0">
              <a:ln>
                <a:noFill/>
              </a:ln>
              <a:solidFill>
                <a:srgbClr val="000000"/>
              </a:solidFill>
              <a:effectLst/>
              <a:highlight>
                <a:srgbClr val="FFFF00"/>
              </a:highlight>
              <a:uLnTx/>
              <a:uFillTx/>
              <a:latin typeface="Century Schoolbook"/>
              <a:ea typeface="Century Schoolbook"/>
              <a:cs typeface="Century Schoolbook"/>
              <a:sym typeface="Century Schoolbook"/>
            </a:endParaRPr>
          </a:p>
        </p:txBody>
      </p:sp>
      <p:cxnSp>
        <p:nvCxnSpPr>
          <p:cNvPr id="178" name="Google Shape;178;gee848cf48d_0_153"/>
          <p:cNvCxnSpPr/>
          <p:nvPr/>
        </p:nvCxnSpPr>
        <p:spPr>
          <a:xfrm flipH="1">
            <a:off x="2286575" y="3406485"/>
            <a:ext cx="6300" cy="2551200"/>
          </a:xfrm>
          <a:prstGeom prst="straightConnector1">
            <a:avLst/>
          </a:prstGeom>
          <a:noFill/>
          <a:ln w="9525" cap="flat" cmpd="sng">
            <a:solidFill>
              <a:srgbClr val="434343"/>
            </a:solidFill>
            <a:prstDash val="solid"/>
            <a:round/>
            <a:headEnd type="none" w="sm" len="sm"/>
            <a:tailEnd type="triangle" w="med" len="med"/>
          </a:ln>
        </p:spPr>
      </p:cxnSp>
      <p:cxnSp>
        <p:nvCxnSpPr>
          <p:cNvPr id="179" name="Google Shape;179;gee848cf48d_0_153"/>
          <p:cNvCxnSpPr/>
          <p:nvPr/>
        </p:nvCxnSpPr>
        <p:spPr>
          <a:xfrm>
            <a:off x="3394650" y="3406485"/>
            <a:ext cx="0" cy="2646000"/>
          </a:xfrm>
          <a:prstGeom prst="straightConnector1">
            <a:avLst/>
          </a:prstGeom>
          <a:noFill/>
          <a:ln w="9525" cap="flat" cmpd="sng">
            <a:solidFill>
              <a:srgbClr val="434343"/>
            </a:solidFill>
            <a:prstDash val="solid"/>
            <a:round/>
            <a:headEnd type="none" w="sm" len="sm"/>
            <a:tailEnd type="triangle" w="med" len="med"/>
          </a:ln>
        </p:spPr>
      </p:cxnSp>
      <p:cxnSp>
        <p:nvCxnSpPr>
          <p:cNvPr id="180" name="Google Shape;180;gee848cf48d_0_153"/>
          <p:cNvCxnSpPr/>
          <p:nvPr/>
        </p:nvCxnSpPr>
        <p:spPr>
          <a:xfrm flipH="1">
            <a:off x="5135025" y="3406485"/>
            <a:ext cx="6000" cy="2551200"/>
          </a:xfrm>
          <a:prstGeom prst="straightConnector1">
            <a:avLst/>
          </a:prstGeom>
          <a:noFill/>
          <a:ln w="9525" cap="flat" cmpd="sng">
            <a:solidFill>
              <a:srgbClr val="434343"/>
            </a:solidFill>
            <a:prstDash val="solid"/>
            <a:round/>
            <a:headEnd type="none" w="sm" len="sm"/>
            <a:tailEnd type="triangle" w="med" len="med"/>
          </a:ln>
        </p:spPr>
      </p:cxnSp>
      <p:cxnSp>
        <p:nvCxnSpPr>
          <p:cNvPr id="181" name="Google Shape;181;gee848cf48d_0_153"/>
          <p:cNvCxnSpPr>
            <a:endCxn id="182" idx="0"/>
          </p:cNvCxnSpPr>
          <p:nvPr/>
        </p:nvCxnSpPr>
        <p:spPr>
          <a:xfrm flipH="1">
            <a:off x="4360477" y="3406689"/>
            <a:ext cx="1200" cy="328500"/>
          </a:xfrm>
          <a:prstGeom prst="straightConnector1">
            <a:avLst/>
          </a:prstGeom>
          <a:noFill/>
          <a:ln w="19050" cap="flat" cmpd="sng">
            <a:solidFill>
              <a:srgbClr val="E68422"/>
            </a:solidFill>
            <a:prstDash val="solid"/>
            <a:round/>
            <a:headEnd type="none" w="sm" len="sm"/>
            <a:tailEnd type="oval" w="sm" len="sm"/>
          </a:ln>
        </p:spPr>
      </p:cxnSp>
      <p:sp>
        <p:nvSpPr>
          <p:cNvPr id="183" name="Google Shape;183;gee848cf48d_0_153"/>
          <p:cNvSpPr txBox="1"/>
          <p:nvPr/>
        </p:nvSpPr>
        <p:spPr>
          <a:xfrm>
            <a:off x="5435850" y="4060863"/>
            <a:ext cx="1320300" cy="4971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June 28-29: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Pre-meeting</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84" name="Google Shape;184;gee848cf48d_0_153"/>
          <p:cNvSpPr txBox="1"/>
          <p:nvPr/>
        </p:nvSpPr>
        <p:spPr>
          <a:xfrm>
            <a:off x="6732450" y="3624787"/>
            <a:ext cx="1320300" cy="784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Sept 1-2:</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Ministerial Conference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82" name="Google Shape;182;gee848cf48d_0_153"/>
          <p:cNvSpPr txBox="1"/>
          <p:nvPr/>
        </p:nvSpPr>
        <p:spPr>
          <a:xfrm>
            <a:off x="3700327" y="3735189"/>
            <a:ext cx="1320300" cy="4971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May 27-28: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Pre-meeting</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85" name="Google Shape;185;gee848cf48d_0_153"/>
          <p:cNvSpPr/>
          <p:nvPr/>
        </p:nvSpPr>
        <p:spPr>
          <a:xfrm rot="5400000">
            <a:off x="5794175" y="3571100"/>
            <a:ext cx="252600" cy="4167300"/>
          </a:xfrm>
          <a:prstGeom prst="rightBrace">
            <a:avLst>
              <a:gd name="adj1" fmla="val 50000"/>
              <a:gd name="adj2" fmla="val 29496"/>
            </a:avLst>
          </a:prstGeom>
          <a:no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86" name="Google Shape;186;gee848cf48d_0_153"/>
          <p:cNvSpPr txBox="1"/>
          <p:nvPr/>
        </p:nvSpPr>
        <p:spPr>
          <a:xfrm>
            <a:off x="6039900" y="5809725"/>
            <a:ext cx="2311500" cy="10467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A non-negotiated </a:t>
            </a:r>
            <a:r>
              <a:rPr kumimoji="0" lang="en-US" sz="1400" b="0" i="0" u="sng" strike="noStrike" kern="0" cap="none" spc="0" normalizeH="0" baseline="0" noProof="0" dirty="0">
                <a:ln>
                  <a:noFill/>
                </a:ln>
                <a:solidFill>
                  <a:srgbClr val="000000"/>
                </a:solidFill>
                <a:effectLst/>
                <a:highlight>
                  <a:srgbClr val="FFFF00"/>
                </a:highlight>
                <a:uLnTx/>
                <a:uFillTx/>
                <a:latin typeface="Century Schoolbook"/>
                <a:ea typeface="Century Schoolbook"/>
                <a:cs typeface="Century Schoolbook"/>
                <a:sym typeface="Century Schoolbook"/>
                <a:hlinkClick r:id="rId9">
                  <a:extLst>
                    <a:ext uri="{A12FA001-AC4F-418D-AE19-62706E023703}">
                      <ahyp:hlinkClr xmlns:ahyp="http://schemas.microsoft.com/office/drawing/2018/hyperlinkcolor" val="tx"/>
                    </a:ext>
                  </a:extLst>
                </a:hlinkClick>
              </a:rPr>
              <a:t>Ministerial Statement</a:t>
            </a:r>
            <a:r>
              <a:rPr kumimoji="0" lang="en-US" sz="1400" b="0" i="0" u="none" strike="noStrike" kern="0" cap="none" spc="0" normalizeH="0" baseline="0" noProof="0" dirty="0">
                <a:ln>
                  <a:noFill/>
                </a:ln>
                <a:solidFill>
                  <a:srgbClr val="FFFFFF"/>
                </a:solidFill>
                <a:effectLst/>
                <a:highlight>
                  <a:srgbClr val="FFFF00"/>
                </a:highlight>
                <a:uLnTx/>
                <a:uFillTx/>
                <a:latin typeface="Century Schoolbook"/>
                <a:ea typeface="Century Schoolbook"/>
                <a:cs typeface="Century Schoolbook"/>
                <a:sym typeface="Century Schoolbook"/>
              </a:rPr>
              <a:t> </a:t>
            </a:r>
            <a:r>
              <a:rPr kumimoji="0" lang="en-US" sz="1400" b="0"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with key elements for global action </a:t>
            </a:r>
            <a:endParaRPr kumimoji="0" sz="1400" b="0"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endParaRPr>
          </a:p>
        </p:txBody>
      </p:sp>
      <p:cxnSp>
        <p:nvCxnSpPr>
          <p:cNvPr id="187" name="Google Shape;187;gee848cf48d_0_153"/>
          <p:cNvCxnSpPr/>
          <p:nvPr/>
        </p:nvCxnSpPr>
        <p:spPr>
          <a:xfrm flipH="1">
            <a:off x="6133050" y="3373121"/>
            <a:ext cx="4800" cy="719100"/>
          </a:xfrm>
          <a:prstGeom prst="straightConnector1">
            <a:avLst/>
          </a:prstGeom>
          <a:noFill/>
          <a:ln w="19050" cap="flat" cmpd="sng">
            <a:solidFill>
              <a:srgbClr val="E68422"/>
            </a:solidFill>
            <a:prstDash val="solid"/>
            <a:round/>
            <a:headEnd type="none" w="sm" len="sm"/>
            <a:tailEnd type="oval" w="sm" len="sm"/>
          </a:ln>
        </p:spPr>
      </p:cxnSp>
      <p:cxnSp>
        <p:nvCxnSpPr>
          <p:cNvPr id="188" name="Google Shape;188;gee848cf48d_0_153"/>
          <p:cNvCxnSpPr/>
          <p:nvPr/>
        </p:nvCxnSpPr>
        <p:spPr>
          <a:xfrm flipH="1">
            <a:off x="7396424" y="3373121"/>
            <a:ext cx="6000" cy="280500"/>
          </a:xfrm>
          <a:prstGeom prst="straightConnector1">
            <a:avLst/>
          </a:prstGeom>
          <a:noFill/>
          <a:ln w="19050" cap="flat" cmpd="sng">
            <a:solidFill>
              <a:srgbClr val="E68422"/>
            </a:solidFill>
            <a:prstDash val="solid"/>
            <a:round/>
            <a:headEnd type="none" w="sm" len="sm"/>
            <a:tailEnd type="oval" w="sm" len="sm"/>
          </a:ln>
        </p:spPr>
      </p:cxnSp>
      <p:cxnSp>
        <p:nvCxnSpPr>
          <p:cNvPr id="189" name="Google Shape;189;gee848cf48d_0_153"/>
          <p:cNvCxnSpPr>
            <a:stCxn id="184" idx="2"/>
          </p:cNvCxnSpPr>
          <p:nvPr/>
        </p:nvCxnSpPr>
        <p:spPr>
          <a:xfrm>
            <a:off x="7392600" y="4409287"/>
            <a:ext cx="19500" cy="1508100"/>
          </a:xfrm>
          <a:prstGeom prst="straightConnector1">
            <a:avLst/>
          </a:prstGeom>
          <a:noFill/>
          <a:ln w="9525" cap="flat" cmpd="sng">
            <a:solidFill>
              <a:srgbClr val="434343"/>
            </a:solidFill>
            <a:prstDash val="solid"/>
            <a:round/>
            <a:headEnd type="none" w="sm" len="sm"/>
            <a:tailEnd type="triangle" w="med" len="med"/>
          </a:ln>
        </p:spPr>
      </p:cxnSp>
      <p:cxnSp>
        <p:nvCxnSpPr>
          <p:cNvPr id="190" name="Google Shape;190;gee848cf48d_0_153"/>
          <p:cNvCxnSpPr/>
          <p:nvPr/>
        </p:nvCxnSpPr>
        <p:spPr>
          <a:xfrm flipH="1">
            <a:off x="9158275" y="3411225"/>
            <a:ext cx="2700" cy="2378700"/>
          </a:xfrm>
          <a:prstGeom prst="straightConnector1">
            <a:avLst/>
          </a:prstGeom>
          <a:noFill/>
          <a:ln w="9525" cap="flat" cmpd="sng">
            <a:solidFill>
              <a:srgbClr val="434343"/>
            </a:solidFill>
            <a:prstDash val="solid"/>
            <a:round/>
            <a:headEnd type="none" w="sm" len="sm"/>
            <a:tailEnd type="triangle" w="med" len="med"/>
          </a:ln>
        </p:spPr>
      </p:cxnSp>
      <p:sp>
        <p:nvSpPr>
          <p:cNvPr id="191" name="Google Shape;191;gee848cf48d_0_153"/>
          <p:cNvSpPr txBox="1"/>
          <p:nvPr/>
        </p:nvSpPr>
        <p:spPr>
          <a:xfrm>
            <a:off x="8396950" y="5771825"/>
            <a:ext cx="3693900" cy="10467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Resolution requesting UNEP’s ED to convene an INC under UNEA to prepare an international legally binding instrument to address plastic pollution</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p:txBody>
      </p:sp>
      <p:sp>
        <p:nvSpPr>
          <p:cNvPr id="192" name="Google Shape;192;gee848cf48d_0_153"/>
          <p:cNvSpPr txBox="1"/>
          <p:nvPr/>
        </p:nvSpPr>
        <p:spPr>
          <a:xfrm rot="-5400000">
            <a:off x="-688400" y="4266825"/>
            <a:ext cx="2277600" cy="738900"/>
          </a:xfrm>
          <a:prstGeom prst="rect">
            <a:avLst/>
          </a:prstGeom>
          <a:solidFill>
            <a:srgbClr val="9FC5E8"/>
          </a:solid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0" u="none" strike="noStrike" kern="0" cap="none" spc="0" normalizeH="0" baseline="0" noProof="0">
                <a:ln>
                  <a:noFill/>
                </a:ln>
                <a:solidFill>
                  <a:srgbClr val="000000"/>
                </a:solidFill>
                <a:effectLst/>
                <a:uLnTx/>
                <a:uFillTx/>
                <a:latin typeface="Century Schoolbook"/>
                <a:ea typeface="Century Schoolbook"/>
                <a:cs typeface="Century Schoolbook"/>
                <a:sym typeface="Century Schoolbook"/>
              </a:rPr>
              <a:t>Ministerial Conference on Marine Litter and Plastic Pollution</a:t>
            </a:r>
            <a:endParaRPr kumimoji="0" sz="1200" b="0" i="0" u="none" strike="noStrike" kern="0" cap="none" spc="0" normalizeH="0" baseline="0" noProof="0">
              <a:ln>
                <a:noFill/>
              </a:ln>
              <a:solidFill>
                <a:srgbClr val="000000"/>
              </a:solidFill>
              <a:effectLst/>
              <a:uLnTx/>
              <a:uFillTx/>
              <a:latin typeface="Century Schoolbook"/>
              <a:ea typeface="Century Schoolbook"/>
              <a:cs typeface="Century Schoolbook"/>
              <a:sym typeface="Century Schoolbook"/>
            </a:endParaRPr>
          </a:p>
        </p:txBody>
      </p:sp>
      <p:sp>
        <p:nvSpPr>
          <p:cNvPr id="193" name="Google Shape;193;gee848cf48d_0_153"/>
          <p:cNvSpPr txBox="1"/>
          <p:nvPr/>
        </p:nvSpPr>
        <p:spPr>
          <a:xfrm rot="714">
            <a:off x="8791296" y="743287"/>
            <a:ext cx="1444200" cy="722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UN Ocean Conference</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rPr>
              <a:t>(tbc)</a:t>
            </a:r>
            <a:endParaRPr kumimoji="0" sz="1400" b="0" i="0" u="none" strike="noStrike" kern="0" cap="none" spc="0" normalizeH="0" baseline="0" noProof="0">
              <a:ln>
                <a:noFill/>
              </a:ln>
              <a:solidFill>
                <a:srgbClr val="F4CCCC"/>
              </a:solidFill>
              <a:effectLst/>
              <a:uLnTx/>
              <a:uFillTx/>
              <a:latin typeface="Century Schoolbook"/>
              <a:ea typeface="Century Schoolbook"/>
              <a:cs typeface="Century Schoolbook"/>
              <a:sym typeface="Century Schoolbook"/>
            </a:endParaRPr>
          </a:p>
        </p:txBody>
      </p:sp>
      <p:sp>
        <p:nvSpPr>
          <p:cNvPr id="194" name="Google Shape;194;gee848cf48d_0_153"/>
          <p:cNvSpPr txBox="1"/>
          <p:nvPr/>
        </p:nvSpPr>
        <p:spPr>
          <a:xfrm>
            <a:off x="139500" y="222975"/>
            <a:ext cx="6440400" cy="10881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000"/>
              <a:buFont typeface="Arial"/>
              <a:buNone/>
              <a:tabLst/>
              <a:defRPr/>
            </a:pPr>
            <a:r>
              <a:rPr kumimoji="0" lang="en-US" sz="3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TIMELINE</a:t>
            </a:r>
            <a:endParaRPr kumimoji="0" sz="3000" b="1"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
        <p:nvSpPr>
          <p:cNvPr id="195" name="Google Shape;195;gee848cf48d_0_153"/>
          <p:cNvSpPr txBox="1"/>
          <p:nvPr/>
        </p:nvSpPr>
        <p:spPr>
          <a:xfrm>
            <a:off x="3646113" y="4493063"/>
            <a:ext cx="1494900" cy="4002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6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96" name="Google Shape;196;gee848cf48d_0_153"/>
          <p:cNvCxnSpPr/>
          <p:nvPr/>
        </p:nvCxnSpPr>
        <p:spPr>
          <a:xfrm flipH="1">
            <a:off x="8109400" y="2467925"/>
            <a:ext cx="6300" cy="890100"/>
          </a:xfrm>
          <a:prstGeom prst="straightConnector1">
            <a:avLst/>
          </a:prstGeom>
          <a:noFill/>
          <a:ln w="19050" cap="flat" cmpd="sng">
            <a:solidFill>
              <a:srgbClr val="E68422"/>
            </a:solidFill>
            <a:prstDash val="solid"/>
            <a:round/>
            <a:headEnd type="oval" w="sm" len="sm"/>
            <a:tailEnd type="none" w="sm" len="sm"/>
          </a:ln>
        </p:spPr>
      </p:cxnSp>
      <p:sp>
        <p:nvSpPr>
          <p:cNvPr id="197" name="Google Shape;197;gee848cf48d_0_153"/>
          <p:cNvSpPr txBox="1"/>
          <p:nvPr/>
        </p:nvSpPr>
        <p:spPr>
          <a:xfrm>
            <a:off x="7313200" y="1570775"/>
            <a:ext cx="1598700" cy="12621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Oct:</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Japan announced a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Draft </a:t>
            </a:r>
            <a:r>
              <a:rPr kumimoji="0" lang="en-US" sz="1400" b="0" i="0" u="sng" strike="noStrike" kern="0" cap="none" spc="0" normalizeH="0" baseline="0" noProof="0">
                <a:ln>
                  <a:noFill/>
                </a:ln>
                <a:solidFill>
                  <a:srgbClr val="0563C1"/>
                </a:solidFill>
                <a:effectLst/>
                <a:highlight>
                  <a:srgbClr val="FFFF00"/>
                </a:highlight>
                <a:uLnTx/>
                <a:uFillTx/>
                <a:latin typeface="Century Schoolbook"/>
                <a:ea typeface="Century Schoolbook"/>
                <a:cs typeface="Century Schoolbook"/>
                <a:sym typeface="Century Schoolbook"/>
                <a:hlinkClick r:id="rId10"/>
              </a:rPr>
              <a:t>Working document</a:t>
            </a:r>
            <a:r>
              <a:rPr kumimoji="0" lang="en-US"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 </a:t>
            </a:r>
            <a:endParaRPr kumimoji="0" sz="140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7BA8EF86-8329-4B94-848F-E193549DF974}"/>
              </a:ext>
            </a:extLst>
          </p:cNvPr>
          <p:cNvPicPr>
            <a:picLocks noGrp="1" noChangeAspect="1"/>
          </p:cNvPicPr>
          <p:nvPr>
            <p:ph idx="1"/>
          </p:nvPr>
        </p:nvPicPr>
        <p:blipFill rotWithShape="1">
          <a:blip r:embed="rId3"/>
          <a:srcRect l="9420" t="11570" r="71014" b="25592"/>
          <a:stretch/>
        </p:blipFill>
        <p:spPr>
          <a:xfrm>
            <a:off x="6970253" y="0"/>
            <a:ext cx="5221747" cy="4351338"/>
          </a:xfrm>
        </p:spPr>
      </p:pic>
      <p:pic>
        <p:nvPicPr>
          <p:cNvPr id="6" name="Picture 5">
            <a:extLst>
              <a:ext uri="{FF2B5EF4-FFF2-40B4-BE49-F238E27FC236}">
                <a16:creationId xmlns:a16="http://schemas.microsoft.com/office/drawing/2014/main" id="{3CD25C90-FB77-46D8-8D9E-F2AD55BFF71A}"/>
              </a:ext>
            </a:extLst>
          </p:cNvPr>
          <p:cNvPicPr>
            <a:picLocks noChangeAspect="1"/>
          </p:cNvPicPr>
          <p:nvPr/>
        </p:nvPicPr>
        <p:blipFill rotWithShape="1">
          <a:blip r:embed="rId4"/>
          <a:srcRect l="10844" t="12062" r="76317" b="26515"/>
          <a:stretch/>
        </p:blipFill>
        <p:spPr>
          <a:xfrm>
            <a:off x="655608" y="1236873"/>
            <a:ext cx="4019909" cy="4990087"/>
          </a:xfrm>
          <a:prstGeom prst="rect">
            <a:avLst/>
          </a:prstGeom>
        </p:spPr>
      </p:pic>
      <p:pic>
        <p:nvPicPr>
          <p:cNvPr id="8" name="Picture 7">
            <a:extLst>
              <a:ext uri="{FF2B5EF4-FFF2-40B4-BE49-F238E27FC236}">
                <a16:creationId xmlns:a16="http://schemas.microsoft.com/office/drawing/2014/main" id="{D3D8D89D-8E8C-40FA-B706-44B4743FD7AB}"/>
              </a:ext>
            </a:extLst>
          </p:cNvPr>
          <p:cNvPicPr>
            <a:picLocks noChangeAspect="1"/>
          </p:cNvPicPr>
          <p:nvPr/>
        </p:nvPicPr>
        <p:blipFill rotWithShape="1">
          <a:blip r:embed="rId5"/>
          <a:srcRect l="8594" t="10077" r="73125" b="24994"/>
          <a:stretch/>
        </p:blipFill>
        <p:spPr>
          <a:xfrm>
            <a:off x="3611593" y="830128"/>
            <a:ext cx="4968814" cy="5803575"/>
          </a:xfrm>
          <a:prstGeom prst="rect">
            <a:avLst/>
          </a:prstGeom>
        </p:spPr>
      </p:pic>
    </p:spTree>
    <p:extLst>
      <p:ext uri="{BB962C8B-B14F-4D97-AF65-F5344CB8AC3E}">
        <p14:creationId xmlns:p14="http://schemas.microsoft.com/office/powerpoint/2010/main" val="2952547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208"/>
        <p:cNvGrpSpPr/>
        <p:nvPr/>
      </p:nvGrpSpPr>
      <p:grpSpPr>
        <a:xfrm>
          <a:off x="0" y="0"/>
          <a:ext cx="0" cy="0"/>
          <a:chOff x="0" y="0"/>
          <a:chExt cx="0" cy="0"/>
        </a:xfrm>
      </p:grpSpPr>
      <p:pic>
        <p:nvPicPr>
          <p:cNvPr id="209" name="Google Shape;209;gee848cf48d_0_320">
            <a:hlinkClick r:id="rId3"/>
          </p:cNvPr>
          <p:cNvPicPr preferRelativeResize="0"/>
          <p:nvPr/>
        </p:nvPicPr>
        <p:blipFill rotWithShape="1">
          <a:blip r:embed="rId4">
            <a:alphaModFix/>
          </a:blip>
          <a:srcRect t="6088" r="49349" b="2361"/>
          <a:stretch/>
        </p:blipFill>
        <p:spPr>
          <a:xfrm>
            <a:off x="8968775" y="2181575"/>
            <a:ext cx="2350250" cy="3115450"/>
          </a:xfrm>
          <a:prstGeom prst="rect">
            <a:avLst/>
          </a:prstGeom>
          <a:noFill/>
          <a:ln>
            <a:noFill/>
          </a:ln>
        </p:spPr>
      </p:pic>
      <p:sp>
        <p:nvSpPr>
          <p:cNvPr id="210" name="Google Shape;210;gee848cf48d_0_320"/>
          <p:cNvSpPr txBox="1"/>
          <p:nvPr/>
        </p:nvSpPr>
        <p:spPr>
          <a:xfrm>
            <a:off x="119300" y="228700"/>
            <a:ext cx="7420200" cy="1061400"/>
          </a:xfrm>
          <a:prstGeom prst="rect">
            <a:avLst/>
          </a:prstGeom>
          <a:noFill/>
          <a:ln>
            <a:noFill/>
          </a:ln>
        </p:spPr>
        <p:txBody>
          <a:bodyPr spcFirstLastPara="1" wrap="square" lIns="121900" tIns="60925" rIns="121900" bIns="60925" anchor="ctr" anchorCtr="0">
            <a:noAutofit/>
          </a:bodyPr>
          <a:lstStyle/>
          <a:p>
            <a:pPr marL="0" marR="0" lvl="0" indent="0" algn="l" defTabSz="914400" rtl="0" eaLnBrk="1" fontAlgn="auto" latinLnBrk="0" hangingPunct="1">
              <a:lnSpc>
                <a:spcPct val="90000"/>
              </a:lnSpc>
              <a:spcBef>
                <a:spcPts val="0"/>
              </a:spcBef>
              <a:spcAft>
                <a:spcPts val="0"/>
              </a:spcAft>
              <a:buClr>
                <a:srgbClr val="FFFFFF"/>
              </a:buClr>
              <a:buSzPts val="3466"/>
              <a:buFont typeface="Century Schoolbook"/>
              <a:buNone/>
              <a:tabLst/>
              <a:defRPr/>
            </a:pPr>
            <a:r>
              <a:rPr kumimoji="0" lang="en-US" sz="3000" b="1"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WHAT SUCH A TREATY MIGHT LOOK LIKE</a:t>
            </a:r>
            <a:endParaRPr kumimoji="0" sz="30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11" name="Google Shape;211;gee848cf48d_0_320"/>
          <p:cNvSpPr txBox="1"/>
          <p:nvPr/>
        </p:nvSpPr>
        <p:spPr>
          <a:xfrm>
            <a:off x="6457050" y="5601575"/>
            <a:ext cx="2013000" cy="3309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400"/>
              </a:spcBef>
              <a:spcAft>
                <a:spcPts val="0"/>
              </a:spcAft>
              <a:buClr>
                <a:srgbClr val="000000"/>
              </a:buClr>
              <a:buSzPts val="950"/>
              <a:buFont typeface="Arial"/>
              <a:buNone/>
              <a:tabLst/>
              <a:defRPr/>
            </a:pPr>
            <a:r>
              <a:rPr kumimoji="0" lang="en-US"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Nordic Council of Ministers</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12" name="Google Shape;212;gee848cf48d_0_320"/>
          <p:cNvSpPr txBox="1"/>
          <p:nvPr/>
        </p:nvSpPr>
        <p:spPr>
          <a:xfrm>
            <a:off x="8994800" y="5601575"/>
            <a:ext cx="2253000" cy="4992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400"/>
              </a:spcBef>
              <a:spcAft>
                <a:spcPts val="0"/>
              </a:spcAft>
              <a:buClr>
                <a:srgbClr val="000000"/>
              </a:buClr>
              <a:buSzPts val="950"/>
              <a:buFont typeface="Arial"/>
              <a:buNone/>
              <a:tabLst/>
              <a:defRPr/>
            </a:pPr>
            <a:r>
              <a:rPr kumimoji="0" lang="en-US" sz="950" b="0" i="0" u="none" strike="noStrike" kern="0" cap="none" spc="0" normalizeH="0" baseline="0" noProof="0" dirty="0">
                <a:ln>
                  <a:noFill/>
                </a:ln>
                <a:solidFill>
                  <a:srgbClr val="FFFFFF"/>
                </a:solidFill>
                <a:effectLst/>
                <a:uLnTx/>
                <a:uFillTx/>
                <a:latin typeface="Century Schoolbook"/>
                <a:ea typeface="Century Schoolbook"/>
                <a:cs typeface="Century Schoolbook"/>
                <a:sym typeface="Century Schoolbook"/>
              </a:rPr>
              <a:t>WWF, Ellen MacArthur Foundation and  Boston Consulting Group</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13" name="Google Shape;213;gee848cf48d_0_320"/>
          <p:cNvSpPr txBox="1"/>
          <p:nvPr/>
        </p:nvSpPr>
        <p:spPr>
          <a:xfrm>
            <a:off x="827200" y="5440675"/>
            <a:ext cx="1707900" cy="5505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400"/>
              </a:spcBef>
              <a:spcAft>
                <a:spcPts val="0"/>
              </a:spcAft>
              <a:buClr>
                <a:srgbClr val="000000"/>
              </a:buClr>
              <a:buSzPts val="950"/>
              <a:buFont typeface="Arial"/>
              <a:buNone/>
              <a:tabLst/>
              <a:defRPr/>
            </a:pPr>
            <a:r>
              <a:rPr kumimoji="0" lang="en-US"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EIA, CIEL, GAIA</a:t>
            </a:r>
            <a:endParaRPr kumimoji="0"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15000"/>
              </a:lnSpc>
              <a:spcBef>
                <a:spcPts val="400"/>
              </a:spcBef>
              <a:spcAft>
                <a:spcPts val="0"/>
              </a:spcAft>
              <a:buClr>
                <a:srgbClr val="000000"/>
              </a:buClr>
              <a:buSzPts val="950"/>
              <a:buFont typeface="Arial"/>
              <a:buNone/>
              <a:tabLst/>
              <a:defRPr/>
            </a:pPr>
            <a:r>
              <a:rPr kumimoji="0" lang="en-US"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#BreakFreeFromPlastic</a:t>
            </a:r>
            <a:endParaRPr kumimoji="0"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pic>
        <p:nvPicPr>
          <p:cNvPr id="214" name="Google Shape;214;gee848cf48d_0_320">
            <a:hlinkClick r:id="rId5"/>
          </p:cNvPr>
          <p:cNvPicPr preferRelativeResize="0"/>
          <p:nvPr/>
        </p:nvPicPr>
        <p:blipFill rotWithShape="1">
          <a:blip r:embed="rId6">
            <a:alphaModFix/>
          </a:blip>
          <a:srcRect/>
          <a:stretch/>
        </p:blipFill>
        <p:spPr>
          <a:xfrm>
            <a:off x="506025" y="2110375"/>
            <a:ext cx="2350250" cy="3211376"/>
          </a:xfrm>
          <a:prstGeom prst="rect">
            <a:avLst/>
          </a:prstGeom>
          <a:noFill/>
          <a:ln>
            <a:noFill/>
          </a:ln>
        </p:spPr>
      </p:pic>
      <p:pic>
        <p:nvPicPr>
          <p:cNvPr id="215" name="Google Shape;215;gee848cf48d_0_320">
            <a:hlinkClick r:id="rId7"/>
          </p:cNvPr>
          <p:cNvPicPr preferRelativeResize="0"/>
          <p:nvPr/>
        </p:nvPicPr>
        <p:blipFill rotWithShape="1">
          <a:blip r:embed="rId8">
            <a:alphaModFix/>
          </a:blip>
          <a:srcRect/>
          <a:stretch/>
        </p:blipFill>
        <p:spPr>
          <a:xfrm>
            <a:off x="6020735" y="2085650"/>
            <a:ext cx="2523065" cy="3211375"/>
          </a:xfrm>
          <a:prstGeom prst="rect">
            <a:avLst/>
          </a:prstGeom>
          <a:noFill/>
          <a:ln>
            <a:noFill/>
          </a:ln>
        </p:spPr>
      </p:pic>
      <p:pic>
        <p:nvPicPr>
          <p:cNvPr id="216" name="Google Shape;216;gee848cf48d_0_320">
            <a:hlinkClick r:id="rId9"/>
          </p:cNvPr>
          <p:cNvPicPr preferRelativeResize="0"/>
          <p:nvPr/>
        </p:nvPicPr>
        <p:blipFill rotWithShape="1">
          <a:blip r:embed="rId10">
            <a:alphaModFix/>
          </a:blip>
          <a:srcRect/>
          <a:stretch/>
        </p:blipFill>
        <p:spPr>
          <a:xfrm>
            <a:off x="3169250" y="2085650"/>
            <a:ext cx="2447700" cy="3211374"/>
          </a:xfrm>
          <a:prstGeom prst="rect">
            <a:avLst/>
          </a:prstGeom>
          <a:noFill/>
          <a:ln>
            <a:noFill/>
          </a:ln>
        </p:spPr>
      </p:pic>
      <p:sp>
        <p:nvSpPr>
          <p:cNvPr id="217" name="Google Shape;217;gee848cf48d_0_320"/>
          <p:cNvSpPr txBox="1"/>
          <p:nvPr/>
        </p:nvSpPr>
        <p:spPr>
          <a:xfrm>
            <a:off x="3642125" y="5433425"/>
            <a:ext cx="1707900" cy="8868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400"/>
              </a:spcBef>
              <a:spcAft>
                <a:spcPts val="0"/>
              </a:spcAft>
              <a:buClr>
                <a:srgbClr val="000000"/>
              </a:buClr>
              <a:buSzPts val="950"/>
              <a:buFont typeface="Arial"/>
              <a:buNone/>
              <a:tabLst/>
              <a:defRPr/>
            </a:pPr>
            <a:r>
              <a:rPr kumimoji="0" lang="en-US"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A binding global agreement to address the life cycle of plastics</a:t>
            </a:r>
            <a:endParaRPr kumimoji="0"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a:p>
            <a:pPr marL="0" marR="0" lvl="0" indent="0" algn="ctr" defTabSz="914400" rtl="0" eaLnBrk="1" fontAlgn="auto" latinLnBrk="0" hangingPunct="1">
              <a:lnSpc>
                <a:spcPct val="115000"/>
              </a:lnSpc>
              <a:spcBef>
                <a:spcPts val="400"/>
              </a:spcBef>
              <a:spcAft>
                <a:spcPts val="0"/>
              </a:spcAft>
              <a:buClr>
                <a:srgbClr val="000000"/>
              </a:buClr>
              <a:buSzPts val="950"/>
              <a:buFont typeface="Arial"/>
              <a:buNone/>
              <a:tabLst/>
              <a:defRPr/>
            </a:pPr>
            <a:r>
              <a:rPr kumimoji="0" lang="en-US"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rPr>
              <a:t>CIEL and alt. </a:t>
            </a:r>
            <a:endParaRPr kumimoji="0" sz="950" b="0" i="0" u="none" strike="noStrike" kern="0" cap="none" spc="0" normalizeH="0" baseline="0" noProof="0">
              <a:ln>
                <a:noFill/>
              </a:ln>
              <a:solidFill>
                <a:srgbClr val="FFFFFF"/>
              </a:solidFill>
              <a:effectLst/>
              <a:uLnTx/>
              <a:uFillTx/>
              <a:latin typeface="Century Schoolbook"/>
              <a:ea typeface="Century Schoolbook"/>
              <a:cs typeface="Century Schoolbook"/>
              <a:sym typeface="Century Schoolbook"/>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95"/>
        <p:cNvGrpSpPr/>
        <p:nvPr/>
      </p:nvGrpSpPr>
      <p:grpSpPr>
        <a:xfrm>
          <a:off x="0" y="0"/>
          <a:ext cx="0" cy="0"/>
          <a:chOff x="0" y="0"/>
          <a:chExt cx="0" cy="0"/>
        </a:xfrm>
      </p:grpSpPr>
      <p:sp>
        <p:nvSpPr>
          <p:cNvPr id="96" name="Google Shape;96;g102968a6471_0_12"/>
          <p:cNvSpPr/>
          <p:nvPr/>
        </p:nvSpPr>
        <p:spPr>
          <a:xfrm>
            <a:off x="4512225" y="2166475"/>
            <a:ext cx="1434300" cy="14343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pic>
        <p:nvPicPr>
          <p:cNvPr id="97" name="Google Shape;97;g102968a6471_0_12"/>
          <p:cNvPicPr preferRelativeResize="0"/>
          <p:nvPr/>
        </p:nvPicPr>
        <p:blipFill rotWithShape="1">
          <a:blip r:embed="rId3">
            <a:alphaModFix/>
          </a:blip>
          <a:srcRect l="1473" t="11762" r="2813"/>
          <a:stretch/>
        </p:blipFill>
        <p:spPr>
          <a:xfrm>
            <a:off x="3511560" y="720305"/>
            <a:ext cx="7909813" cy="5525219"/>
          </a:xfrm>
          <a:prstGeom prst="rect">
            <a:avLst/>
          </a:prstGeom>
          <a:noFill/>
          <a:ln>
            <a:noFill/>
          </a:ln>
        </p:spPr>
      </p:pic>
      <p:pic>
        <p:nvPicPr>
          <p:cNvPr id="2" name="Picture 1">
            <a:extLst>
              <a:ext uri="{FF2B5EF4-FFF2-40B4-BE49-F238E27FC236}">
                <a16:creationId xmlns:a16="http://schemas.microsoft.com/office/drawing/2014/main" id="{C4B06A42-AD38-4489-9E56-B685B3213425}"/>
              </a:ext>
            </a:extLst>
          </p:cNvPr>
          <p:cNvPicPr>
            <a:picLocks noChangeAspect="1"/>
          </p:cNvPicPr>
          <p:nvPr/>
        </p:nvPicPr>
        <p:blipFill>
          <a:blip r:embed="rId4"/>
          <a:stretch>
            <a:fillRect/>
          </a:stretch>
        </p:blipFill>
        <p:spPr>
          <a:xfrm>
            <a:off x="636727" y="1449325"/>
            <a:ext cx="2353260" cy="3212870"/>
          </a:xfrm>
          <a:prstGeom prst="rect">
            <a:avLst/>
          </a:prstGeom>
        </p:spPr>
      </p:pic>
    </p:spTree>
    <p:extLst>
      <p:ext uri="{BB962C8B-B14F-4D97-AF65-F5344CB8AC3E}">
        <p14:creationId xmlns:p14="http://schemas.microsoft.com/office/powerpoint/2010/main" val="23426621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1030</TotalTime>
  <Words>2364</Words>
  <Application>Microsoft Office PowerPoint</Application>
  <PresentationFormat>Widescreen</PresentationFormat>
  <Paragraphs>175</Paragraphs>
  <Slides>16</Slides>
  <Notes>16</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16</vt:i4>
      </vt:variant>
    </vt:vector>
  </HeadingPairs>
  <TitlesOfParts>
    <vt:vector size="29" baseType="lpstr">
      <vt:lpstr>SimSun</vt:lpstr>
      <vt:lpstr>Arial</vt:lpstr>
      <vt:lpstr>Calibri</vt:lpstr>
      <vt:lpstr>Calibri Light</vt:lpstr>
      <vt:lpstr>Century Schoolbook</vt:lpstr>
      <vt:lpstr>Gill Sans</vt:lpstr>
      <vt:lpstr>Lato</vt:lpstr>
      <vt:lpstr>Source Code Pro</vt:lpstr>
      <vt:lpstr>Symbol</vt:lpstr>
      <vt:lpstr>Office Theme</vt:lpstr>
      <vt:lpstr>Tema de Office</vt:lpstr>
      <vt:lpstr>1_Office Theme</vt:lpstr>
      <vt:lpstr>2_Tema de Office</vt:lpstr>
      <vt:lpstr>The path to a legally binding plastics treaty</vt:lpstr>
      <vt:lpstr>PowerPoint Presentation</vt:lpstr>
      <vt:lpstr>Gaps in current global governance</vt:lpstr>
      <vt:lpstr>PowerPoint Presentation</vt:lpstr>
      <vt:lpstr>THE PROCESS HAS BEEN A SPRINT because of the urgency of the situation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differences</vt:lpstr>
      <vt:lpstr>PowerPoint Presentation</vt:lpstr>
      <vt:lpstr>Prevention is better* than cure  * safer, cheaper, responsible, ethical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path to a legally binding plastics treaty</dc:title>
  <dc:creator>Trisia Farrelly</dc:creator>
  <cp:lastModifiedBy>Trisia Farrelly</cp:lastModifiedBy>
  <cp:revision>165</cp:revision>
  <dcterms:created xsi:type="dcterms:W3CDTF">2021-12-01T01:47:49Z</dcterms:created>
  <dcterms:modified xsi:type="dcterms:W3CDTF">2021-12-16T22:14:12Z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d9e4d68-54d0-40a5-8c9a-85a36c87352c_Enabled">
    <vt:lpwstr>true</vt:lpwstr>
  </property>
  <property fmtid="{D5CDD505-2E9C-101B-9397-08002B2CF9AE}" pid="3" name="MSIP_Label_bd9e4d68-54d0-40a5-8c9a-85a36c87352c_SetDate">
    <vt:lpwstr>2021-12-01T01:47:49Z</vt:lpwstr>
  </property>
  <property fmtid="{D5CDD505-2E9C-101B-9397-08002B2CF9AE}" pid="4" name="MSIP_Label_bd9e4d68-54d0-40a5-8c9a-85a36c87352c_Method">
    <vt:lpwstr>Standard</vt:lpwstr>
  </property>
  <property fmtid="{D5CDD505-2E9C-101B-9397-08002B2CF9AE}" pid="5" name="MSIP_Label_bd9e4d68-54d0-40a5-8c9a-85a36c87352c_Name">
    <vt:lpwstr>Unclassified</vt:lpwstr>
  </property>
  <property fmtid="{D5CDD505-2E9C-101B-9397-08002B2CF9AE}" pid="6" name="MSIP_Label_bd9e4d68-54d0-40a5-8c9a-85a36c87352c_SiteId">
    <vt:lpwstr>388728e1-bbd0-4378-98dc-f8682e644300</vt:lpwstr>
  </property>
  <property fmtid="{D5CDD505-2E9C-101B-9397-08002B2CF9AE}" pid="7" name="MSIP_Label_bd9e4d68-54d0-40a5-8c9a-85a36c87352c_ActionId">
    <vt:lpwstr>e42c540f-cc1a-41c7-8a62-8d251e2b5e43</vt:lpwstr>
  </property>
  <property fmtid="{D5CDD505-2E9C-101B-9397-08002B2CF9AE}" pid="8" name="MSIP_Label_bd9e4d68-54d0-40a5-8c9a-85a36c87352c_ContentBits">
    <vt:lpwstr>0</vt:lpwstr>
  </property>
</Properties>
</file>