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9" r:id="rId2"/>
    <p:sldMasterId id="2147483677" r:id="rId3"/>
    <p:sldMasterId id="2147483694" r:id="rId4"/>
  </p:sldMasterIdLst>
  <p:notesMasterIdLst>
    <p:notesMasterId r:id="rId18"/>
  </p:notesMasterIdLst>
  <p:handoutMasterIdLst>
    <p:handoutMasterId r:id="rId19"/>
  </p:handoutMasterIdLst>
  <p:sldIdLst>
    <p:sldId id="337" r:id="rId5"/>
    <p:sldId id="338" r:id="rId6"/>
    <p:sldId id="339" r:id="rId7"/>
    <p:sldId id="348" r:id="rId8"/>
    <p:sldId id="350" r:id="rId9"/>
    <p:sldId id="351" r:id="rId10"/>
    <p:sldId id="355" r:id="rId11"/>
    <p:sldId id="343" r:id="rId12"/>
    <p:sldId id="345" r:id="rId13"/>
    <p:sldId id="342" r:id="rId14"/>
    <p:sldId id="352" r:id="rId15"/>
    <p:sldId id="353" r:id="rId16"/>
    <p:sldId id="328" r:id="rId17"/>
  </p:sldIdLst>
  <p:sldSz cx="9144000" cy="6858000" type="screen4x3"/>
  <p:notesSz cx="6805613" cy="9939338"/>
  <p:custShowLst>
    <p:custShow name="Custom Show 1" id="0">
      <p:sldLst/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7732880-035B-423C-82FE-4FB3F47680DF}">
          <p14:sldIdLst>
            <p14:sldId id="337"/>
            <p14:sldId id="338"/>
            <p14:sldId id="339"/>
            <p14:sldId id="348"/>
            <p14:sldId id="350"/>
            <p14:sldId id="351"/>
            <p14:sldId id="355"/>
            <p14:sldId id="343"/>
            <p14:sldId id="345"/>
            <p14:sldId id="342"/>
            <p14:sldId id="352"/>
            <p14:sldId id="353"/>
            <p14:sldId id="3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3BED3"/>
    <a:srgbClr val="7892C6"/>
    <a:srgbClr val="ABE9FF"/>
    <a:srgbClr val="53D2FF"/>
    <a:srgbClr val="FF00FF"/>
    <a:srgbClr val="BDD6FF"/>
    <a:srgbClr val="4C6FB4"/>
    <a:srgbClr val="7590C5"/>
    <a:srgbClr val="002937"/>
    <a:srgbClr val="3E6C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3" autoAdjust="0"/>
    <p:restoredTop sz="90463" autoAdjust="0"/>
  </p:normalViewPr>
  <p:slideViewPr>
    <p:cSldViewPr snapToGrid="0" snapToObjects="1">
      <p:cViewPr varScale="1">
        <p:scale>
          <a:sx n="100" d="100"/>
          <a:sy n="100" d="100"/>
        </p:scale>
        <p:origin x="118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68B534-D9FB-3C42-B801-DECC82C1E691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9E33F9A-C4D2-D849-BC1E-1635A87FBE40}">
      <dgm:prSet phldrT="[Text]"/>
      <dgm:spPr/>
      <dgm:t>
        <a:bodyPr/>
        <a:lstStyle/>
        <a:p>
          <a:r>
            <a:rPr lang="en-NZ" dirty="0" smtClean="0"/>
            <a:t>A conception of communication as dialogue</a:t>
          </a:r>
          <a:endParaRPr lang="en-AU" dirty="0"/>
        </a:p>
      </dgm:t>
    </dgm:pt>
    <dgm:pt modelId="{FEB5D3F8-713C-C443-8F80-3ECF74329E33}" type="parTrans" cxnId="{DB148A28-8AE8-8C41-B5E4-5E87A5C19D1E}">
      <dgm:prSet/>
      <dgm:spPr/>
      <dgm:t>
        <a:bodyPr/>
        <a:lstStyle/>
        <a:p>
          <a:endParaRPr lang="en-AU"/>
        </a:p>
      </dgm:t>
    </dgm:pt>
    <dgm:pt modelId="{96C9A3B1-E59C-B649-B246-30D86B12B339}" type="sibTrans" cxnId="{DB148A28-8AE8-8C41-B5E4-5E87A5C19D1E}">
      <dgm:prSet/>
      <dgm:spPr/>
      <dgm:t>
        <a:bodyPr/>
        <a:lstStyle/>
        <a:p>
          <a:endParaRPr lang="en-AU"/>
        </a:p>
      </dgm:t>
    </dgm:pt>
    <dgm:pt modelId="{B9B82614-01EC-8D41-8A13-49ED508A3013}">
      <dgm:prSet phldrT="[Text]"/>
      <dgm:spPr/>
      <dgm:t>
        <a:bodyPr/>
        <a:lstStyle/>
        <a:p>
          <a:r>
            <a:rPr lang="en-NZ" dirty="0" smtClean="0"/>
            <a:t>Dialogue enables development of shared understanding</a:t>
          </a:r>
          <a:endParaRPr lang="en-AU" dirty="0"/>
        </a:p>
      </dgm:t>
    </dgm:pt>
    <dgm:pt modelId="{79C9E260-0082-7848-A946-CC58350C3F75}" type="parTrans" cxnId="{C991C775-26E6-2045-9F1E-2207523A1724}">
      <dgm:prSet/>
      <dgm:spPr/>
      <dgm:t>
        <a:bodyPr/>
        <a:lstStyle/>
        <a:p>
          <a:endParaRPr lang="en-AU"/>
        </a:p>
      </dgm:t>
    </dgm:pt>
    <dgm:pt modelId="{B714DF05-5F34-BC4B-80EB-1E62FF045B0B}" type="sibTrans" cxnId="{C991C775-26E6-2045-9F1E-2207523A1724}">
      <dgm:prSet/>
      <dgm:spPr/>
      <dgm:t>
        <a:bodyPr/>
        <a:lstStyle/>
        <a:p>
          <a:endParaRPr lang="en-AU"/>
        </a:p>
      </dgm:t>
    </dgm:pt>
    <dgm:pt modelId="{FFBD490E-9BEE-F240-A292-0D762F13B2FA}">
      <dgm:prSet phldrT="[Text]"/>
      <dgm:spPr/>
      <dgm:t>
        <a:bodyPr/>
        <a:lstStyle/>
        <a:p>
          <a:r>
            <a:rPr lang="en-NZ" dirty="0" smtClean="0"/>
            <a:t>The requirement for participation and democratic inclusivity</a:t>
          </a:r>
          <a:endParaRPr lang="en-AU" dirty="0"/>
        </a:p>
      </dgm:t>
    </dgm:pt>
    <dgm:pt modelId="{137DED6B-A7C7-C94E-BD89-5A1779BB08D0}" type="parTrans" cxnId="{CD6E40CF-4096-384C-B6A5-52D76AE7ED07}">
      <dgm:prSet/>
      <dgm:spPr/>
      <dgm:t>
        <a:bodyPr/>
        <a:lstStyle/>
        <a:p>
          <a:endParaRPr lang="en-AU"/>
        </a:p>
      </dgm:t>
    </dgm:pt>
    <dgm:pt modelId="{ED77BDBA-5D3F-E540-9E8E-A1610E806504}" type="sibTrans" cxnId="{CD6E40CF-4096-384C-B6A5-52D76AE7ED07}">
      <dgm:prSet/>
      <dgm:spPr/>
      <dgm:t>
        <a:bodyPr/>
        <a:lstStyle/>
        <a:p>
          <a:endParaRPr lang="en-AU"/>
        </a:p>
      </dgm:t>
    </dgm:pt>
    <dgm:pt modelId="{1EB8E7D5-4E43-814E-AF68-AC05BF45A27E}">
      <dgm:prSet phldrT="[Text]"/>
      <dgm:spPr/>
      <dgm:t>
        <a:bodyPr/>
        <a:lstStyle/>
        <a:p>
          <a:r>
            <a:rPr lang="en-NZ" dirty="0" smtClean="0"/>
            <a:t>Participation and democratic inclusivity require all voices to be listened to; and acceptance of diversity</a:t>
          </a:r>
          <a:endParaRPr lang="en-AU" dirty="0"/>
        </a:p>
      </dgm:t>
    </dgm:pt>
    <dgm:pt modelId="{B19DAD7C-AB7F-124B-BC0B-881DFFE25182}" type="parTrans" cxnId="{3E43C814-E479-B243-9DFE-4EDB2671F04C}">
      <dgm:prSet/>
      <dgm:spPr/>
      <dgm:t>
        <a:bodyPr/>
        <a:lstStyle/>
        <a:p>
          <a:endParaRPr lang="en-AU"/>
        </a:p>
      </dgm:t>
    </dgm:pt>
    <dgm:pt modelId="{8AE57F8E-7456-964F-B453-F2C6713A5D29}" type="sibTrans" cxnId="{3E43C814-E479-B243-9DFE-4EDB2671F04C}">
      <dgm:prSet/>
      <dgm:spPr/>
      <dgm:t>
        <a:bodyPr/>
        <a:lstStyle/>
        <a:p>
          <a:endParaRPr lang="en-AU"/>
        </a:p>
      </dgm:t>
    </dgm:pt>
    <dgm:pt modelId="{9A39B4E8-F698-B847-A59A-D4D14EBD7925}">
      <dgm:prSet phldrT="[Text]"/>
      <dgm:spPr/>
      <dgm:t>
        <a:bodyPr/>
        <a:lstStyle/>
        <a:p>
          <a:r>
            <a:rPr lang="en-NZ" dirty="0" smtClean="0"/>
            <a:t>The recognition that power relations are unequal and problematic</a:t>
          </a:r>
          <a:endParaRPr lang="en-AU" dirty="0"/>
        </a:p>
      </dgm:t>
    </dgm:pt>
    <dgm:pt modelId="{304909E6-1F9E-9B4F-8671-55341A7398FA}" type="parTrans" cxnId="{757E898C-85F0-154D-8AC4-B20B60871962}">
      <dgm:prSet/>
      <dgm:spPr/>
      <dgm:t>
        <a:bodyPr/>
        <a:lstStyle/>
        <a:p>
          <a:endParaRPr lang="en-AU"/>
        </a:p>
      </dgm:t>
    </dgm:pt>
    <dgm:pt modelId="{F2DA7DD2-72F0-4742-9AFE-21E6CCB58A9E}" type="sibTrans" cxnId="{757E898C-85F0-154D-8AC4-B20B60871962}">
      <dgm:prSet/>
      <dgm:spPr/>
      <dgm:t>
        <a:bodyPr/>
        <a:lstStyle/>
        <a:p>
          <a:endParaRPr lang="en-AU"/>
        </a:p>
      </dgm:t>
    </dgm:pt>
    <dgm:pt modelId="{9D5E4938-F362-CE49-BEE4-29C7713B689B}">
      <dgm:prSet phldrT="[Text]"/>
      <dgm:spPr/>
      <dgm:t>
        <a:bodyPr/>
        <a:lstStyle/>
        <a:p>
          <a:r>
            <a:rPr lang="en-NZ" dirty="0" smtClean="0"/>
            <a:t>Equal power means equitable opportunities to actively express ideas and to shape consequences</a:t>
          </a:r>
          <a:endParaRPr lang="en-AU" dirty="0"/>
        </a:p>
      </dgm:t>
    </dgm:pt>
    <dgm:pt modelId="{31BCD4CB-3A31-044A-A9E4-B8190C605551}" type="parTrans" cxnId="{491B7769-5127-CA4D-A039-D4389B518FB4}">
      <dgm:prSet/>
      <dgm:spPr/>
      <dgm:t>
        <a:bodyPr/>
        <a:lstStyle/>
        <a:p>
          <a:endParaRPr lang="en-AU"/>
        </a:p>
      </dgm:t>
    </dgm:pt>
    <dgm:pt modelId="{668DC8E0-20EA-5A48-9E8A-3BFE706DC203}" type="sibTrans" cxnId="{491B7769-5127-CA4D-A039-D4389B518FB4}">
      <dgm:prSet/>
      <dgm:spPr/>
      <dgm:t>
        <a:bodyPr/>
        <a:lstStyle/>
        <a:p>
          <a:endParaRPr lang="en-AU"/>
        </a:p>
      </dgm:t>
    </dgm:pt>
    <dgm:pt modelId="{8C19D244-051D-944D-9E59-35EE6179D306}">
      <dgm:prSet phldrT="[Text]"/>
      <dgm:spPr/>
      <dgm:t>
        <a:bodyPr/>
        <a:lstStyle/>
        <a:p>
          <a:r>
            <a:rPr lang="en-NZ" dirty="0" smtClean="0"/>
            <a:t>The possibility for change and transformation</a:t>
          </a:r>
          <a:endParaRPr lang="en-AU" dirty="0"/>
        </a:p>
      </dgm:t>
    </dgm:pt>
    <dgm:pt modelId="{0DD9448C-C9A9-5F41-A7F0-3BEFB0C267FA}" type="parTrans" cxnId="{B7AD5D6B-AC85-2545-8E39-39738FC6003F}">
      <dgm:prSet/>
      <dgm:spPr/>
      <dgm:t>
        <a:bodyPr/>
        <a:lstStyle/>
        <a:p>
          <a:endParaRPr lang="en-AU"/>
        </a:p>
      </dgm:t>
    </dgm:pt>
    <dgm:pt modelId="{9221756B-5D79-C946-9ED9-39C19D2A80E1}" type="sibTrans" cxnId="{B7AD5D6B-AC85-2545-8E39-39738FC6003F}">
      <dgm:prSet/>
      <dgm:spPr/>
      <dgm:t>
        <a:bodyPr/>
        <a:lstStyle/>
        <a:p>
          <a:endParaRPr lang="en-AU"/>
        </a:p>
      </dgm:t>
    </dgm:pt>
    <dgm:pt modelId="{FEBC05E2-CF23-374A-9070-5CFFE66D0833}">
      <dgm:prSet phldrT="[Text]"/>
      <dgm:spPr/>
      <dgm:t>
        <a:bodyPr/>
        <a:lstStyle/>
        <a:p>
          <a:r>
            <a:rPr lang="en-NZ" dirty="0" smtClean="0"/>
            <a:t>Transformation actively seeks (student) voice, takes it seriously and uses it to creatively solve problems </a:t>
          </a:r>
          <a:endParaRPr lang="en-AU" dirty="0"/>
        </a:p>
      </dgm:t>
    </dgm:pt>
    <dgm:pt modelId="{4CB18A61-FACF-FB40-80C4-6BF0C9DECAE2}" type="parTrans" cxnId="{06E479BA-CACD-954C-BA5E-D41313BAB60F}">
      <dgm:prSet/>
      <dgm:spPr/>
      <dgm:t>
        <a:bodyPr/>
        <a:lstStyle/>
        <a:p>
          <a:endParaRPr lang="en-AU"/>
        </a:p>
      </dgm:t>
    </dgm:pt>
    <dgm:pt modelId="{5B4304B9-A1C0-1049-A4F3-8D28BB0D2BC5}" type="sibTrans" cxnId="{06E479BA-CACD-954C-BA5E-D41313BAB60F}">
      <dgm:prSet/>
      <dgm:spPr/>
      <dgm:t>
        <a:bodyPr/>
        <a:lstStyle/>
        <a:p>
          <a:endParaRPr lang="en-AU"/>
        </a:p>
      </dgm:t>
    </dgm:pt>
    <dgm:pt modelId="{DE939098-7FAD-1B45-9A48-3DD2165537A5}" type="pres">
      <dgm:prSet presAssocID="{7368B534-D9FB-3C42-B801-DECC82C1E69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01DB0636-6222-2747-8820-420B18510DB2}" type="pres">
      <dgm:prSet presAssocID="{19E33F9A-C4D2-D849-BC1E-1635A87FBE40}" presName="compNode" presStyleCnt="0"/>
      <dgm:spPr/>
    </dgm:pt>
    <dgm:pt modelId="{3DF406CF-AD70-4747-9709-283DE173008B}" type="pres">
      <dgm:prSet presAssocID="{19E33F9A-C4D2-D849-BC1E-1635A87FBE40}" presName="aNode" presStyleLbl="bgShp" presStyleIdx="0" presStyleCnt="4"/>
      <dgm:spPr/>
      <dgm:t>
        <a:bodyPr/>
        <a:lstStyle/>
        <a:p>
          <a:endParaRPr lang="en-AU"/>
        </a:p>
      </dgm:t>
    </dgm:pt>
    <dgm:pt modelId="{FE43C5D4-D83C-D54B-AAC2-AEE81351E9A1}" type="pres">
      <dgm:prSet presAssocID="{19E33F9A-C4D2-D849-BC1E-1635A87FBE40}" presName="textNode" presStyleLbl="bgShp" presStyleIdx="0" presStyleCnt="4"/>
      <dgm:spPr/>
      <dgm:t>
        <a:bodyPr/>
        <a:lstStyle/>
        <a:p>
          <a:endParaRPr lang="en-AU"/>
        </a:p>
      </dgm:t>
    </dgm:pt>
    <dgm:pt modelId="{E80B87D4-A7E7-4B4A-899D-7F3EBCD450FA}" type="pres">
      <dgm:prSet presAssocID="{19E33F9A-C4D2-D849-BC1E-1635A87FBE40}" presName="compChildNode" presStyleCnt="0"/>
      <dgm:spPr/>
    </dgm:pt>
    <dgm:pt modelId="{DF324F0C-355D-9546-A748-DAB740035EE8}" type="pres">
      <dgm:prSet presAssocID="{19E33F9A-C4D2-D849-BC1E-1635A87FBE40}" presName="theInnerList" presStyleCnt="0"/>
      <dgm:spPr/>
    </dgm:pt>
    <dgm:pt modelId="{F4C19D60-6C81-A24D-98EB-78DA82713955}" type="pres">
      <dgm:prSet presAssocID="{B9B82614-01EC-8D41-8A13-49ED508A3013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6F0539A-0F39-0C4D-B3F8-6332FEAA391E}" type="pres">
      <dgm:prSet presAssocID="{19E33F9A-C4D2-D849-BC1E-1635A87FBE40}" presName="aSpace" presStyleCnt="0"/>
      <dgm:spPr/>
    </dgm:pt>
    <dgm:pt modelId="{44919CF0-3817-5A4B-AB7D-96507F9F2512}" type="pres">
      <dgm:prSet presAssocID="{FFBD490E-9BEE-F240-A292-0D762F13B2FA}" presName="compNode" presStyleCnt="0"/>
      <dgm:spPr/>
    </dgm:pt>
    <dgm:pt modelId="{879E7B8B-C2C3-6D45-9CA9-BB0BBFC59F21}" type="pres">
      <dgm:prSet presAssocID="{FFBD490E-9BEE-F240-A292-0D762F13B2FA}" presName="aNode" presStyleLbl="bgShp" presStyleIdx="1" presStyleCnt="4"/>
      <dgm:spPr/>
      <dgm:t>
        <a:bodyPr/>
        <a:lstStyle/>
        <a:p>
          <a:endParaRPr lang="en-AU"/>
        </a:p>
      </dgm:t>
    </dgm:pt>
    <dgm:pt modelId="{4DD72B5F-C6F1-B144-A817-838EE9B95E84}" type="pres">
      <dgm:prSet presAssocID="{FFBD490E-9BEE-F240-A292-0D762F13B2FA}" presName="textNode" presStyleLbl="bgShp" presStyleIdx="1" presStyleCnt="4"/>
      <dgm:spPr/>
      <dgm:t>
        <a:bodyPr/>
        <a:lstStyle/>
        <a:p>
          <a:endParaRPr lang="en-AU"/>
        </a:p>
      </dgm:t>
    </dgm:pt>
    <dgm:pt modelId="{F939960E-F4EF-6E4B-B4F4-A3130D498F1C}" type="pres">
      <dgm:prSet presAssocID="{FFBD490E-9BEE-F240-A292-0D762F13B2FA}" presName="compChildNode" presStyleCnt="0"/>
      <dgm:spPr/>
    </dgm:pt>
    <dgm:pt modelId="{6AEC86CD-E7CB-AB43-BDD2-486EF218A1D4}" type="pres">
      <dgm:prSet presAssocID="{FFBD490E-9BEE-F240-A292-0D762F13B2FA}" presName="theInnerList" presStyleCnt="0"/>
      <dgm:spPr/>
    </dgm:pt>
    <dgm:pt modelId="{A60BFE68-BEF0-084A-8597-849131839AC7}" type="pres">
      <dgm:prSet presAssocID="{1EB8E7D5-4E43-814E-AF68-AC05BF45A27E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9D8939E-87BD-0D4E-A38E-0702509332E8}" type="pres">
      <dgm:prSet presAssocID="{FFBD490E-9BEE-F240-A292-0D762F13B2FA}" presName="aSpace" presStyleCnt="0"/>
      <dgm:spPr/>
    </dgm:pt>
    <dgm:pt modelId="{02476486-59BE-7047-A34C-40D4D27B58C4}" type="pres">
      <dgm:prSet presAssocID="{9A39B4E8-F698-B847-A59A-D4D14EBD7925}" presName="compNode" presStyleCnt="0"/>
      <dgm:spPr/>
    </dgm:pt>
    <dgm:pt modelId="{41D19202-0B8E-5F43-94C6-E121372EDE87}" type="pres">
      <dgm:prSet presAssocID="{9A39B4E8-F698-B847-A59A-D4D14EBD7925}" presName="aNode" presStyleLbl="bgShp" presStyleIdx="2" presStyleCnt="4"/>
      <dgm:spPr/>
      <dgm:t>
        <a:bodyPr/>
        <a:lstStyle/>
        <a:p>
          <a:endParaRPr lang="en-AU"/>
        </a:p>
      </dgm:t>
    </dgm:pt>
    <dgm:pt modelId="{FBAEE0BA-6AFC-2142-BECD-A7311747631D}" type="pres">
      <dgm:prSet presAssocID="{9A39B4E8-F698-B847-A59A-D4D14EBD7925}" presName="textNode" presStyleLbl="bgShp" presStyleIdx="2" presStyleCnt="4"/>
      <dgm:spPr/>
      <dgm:t>
        <a:bodyPr/>
        <a:lstStyle/>
        <a:p>
          <a:endParaRPr lang="en-AU"/>
        </a:p>
      </dgm:t>
    </dgm:pt>
    <dgm:pt modelId="{DDA907B2-53F7-FA49-9C47-B382DCDB938B}" type="pres">
      <dgm:prSet presAssocID="{9A39B4E8-F698-B847-A59A-D4D14EBD7925}" presName="compChildNode" presStyleCnt="0"/>
      <dgm:spPr/>
    </dgm:pt>
    <dgm:pt modelId="{6D49B22D-705C-1449-9294-BFFC1EC28609}" type="pres">
      <dgm:prSet presAssocID="{9A39B4E8-F698-B847-A59A-D4D14EBD7925}" presName="theInnerList" presStyleCnt="0"/>
      <dgm:spPr/>
    </dgm:pt>
    <dgm:pt modelId="{B3979330-5747-6048-8B39-66F128A40C4C}" type="pres">
      <dgm:prSet presAssocID="{9D5E4938-F362-CE49-BEE4-29C7713B689B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54BC17D-30BD-9B40-9E77-060BB2908690}" type="pres">
      <dgm:prSet presAssocID="{9A39B4E8-F698-B847-A59A-D4D14EBD7925}" presName="aSpace" presStyleCnt="0"/>
      <dgm:spPr/>
    </dgm:pt>
    <dgm:pt modelId="{9CAFCE73-6F00-944A-9D61-089112C25B68}" type="pres">
      <dgm:prSet presAssocID="{8C19D244-051D-944D-9E59-35EE6179D306}" presName="compNode" presStyleCnt="0"/>
      <dgm:spPr/>
    </dgm:pt>
    <dgm:pt modelId="{52A81F33-D9F5-4A40-8987-2CB83627AF56}" type="pres">
      <dgm:prSet presAssocID="{8C19D244-051D-944D-9E59-35EE6179D306}" presName="aNode" presStyleLbl="bgShp" presStyleIdx="3" presStyleCnt="4"/>
      <dgm:spPr/>
      <dgm:t>
        <a:bodyPr/>
        <a:lstStyle/>
        <a:p>
          <a:endParaRPr lang="en-AU"/>
        </a:p>
      </dgm:t>
    </dgm:pt>
    <dgm:pt modelId="{CC20F18A-F990-6F4A-B4DF-9A43DB0D4A0F}" type="pres">
      <dgm:prSet presAssocID="{8C19D244-051D-944D-9E59-35EE6179D306}" presName="textNode" presStyleLbl="bgShp" presStyleIdx="3" presStyleCnt="4"/>
      <dgm:spPr/>
      <dgm:t>
        <a:bodyPr/>
        <a:lstStyle/>
        <a:p>
          <a:endParaRPr lang="en-AU"/>
        </a:p>
      </dgm:t>
    </dgm:pt>
    <dgm:pt modelId="{97F3A870-6E1E-1740-96C2-36A557E4D983}" type="pres">
      <dgm:prSet presAssocID="{8C19D244-051D-944D-9E59-35EE6179D306}" presName="compChildNode" presStyleCnt="0"/>
      <dgm:spPr/>
    </dgm:pt>
    <dgm:pt modelId="{EB677198-E9BE-1348-9097-56416361F206}" type="pres">
      <dgm:prSet presAssocID="{8C19D244-051D-944D-9E59-35EE6179D306}" presName="theInnerList" presStyleCnt="0"/>
      <dgm:spPr/>
    </dgm:pt>
    <dgm:pt modelId="{ACDE13D1-9016-6441-B258-6DEA799131A2}" type="pres">
      <dgm:prSet presAssocID="{FEBC05E2-CF23-374A-9070-5CFFE66D0833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EED1BA08-F298-0445-9ED4-F987215EDF81}" type="presOf" srcId="{19E33F9A-C4D2-D849-BC1E-1635A87FBE40}" destId="{FE43C5D4-D83C-D54B-AAC2-AEE81351E9A1}" srcOrd="1" destOrd="0" presId="urn:microsoft.com/office/officeart/2005/8/layout/lProcess2"/>
    <dgm:cxn modelId="{B04BBBD1-9FAA-C948-B7FD-9A8E52C23E03}" type="presOf" srcId="{8C19D244-051D-944D-9E59-35EE6179D306}" destId="{52A81F33-D9F5-4A40-8987-2CB83627AF56}" srcOrd="0" destOrd="0" presId="urn:microsoft.com/office/officeart/2005/8/layout/lProcess2"/>
    <dgm:cxn modelId="{E466809E-6DB2-0440-B942-D42ED8E264BC}" type="presOf" srcId="{FEBC05E2-CF23-374A-9070-5CFFE66D0833}" destId="{ACDE13D1-9016-6441-B258-6DEA799131A2}" srcOrd="0" destOrd="0" presId="urn:microsoft.com/office/officeart/2005/8/layout/lProcess2"/>
    <dgm:cxn modelId="{491B7769-5127-CA4D-A039-D4389B518FB4}" srcId="{9A39B4E8-F698-B847-A59A-D4D14EBD7925}" destId="{9D5E4938-F362-CE49-BEE4-29C7713B689B}" srcOrd="0" destOrd="0" parTransId="{31BCD4CB-3A31-044A-A9E4-B8190C605551}" sibTransId="{668DC8E0-20EA-5A48-9E8A-3BFE706DC203}"/>
    <dgm:cxn modelId="{06E479BA-CACD-954C-BA5E-D41313BAB60F}" srcId="{8C19D244-051D-944D-9E59-35EE6179D306}" destId="{FEBC05E2-CF23-374A-9070-5CFFE66D0833}" srcOrd="0" destOrd="0" parTransId="{4CB18A61-FACF-FB40-80C4-6BF0C9DECAE2}" sibTransId="{5B4304B9-A1C0-1049-A4F3-8D28BB0D2BC5}"/>
    <dgm:cxn modelId="{4DAD9F8A-334A-7241-8772-F83E2CB2D44C}" type="presOf" srcId="{9A39B4E8-F698-B847-A59A-D4D14EBD7925}" destId="{41D19202-0B8E-5F43-94C6-E121372EDE87}" srcOrd="0" destOrd="0" presId="urn:microsoft.com/office/officeart/2005/8/layout/lProcess2"/>
    <dgm:cxn modelId="{CE620B1C-2812-F348-A03B-6DCF959F7C79}" type="presOf" srcId="{9D5E4938-F362-CE49-BEE4-29C7713B689B}" destId="{B3979330-5747-6048-8B39-66F128A40C4C}" srcOrd="0" destOrd="0" presId="urn:microsoft.com/office/officeart/2005/8/layout/lProcess2"/>
    <dgm:cxn modelId="{C991C775-26E6-2045-9F1E-2207523A1724}" srcId="{19E33F9A-C4D2-D849-BC1E-1635A87FBE40}" destId="{B9B82614-01EC-8D41-8A13-49ED508A3013}" srcOrd="0" destOrd="0" parTransId="{79C9E260-0082-7848-A946-CC58350C3F75}" sibTransId="{B714DF05-5F34-BC4B-80EB-1E62FF045B0B}"/>
    <dgm:cxn modelId="{B7AD5D6B-AC85-2545-8E39-39738FC6003F}" srcId="{7368B534-D9FB-3C42-B801-DECC82C1E691}" destId="{8C19D244-051D-944D-9E59-35EE6179D306}" srcOrd="3" destOrd="0" parTransId="{0DD9448C-C9A9-5F41-A7F0-3BEFB0C267FA}" sibTransId="{9221756B-5D79-C946-9ED9-39C19D2A80E1}"/>
    <dgm:cxn modelId="{F0661C17-AA7E-4A4E-9B3F-90F975709526}" type="presOf" srcId="{8C19D244-051D-944D-9E59-35EE6179D306}" destId="{CC20F18A-F990-6F4A-B4DF-9A43DB0D4A0F}" srcOrd="1" destOrd="0" presId="urn:microsoft.com/office/officeart/2005/8/layout/lProcess2"/>
    <dgm:cxn modelId="{6ED8A534-BFF3-A848-8CB2-760B81A5EAEA}" type="presOf" srcId="{B9B82614-01EC-8D41-8A13-49ED508A3013}" destId="{F4C19D60-6C81-A24D-98EB-78DA82713955}" srcOrd="0" destOrd="0" presId="urn:microsoft.com/office/officeart/2005/8/layout/lProcess2"/>
    <dgm:cxn modelId="{B540283F-F39F-FF4E-A47F-00FC79220CDC}" type="presOf" srcId="{FFBD490E-9BEE-F240-A292-0D762F13B2FA}" destId="{4DD72B5F-C6F1-B144-A817-838EE9B95E84}" srcOrd="1" destOrd="0" presId="urn:microsoft.com/office/officeart/2005/8/layout/lProcess2"/>
    <dgm:cxn modelId="{CD6E40CF-4096-384C-B6A5-52D76AE7ED07}" srcId="{7368B534-D9FB-3C42-B801-DECC82C1E691}" destId="{FFBD490E-9BEE-F240-A292-0D762F13B2FA}" srcOrd="1" destOrd="0" parTransId="{137DED6B-A7C7-C94E-BD89-5A1779BB08D0}" sibTransId="{ED77BDBA-5D3F-E540-9E8E-A1610E806504}"/>
    <dgm:cxn modelId="{757E898C-85F0-154D-8AC4-B20B60871962}" srcId="{7368B534-D9FB-3C42-B801-DECC82C1E691}" destId="{9A39B4E8-F698-B847-A59A-D4D14EBD7925}" srcOrd="2" destOrd="0" parTransId="{304909E6-1F9E-9B4F-8671-55341A7398FA}" sibTransId="{F2DA7DD2-72F0-4742-9AFE-21E6CCB58A9E}"/>
    <dgm:cxn modelId="{AD6400A5-24DC-5741-8FB0-0B8CF851C635}" type="presOf" srcId="{19E33F9A-C4D2-D849-BC1E-1635A87FBE40}" destId="{3DF406CF-AD70-4747-9709-283DE173008B}" srcOrd="0" destOrd="0" presId="urn:microsoft.com/office/officeart/2005/8/layout/lProcess2"/>
    <dgm:cxn modelId="{DB148A28-8AE8-8C41-B5E4-5E87A5C19D1E}" srcId="{7368B534-D9FB-3C42-B801-DECC82C1E691}" destId="{19E33F9A-C4D2-D849-BC1E-1635A87FBE40}" srcOrd="0" destOrd="0" parTransId="{FEB5D3F8-713C-C443-8F80-3ECF74329E33}" sibTransId="{96C9A3B1-E59C-B649-B246-30D86B12B339}"/>
    <dgm:cxn modelId="{3E43C814-E479-B243-9DFE-4EDB2671F04C}" srcId="{FFBD490E-9BEE-F240-A292-0D762F13B2FA}" destId="{1EB8E7D5-4E43-814E-AF68-AC05BF45A27E}" srcOrd="0" destOrd="0" parTransId="{B19DAD7C-AB7F-124B-BC0B-881DFFE25182}" sibTransId="{8AE57F8E-7456-964F-B453-F2C6713A5D29}"/>
    <dgm:cxn modelId="{53869F09-2434-EE45-B02C-37831C24C6BB}" type="presOf" srcId="{9A39B4E8-F698-B847-A59A-D4D14EBD7925}" destId="{FBAEE0BA-6AFC-2142-BECD-A7311747631D}" srcOrd="1" destOrd="0" presId="urn:microsoft.com/office/officeart/2005/8/layout/lProcess2"/>
    <dgm:cxn modelId="{1A767301-1449-D04B-AA43-1DC30BE3ADB6}" type="presOf" srcId="{7368B534-D9FB-3C42-B801-DECC82C1E691}" destId="{DE939098-7FAD-1B45-9A48-3DD2165537A5}" srcOrd="0" destOrd="0" presId="urn:microsoft.com/office/officeart/2005/8/layout/lProcess2"/>
    <dgm:cxn modelId="{18B37D05-A1F1-4F4E-83CD-6E3E2FC22447}" type="presOf" srcId="{FFBD490E-9BEE-F240-A292-0D762F13B2FA}" destId="{879E7B8B-C2C3-6D45-9CA9-BB0BBFC59F21}" srcOrd="0" destOrd="0" presId="urn:microsoft.com/office/officeart/2005/8/layout/lProcess2"/>
    <dgm:cxn modelId="{2AD67A7B-7185-FF4C-8AD0-E5EDEEF30BCA}" type="presOf" srcId="{1EB8E7D5-4E43-814E-AF68-AC05BF45A27E}" destId="{A60BFE68-BEF0-084A-8597-849131839AC7}" srcOrd="0" destOrd="0" presId="urn:microsoft.com/office/officeart/2005/8/layout/lProcess2"/>
    <dgm:cxn modelId="{8395AB65-5EAD-2941-BA83-E5058D4881EB}" type="presParOf" srcId="{DE939098-7FAD-1B45-9A48-3DD2165537A5}" destId="{01DB0636-6222-2747-8820-420B18510DB2}" srcOrd="0" destOrd="0" presId="urn:microsoft.com/office/officeart/2005/8/layout/lProcess2"/>
    <dgm:cxn modelId="{231E398C-1571-4145-90FC-27B7F6F6138A}" type="presParOf" srcId="{01DB0636-6222-2747-8820-420B18510DB2}" destId="{3DF406CF-AD70-4747-9709-283DE173008B}" srcOrd="0" destOrd="0" presId="urn:microsoft.com/office/officeart/2005/8/layout/lProcess2"/>
    <dgm:cxn modelId="{D97F2340-7E37-DC43-AA59-3D03F0793508}" type="presParOf" srcId="{01DB0636-6222-2747-8820-420B18510DB2}" destId="{FE43C5D4-D83C-D54B-AAC2-AEE81351E9A1}" srcOrd="1" destOrd="0" presId="urn:microsoft.com/office/officeart/2005/8/layout/lProcess2"/>
    <dgm:cxn modelId="{5EE209B6-3A1D-D744-B605-8D3D5B86DA66}" type="presParOf" srcId="{01DB0636-6222-2747-8820-420B18510DB2}" destId="{E80B87D4-A7E7-4B4A-899D-7F3EBCD450FA}" srcOrd="2" destOrd="0" presId="urn:microsoft.com/office/officeart/2005/8/layout/lProcess2"/>
    <dgm:cxn modelId="{B18955B1-3D0F-A04A-A19D-DFBFE0489445}" type="presParOf" srcId="{E80B87D4-A7E7-4B4A-899D-7F3EBCD450FA}" destId="{DF324F0C-355D-9546-A748-DAB740035EE8}" srcOrd="0" destOrd="0" presId="urn:microsoft.com/office/officeart/2005/8/layout/lProcess2"/>
    <dgm:cxn modelId="{E2C1CE28-5F14-1349-8E56-4A27584276B4}" type="presParOf" srcId="{DF324F0C-355D-9546-A748-DAB740035EE8}" destId="{F4C19D60-6C81-A24D-98EB-78DA82713955}" srcOrd="0" destOrd="0" presId="urn:microsoft.com/office/officeart/2005/8/layout/lProcess2"/>
    <dgm:cxn modelId="{FED18598-BF05-F741-B457-E0902EDEF899}" type="presParOf" srcId="{DE939098-7FAD-1B45-9A48-3DD2165537A5}" destId="{46F0539A-0F39-0C4D-B3F8-6332FEAA391E}" srcOrd="1" destOrd="0" presId="urn:microsoft.com/office/officeart/2005/8/layout/lProcess2"/>
    <dgm:cxn modelId="{3A339757-8605-6B4A-826B-1FF02306AFE7}" type="presParOf" srcId="{DE939098-7FAD-1B45-9A48-3DD2165537A5}" destId="{44919CF0-3817-5A4B-AB7D-96507F9F2512}" srcOrd="2" destOrd="0" presId="urn:microsoft.com/office/officeart/2005/8/layout/lProcess2"/>
    <dgm:cxn modelId="{9067C3E7-F82F-A244-8294-A739796927D9}" type="presParOf" srcId="{44919CF0-3817-5A4B-AB7D-96507F9F2512}" destId="{879E7B8B-C2C3-6D45-9CA9-BB0BBFC59F21}" srcOrd="0" destOrd="0" presId="urn:microsoft.com/office/officeart/2005/8/layout/lProcess2"/>
    <dgm:cxn modelId="{DB9E6E13-7958-0B4C-B754-736E96F2EF4D}" type="presParOf" srcId="{44919CF0-3817-5A4B-AB7D-96507F9F2512}" destId="{4DD72B5F-C6F1-B144-A817-838EE9B95E84}" srcOrd="1" destOrd="0" presId="urn:microsoft.com/office/officeart/2005/8/layout/lProcess2"/>
    <dgm:cxn modelId="{C1ED67AA-1B8E-AC41-AF47-B9DF7005BBF1}" type="presParOf" srcId="{44919CF0-3817-5A4B-AB7D-96507F9F2512}" destId="{F939960E-F4EF-6E4B-B4F4-A3130D498F1C}" srcOrd="2" destOrd="0" presId="urn:microsoft.com/office/officeart/2005/8/layout/lProcess2"/>
    <dgm:cxn modelId="{D09C7580-5B40-CF46-9672-B5C61C7CFCAE}" type="presParOf" srcId="{F939960E-F4EF-6E4B-B4F4-A3130D498F1C}" destId="{6AEC86CD-E7CB-AB43-BDD2-486EF218A1D4}" srcOrd="0" destOrd="0" presId="urn:microsoft.com/office/officeart/2005/8/layout/lProcess2"/>
    <dgm:cxn modelId="{C34478D1-292A-CC40-81F0-E9EE592FBBE1}" type="presParOf" srcId="{6AEC86CD-E7CB-AB43-BDD2-486EF218A1D4}" destId="{A60BFE68-BEF0-084A-8597-849131839AC7}" srcOrd="0" destOrd="0" presId="urn:microsoft.com/office/officeart/2005/8/layout/lProcess2"/>
    <dgm:cxn modelId="{390A0766-9C86-224C-BF76-68774DCB6806}" type="presParOf" srcId="{DE939098-7FAD-1B45-9A48-3DD2165537A5}" destId="{29D8939E-87BD-0D4E-A38E-0702509332E8}" srcOrd="3" destOrd="0" presId="urn:microsoft.com/office/officeart/2005/8/layout/lProcess2"/>
    <dgm:cxn modelId="{BF78F63C-7A17-5A4E-AF14-5A6EDF76AFA6}" type="presParOf" srcId="{DE939098-7FAD-1B45-9A48-3DD2165537A5}" destId="{02476486-59BE-7047-A34C-40D4D27B58C4}" srcOrd="4" destOrd="0" presId="urn:microsoft.com/office/officeart/2005/8/layout/lProcess2"/>
    <dgm:cxn modelId="{5C0F4FB7-5ECC-0D44-82F4-EB10C02432F1}" type="presParOf" srcId="{02476486-59BE-7047-A34C-40D4D27B58C4}" destId="{41D19202-0B8E-5F43-94C6-E121372EDE87}" srcOrd="0" destOrd="0" presId="urn:microsoft.com/office/officeart/2005/8/layout/lProcess2"/>
    <dgm:cxn modelId="{6783B1AC-0AA1-FB43-9755-8B3AB40B5AF9}" type="presParOf" srcId="{02476486-59BE-7047-A34C-40D4D27B58C4}" destId="{FBAEE0BA-6AFC-2142-BECD-A7311747631D}" srcOrd="1" destOrd="0" presId="urn:microsoft.com/office/officeart/2005/8/layout/lProcess2"/>
    <dgm:cxn modelId="{51139163-DEF4-9F4F-9F7E-EE3CC2CF4AB4}" type="presParOf" srcId="{02476486-59BE-7047-A34C-40D4D27B58C4}" destId="{DDA907B2-53F7-FA49-9C47-B382DCDB938B}" srcOrd="2" destOrd="0" presId="urn:microsoft.com/office/officeart/2005/8/layout/lProcess2"/>
    <dgm:cxn modelId="{B37497C0-89BA-D446-9A7B-8DC2DD54434D}" type="presParOf" srcId="{DDA907B2-53F7-FA49-9C47-B382DCDB938B}" destId="{6D49B22D-705C-1449-9294-BFFC1EC28609}" srcOrd="0" destOrd="0" presId="urn:microsoft.com/office/officeart/2005/8/layout/lProcess2"/>
    <dgm:cxn modelId="{6CF02628-4EAA-ED42-9C97-2BDD9556D4EE}" type="presParOf" srcId="{6D49B22D-705C-1449-9294-BFFC1EC28609}" destId="{B3979330-5747-6048-8B39-66F128A40C4C}" srcOrd="0" destOrd="0" presId="urn:microsoft.com/office/officeart/2005/8/layout/lProcess2"/>
    <dgm:cxn modelId="{35C5E8A5-E319-6646-B583-1EA61556AA47}" type="presParOf" srcId="{DE939098-7FAD-1B45-9A48-3DD2165537A5}" destId="{454BC17D-30BD-9B40-9E77-060BB2908690}" srcOrd="5" destOrd="0" presId="urn:microsoft.com/office/officeart/2005/8/layout/lProcess2"/>
    <dgm:cxn modelId="{33F042BC-686C-854B-9C6A-EB5B36317E42}" type="presParOf" srcId="{DE939098-7FAD-1B45-9A48-3DD2165537A5}" destId="{9CAFCE73-6F00-944A-9D61-089112C25B68}" srcOrd="6" destOrd="0" presId="urn:microsoft.com/office/officeart/2005/8/layout/lProcess2"/>
    <dgm:cxn modelId="{8A46D195-5512-2945-B48F-21D95FFD73CF}" type="presParOf" srcId="{9CAFCE73-6F00-944A-9D61-089112C25B68}" destId="{52A81F33-D9F5-4A40-8987-2CB83627AF56}" srcOrd="0" destOrd="0" presId="urn:microsoft.com/office/officeart/2005/8/layout/lProcess2"/>
    <dgm:cxn modelId="{4D6DC5F8-1508-6945-BA88-C2339983CF6D}" type="presParOf" srcId="{9CAFCE73-6F00-944A-9D61-089112C25B68}" destId="{CC20F18A-F990-6F4A-B4DF-9A43DB0D4A0F}" srcOrd="1" destOrd="0" presId="urn:microsoft.com/office/officeart/2005/8/layout/lProcess2"/>
    <dgm:cxn modelId="{3993561E-F223-1947-8F4C-281516B8DCA6}" type="presParOf" srcId="{9CAFCE73-6F00-944A-9D61-089112C25B68}" destId="{97F3A870-6E1E-1740-96C2-36A557E4D983}" srcOrd="2" destOrd="0" presId="urn:microsoft.com/office/officeart/2005/8/layout/lProcess2"/>
    <dgm:cxn modelId="{139E31E0-9DD8-B84B-9679-3DE0F0E24B0C}" type="presParOf" srcId="{97F3A870-6E1E-1740-96C2-36A557E4D983}" destId="{EB677198-E9BE-1348-9097-56416361F206}" srcOrd="0" destOrd="0" presId="urn:microsoft.com/office/officeart/2005/8/layout/lProcess2"/>
    <dgm:cxn modelId="{CEBA87DB-7865-DD43-8D83-B2EA7A054F06}" type="presParOf" srcId="{EB677198-E9BE-1348-9097-56416361F206}" destId="{ACDE13D1-9016-6441-B258-6DEA799131A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DAD39A-4D53-B649-9CD0-552D1E55DC28}" type="doc">
      <dgm:prSet loTypeId="urn:microsoft.com/office/officeart/2008/layout/AlternatingPictureBlocks" loCatId="" qsTypeId="urn:microsoft.com/office/officeart/2005/8/quickstyle/simple4" qsCatId="simple" csTypeId="urn:microsoft.com/office/officeart/2005/8/colors/accent1_2" csCatId="accent1" phldr="1"/>
      <dgm:spPr/>
    </dgm:pt>
    <dgm:pt modelId="{4FA2368D-F1AF-F443-BD60-DD7AA407224E}">
      <dgm:prSet phldrT="[Text]"/>
      <dgm:spPr/>
      <dgm:t>
        <a:bodyPr/>
        <a:lstStyle/>
        <a:p>
          <a:r>
            <a:rPr lang="en-NZ" dirty="0" smtClean="0">
              <a:solidFill>
                <a:schemeClr val="tx1"/>
              </a:solidFill>
            </a:rPr>
            <a:t>cultural and language barriers</a:t>
          </a:r>
          <a:endParaRPr lang="en-AU" dirty="0"/>
        </a:p>
      </dgm:t>
    </dgm:pt>
    <dgm:pt modelId="{D5E8F8DD-DC23-4649-A30B-5CB1E5540AD1}" type="parTrans" cxnId="{0AD1464C-B0FC-1941-A209-0ADA285A19CD}">
      <dgm:prSet/>
      <dgm:spPr/>
      <dgm:t>
        <a:bodyPr/>
        <a:lstStyle/>
        <a:p>
          <a:endParaRPr lang="en-AU"/>
        </a:p>
      </dgm:t>
    </dgm:pt>
    <dgm:pt modelId="{35EEBF0E-E8A4-FE4F-967C-C63EA73EAD85}" type="sibTrans" cxnId="{0AD1464C-B0FC-1941-A209-0ADA285A19CD}">
      <dgm:prSet/>
      <dgm:spPr/>
      <dgm:t>
        <a:bodyPr/>
        <a:lstStyle/>
        <a:p>
          <a:endParaRPr lang="en-AU"/>
        </a:p>
      </dgm:t>
    </dgm:pt>
    <dgm:pt modelId="{03AF535C-F6DB-4B4B-ACCB-7C06326E52F9}">
      <dgm:prSet phldrT="[Text]"/>
      <dgm:spPr/>
      <dgm:t>
        <a:bodyPr/>
        <a:lstStyle/>
        <a:p>
          <a:r>
            <a:rPr lang="en-NZ" dirty="0" smtClean="0">
              <a:solidFill>
                <a:schemeClr val="tx1"/>
              </a:solidFill>
            </a:rPr>
            <a:t>privilege dominant culture and educated families </a:t>
          </a:r>
          <a:endParaRPr lang="en-AU" dirty="0"/>
        </a:p>
      </dgm:t>
    </dgm:pt>
    <dgm:pt modelId="{793BCE34-1DE3-B142-98DD-3A5B5430CD1A}" type="parTrans" cxnId="{5A4A12A6-3E9C-9C4A-B83E-4501AFED051B}">
      <dgm:prSet/>
      <dgm:spPr/>
      <dgm:t>
        <a:bodyPr/>
        <a:lstStyle/>
        <a:p>
          <a:endParaRPr lang="en-AU"/>
        </a:p>
      </dgm:t>
    </dgm:pt>
    <dgm:pt modelId="{92D727DB-38D4-1746-841D-D9D198C8D320}" type="sibTrans" cxnId="{5A4A12A6-3E9C-9C4A-B83E-4501AFED051B}">
      <dgm:prSet/>
      <dgm:spPr/>
      <dgm:t>
        <a:bodyPr/>
        <a:lstStyle/>
        <a:p>
          <a:endParaRPr lang="en-AU"/>
        </a:p>
      </dgm:t>
    </dgm:pt>
    <dgm:pt modelId="{C30D3623-BE00-0F4D-8306-E62C4C3B77AC}">
      <dgm:prSet phldrT="[Text]"/>
      <dgm:spPr/>
      <dgm:t>
        <a:bodyPr/>
        <a:lstStyle/>
        <a:p>
          <a:r>
            <a:rPr lang="en-NZ" dirty="0" smtClean="0">
              <a:solidFill>
                <a:schemeClr val="tx1"/>
              </a:solidFill>
            </a:rPr>
            <a:t>unequal and problematic power relations </a:t>
          </a:r>
          <a:endParaRPr lang="en-AU" dirty="0"/>
        </a:p>
      </dgm:t>
    </dgm:pt>
    <dgm:pt modelId="{E95A1BE0-741E-F14A-935D-F0D39C6F3527}" type="parTrans" cxnId="{1E384A5F-86A1-F044-BFFC-922FCE3EB1CF}">
      <dgm:prSet/>
      <dgm:spPr/>
      <dgm:t>
        <a:bodyPr/>
        <a:lstStyle/>
        <a:p>
          <a:endParaRPr lang="en-AU"/>
        </a:p>
      </dgm:t>
    </dgm:pt>
    <dgm:pt modelId="{2245ACFE-C0C6-FD46-8156-52D85FD82CE6}" type="sibTrans" cxnId="{1E384A5F-86A1-F044-BFFC-922FCE3EB1CF}">
      <dgm:prSet/>
      <dgm:spPr/>
      <dgm:t>
        <a:bodyPr/>
        <a:lstStyle/>
        <a:p>
          <a:endParaRPr lang="en-AU"/>
        </a:p>
      </dgm:t>
    </dgm:pt>
    <dgm:pt modelId="{CA824AED-50A2-E84B-A8A7-8D7DFDF4C3BD}" type="pres">
      <dgm:prSet presAssocID="{57DAD39A-4D53-B649-9CD0-552D1E55DC28}" presName="linearFlow" presStyleCnt="0">
        <dgm:presLayoutVars>
          <dgm:dir/>
          <dgm:resizeHandles val="exact"/>
        </dgm:presLayoutVars>
      </dgm:prSet>
      <dgm:spPr/>
    </dgm:pt>
    <dgm:pt modelId="{3F479CA2-BC54-034D-947F-E3712C79CDED}" type="pres">
      <dgm:prSet presAssocID="{4FA2368D-F1AF-F443-BD60-DD7AA407224E}" presName="comp" presStyleCnt="0"/>
      <dgm:spPr/>
    </dgm:pt>
    <dgm:pt modelId="{E50A4CEB-3B9B-1149-8AA6-4828BCCA7874}" type="pres">
      <dgm:prSet presAssocID="{4FA2368D-F1AF-F443-BD60-DD7AA407224E}" presName="rect2" presStyleLbl="node1" presStyleIdx="0" presStyleCnt="3" custScaleX="15715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6359A6-4383-BF44-8604-F8A01B19AA6C}" type="pres">
      <dgm:prSet presAssocID="{4FA2368D-F1AF-F443-BD60-DD7AA407224E}" presName="rect1" presStyleLbl="lnNode1" presStyleIdx="0" presStyleCnt="3" custLinFactNeighborX="-61425" custLinFactNeighborY="-161"/>
      <dgm:spPr/>
    </dgm:pt>
    <dgm:pt modelId="{9CA305C1-D8C1-3646-A015-14984750E378}" type="pres">
      <dgm:prSet presAssocID="{35EEBF0E-E8A4-FE4F-967C-C63EA73EAD85}" presName="sibTrans" presStyleCnt="0"/>
      <dgm:spPr/>
    </dgm:pt>
    <dgm:pt modelId="{A82B4626-4EA6-8145-A615-2727807771C3}" type="pres">
      <dgm:prSet presAssocID="{03AF535C-F6DB-4B4B-ACCB-7C06326E52F9}" presName="comp" presStyleCnt="0"/>
      <dgm:spPr/>
    </dgm:pt>
    <dgm:pt modelId="{FED4F056-93AE-854E-AD2A-D1B7B373C149}" type="pres">
      <dgm:prSet presAssocID="{03AF535C-F6DB-4B4B-ACCB-7C06326E52F9}" presName="rect2" presStyleLbl="node1" presStyleIdx="1" presStyleCnt="3" custScaleX="157310" custLinFactNeighborX="-27598" custLinFactNeighborY="-14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AF26F80-4B53-044E-8669-33676D0111CD}" type="pres">
      <dgm:prSet presAssocID="{03AF535C-F6DB-4B4B-ACCB-7C06326E52F9}" presName="rect1" presStyleLbl="lnNode1" presStyleIdx="1" presStyleCnt="3" custLinFactNeighborX="1565" custLinFactNeighborY="0"/>
      <dgm:spPr/>
    </dgm:pt>
    <dgm:pt modelId="{3286C67A-64A1-FF4B-8CD1-D61AFAEA31F6}" type="pres">
      <dgm:prSet presAssocID="{92D727DB-38D4-1746-841D-D9D198C8D320}" presName="sibTrans" presStyleCnt="0"/>
      <dgm:spPr/>
    </dgm:pt>
    <dgm:pt modelId="{F1CC4FCE-748D-3541-B43F-881167372E8A}" type="pres">
      <dgm:prSet presAssocID="{C30D3623-BE00-0F4D-8306-E62C4C3B77AC}" presName="comp" presStyleCnt="0"/>
      <dgm:spPr/>
    </dgm:pt>
    <dgm:pt modelId="{7443CDCC-54BE-7C46-9311-2EF229910684}" type="pres">
      <dgm:prSet presAssocID="{C30D3623-BE00-0F4D-8306-E62C4C3B77AC}" presName="rect2" presStyleLbl="node1" presStyleIdx="2" presStyleCnt="3" custScaleX="156500" custLinFactNeighborX="1594" custLinFactNeighborY="-296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5098A70-F281-3040-918D-2417114B3DB2}" type="pres">
      <dgm:prSet presAssocID="{C30D3623-BE00-0F4D-8306-E62C4C3B77AC}" presName="rect1" presStyleLbl="lnNode1" presStyleIdx="2" presStyleCnt="3" custLinFactNeighborX="-59294" custLinFactNeighborY="-2149"/>
      <dgm:spPr/>
    </dgm:pt>
  </dgm:ptLst>
  <dgm:cxnLst>
    <dgm:cxn modelId="{CD096567-DF5A-554E-9A9A-E8B4DE328A41}" type="presOf" srcId="{57DAD39A-4D53-B649-9CD0-552D1E55DC28}" destId="{CA824AED-50A2-E84B-A8A7-8D7DFDF4C3BD}" srcOrd="0" destOrd="0" presId="urn:microsoft.com/office/officeart/2008/layout/AlternatingPictureBlocks"/>
    <dgm:cxn modelId="{1E91D3AF-2682-A845-AD24-8AB9982E659D}" type="presOf" srcId="{03AF535C-F6DB-4B4B-ACCB-7C06326E52F9}" destId="{FED4F056-93AE-854E-AD2A-D1B7B373C149}" srcOrd="0" destOrd="0" presId="urn:microsoft.com/office/officeart/2008/layout/AlternatingPictureBlocks"/>
    <dgm:cxn modelId="{CB50C00F-D93E-AF4E-AC2A-2BFFB921D01C}" type="presOf" srcId="{C30D3623-BE00-0F4D-8306-E62C4C3B77AC}" destId="{7443CDCC-54BE-7C46-9311-2EF229910684}" srcOrd="0" destOrd="0" presId="urn:microsoft.com/office/officeart/2008/layout/AlternatingPictureBlocks"/>
    <dgm:cxn modelId="{5A4A12A6-3E9C-9C4A-B83E-4501AFED051B}" srcId="{57DAD39A-4D53-B649-9CD0-552D1E55DC28}" destId="{03AF535C-F6DB-4B4B-ACCB-7C06326E52F9}" srcOrd="1" destOrd="0" parTransId="{793BCE34-1DE3-B142-98DD-3A5B5430CD1A}" sibTransId="{92D727DB-38D4-1746-841D-D9D198C8D320}"/>
    <dgm:cxn modelId="{1E384A5F-86A1-F044-BFFC-922FCE3EB1CF}" srcId="{57DAD39A-4D53-B649-9CD0-552D1E55DC28}" destId="{C30D3623-BE00-0F4D-8306-E62C4C3B77AC}" srcOrd="2" destOrd="0" parTransId="{E95A1BE0-741E-F14A-935D-F0D39C6F3527}" sibTransId="{2245ACFE-C0C6-FD46-8156-52D85FD82CE6}"/>
    <dgm:cxn modelId="{0AD1464C-B0FC-1941-A209-0ADA285A19CD}" srcId="{57DAD39A-4D53-B649-9CD0-552D1E55DC28}" destId="{4FA2368D-F1AF-F443-BD60-DD7AA407224E}" srcOrd="0" destOrd="0" parTransId="{D5E8F8DD-DC23-4649-A30B-5CB1E5540AD1}" sibTransId="{35EEBF0E-E8A4-FE4F-967C-C63EA73EAD85}"/>
    <dgm:cxn modelId="{A2EF925F-9F9C-5541-AC8B-F8C03A59B1BE}" type="presOf" srcId="{4FA2368D-F1AF-F443-BD60-DD7AA407224E}" destId="{E50A4CEB-3B9B-1149-8AA6-4828BCCA7874}" srcOrd="0" destOrd="0" presId="urn:microsoft.com/office/officeart/2008/layout/AlternatingPictureBlocks"/>
    <dgm:cxn modelId="{718E6093-420B-834F-8E9A-3CD7059F5E1F}" type="presParOf" srcId="{CA824AED-50A2-E84B-A8A7-8D7DFDF4C3BD}" destId="{3F479CA2-BC54-034D-947F-E3712C79CDED}" srcOrd="0" destOrd="0" presId="urn:microsoft.com/office/officeart/2008/layout/AlternatingPictureBlocks"/>
    <dgm:cxn modelId="{1C3BCE4D-57F2-174F-BA0E-AF3376FF3CDA}" type="presParOf" srcId="{3F479CA2-BC54-034D-947F-E3712C79CDED}" destId="{E50A4CEB-3B9B-1149-8AA6-4828BCCA7874}" srcOrd="0" destOrd="0" presId="urn:microsoft.com/office/officeart/2008/layout/AlternatingPictureBlocks"/>
    <dgm:cxn modelId="{31C31E3B-4A25-0840-B646-3EDEAC856FD9}" type="presParOf" srcId="{3F479CA2-BC54-034D-947F-E3712C79CDED}" destId="{ED6359A6-4383-BF44-8604-F8A01B19AA6C}" srcOrd="1" destOrd="0" presId="urn:microsoft.com/office/officeart/2008/layout/AlternatingPictureBlocks"/>
    <dgm:cxn modelId="{011FDCAB-65D8-DD47-A26B-0477419054DE}" type="presParOf" srcId="{CA824AED-50A2-E84B-A8A7-8D7DFDF4C3BD}" destId="{9CA305C1-D8C1-3646-A015-14984750E378}" srcOrd="1" destOrd="0" presId="urn:microsoft.com/office/officeart/2008/layout/AlternatingPictureBlocks"/>
    <dgm:cxn modelId="{27AE815F-EC2D-4E47-B05C-66A09CAA4FF7}" type="presParOf" srcId="{CA824AED-50A2-E84B-A8A7-8D7DFDF4C3BD}" destId="{A82B4626-4EA6-8145-A615-2727807771C3}" srcOrd="2" destOrd="0" presId="urn:microsoft.com/office/officeart/2008/layout/AlternatingPictureBlocks"/>
    <dgm:cxn modelId="{961511D7-FB83-0545-9FE8-9C82BF3E04A0}" type="presParOf" srcId="{A82B4626-4EA6-8145-A615-2727807771C3}" destId="{FED4F056-93AE-854E-AD2A-D1B7B373C149}" srcOrd="0" destOrd="0" presId="urn:microsoft.com/office/officeart/2008/layout/AlternatingPictureBlocks"/>
    <dgm:cxn modelId="{FB8B7BDF-5305-DF49-9CA1-13783858E8F7}" type="presParOf" srcId="{A82B4626-4EA6-8145-A615-2727807771C3}" destId="{4AF26F80-4B53-044E-8669-33676D0111CD}" srcOrd="1" destOrd="0" presId="urn:microsoft.com/office/officeart/2008/layout/AlternatingPictureBlocks"/>
    <dgm:cxn modelId="{481256DE-FA06-EF47-8721-8AF75D172CAA}" type="presParOf" srcId="{CA824AED-50A2-E84B-A8A7-8D7DFDF4C3BD}" destId="{3286C67A-64A1-FF4B-8CD1-D61AFAEA31F6}" srcOrd="3" destOrd="0" presId="urn:microsoft.com/office/officeart/2008/layout/AlternatingPictureBlocks"/>
    <dgm:cxn modelId="{1A490B15-9408-CC43-AF72-4C06357B29D6}" type="presParOf" srcId="{CA824AED-50A2-E84B-A8A7-8D7DFDF4C3BD}" destId="{F1CC4FCE-748D-3541-B43F-881167372E8A}" srcOrd="4" destOrd="0" presId="urn:microsoft.com/office/officeart/2008/layout/AlternatingPictureBlocks"/>
    <dgm:cxn modelId="{684F214F-6212-E740-97BB-4D5C32A60133}" type="presParOf" srcId="{F1CC4FCE-748D-3541-B43F-881167372E8A}" destId="{7443CDCC-54BE-7C46-9311-2EF229910684}" srcOrd="0" destOrd="0" presId="urn:microsoft.com/office/officeart/2008/layout/AlternatingPictureBlocks"/>
    <dgm:cxn modelId="{C4110253-FC7D-6740-B2CD-D6ECA9ADE6CB}" type="presParOf" srcId="{F1CC4FCE-748D-3541-B43F-881167372E8A}" destId="{25098A70-F281-3040-918D-2417114B3DB2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591AC9-D839-1646-8BF3-04945B29143F}" type="doc">
      <dgm:prSet loTypeId="urn:microsoft.com/office/officeart/2009/3/layout/SubStepProcess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02360837-6A98-D943-8AD0-CD028CF28CD5}">
      <dgm:prSet phldrT="[Text]"/>
      <dgm:spPr/>
      <dgm:t>
        <a:bodyPr/>
        <a:lstStyle/>
        <a:p>
          <a:r>
            <a:rPr lang="en-NZ" dirty="0" smtClean="0"/>
            <a:t>teacher ownership of data </a:t>
          </a:r>
          <a:endParaRPr lang="en-AU" dirty="0"/>
        </a:p>
      </dgm:t>
    </dgm:pt>
    <dgm:pt modelId="{21273744-3087-2744-B53A-62122161F70E}" type="parTrans" cxnId="{9FF7B60E-CB35-D147-986E-C2ADE3A97C79}">
      <dgm:prSet/>
      <dgm:spPr/>
      <dgm:t>
        <a:bodyPr/>
        <a:lstStyle/>
        <a:p>
          <a:endParaRPr lang="en-AU"/>
        </a:p>
      </dgm:t>
    </dgm:pt>
    <dgm:pt modelId="{846CF683-B73E-CF4F-B263-F8EACD517ADF}" type="sibTrans" cxnId="{9FF7B60E-CB35-D147-986E-C2ADE3A97C79}">
      <dgm:prSet/>
      <dgm:spPr/>
      <dgm:t>
        <a:bodyPr/>
        <a:lstStyle/>
        <a:p>
          <a:endParaRPr lang="en-AU"/>
        </a:p>
      </dgm:t>
    </dgm:pt>
    <dgm:pt modelId="{15263C2D-EA57-7947-ABE9-B0AD9ECD160B}">
      <dgm:prSet phldrT="[Text]"/>
      <dgm:spPr/>
      <dgm:t>
        <a:bodyPr/>
        <a:lstStyle/>
        <a:p>
          <a:r>
            <a:rPr lang="en-NZ" dirty="0" smtClean="0"/>
            <a:t>participation and inclusiveness  </a:t>
          </a:r>
          <a:endParaRPr lang="en-AU" dirty="0"/>
        </a:p>
      </dgm:t>
    </dgm:pt>
    <dgm:pt modelId="{6C18CA37-BE5B-2A4D-BE15-ED36E6DDBA6C}" type="parTrans" cxnId="{C0A629D0-12BC-7E44-A52B-7AE597FAB161}">
      <dgm:prSet/>
      <dgm:spPr/>
      <dgm:t>
        <a:bodyPr/>
        <a:lstStyle/>
        <a:p>
          <a:endParaRPr lang="en-AU"/>
        </a:p>
      </dgm:t>
    </dgm:pt>
    <dgm:pt modelId="{1CA368BB-D88D-0645-8F91-EE62CFDA89AE}" type="sibTrans" cxnId="{C0A629D0-12BC-7E44-A52B-7AE597FAB161}">
      <dgm:prSet/>
      <dgm:spPr/>
      <dgm:t>
        <a:bodyPr/>
        <a:lstStyle/>
        <a:p>
          <a:endParaRPr lang="en-AU"/>
        </a:p>
      </dgm:t>
    </dgm:pt>
    <dgm:pt modelId="{78D3D19A-0C17-8D40-A146-CCD4EBC2045C}">
      <dgm:prSet phldrT="[Text]"/>
      <dgm:spPr/>
      <dgm:t>
        <a:bodyPr/>
        <a:lstStyle/>
        <a:p>
          <a:r>
            <a:rPr lang="en-NZ" dirty="0" smtClean="0"/>
            <a:t>mutual partnership </a:t>
          </a:r>
          <a:endParaRPr lang="en-AU" dirty="0"/>
        </a:p>
      </dgm:t>
    </dgm:pt>
    <dgm:pt modelId="{15C82A39-93CA-5F4E-93CC-51A74DE1650C}" type="parTrans" cxnId="{BB6A2ADE-6383-B14D-A582-D090B15A0BDE}">
      <dgm:prSet/>
      <dgm:spPr/>
      <dgm:t>
        <a:bodyPr/>
        <a:lstStyle/>
        <a:p>
          <a:endParaRPr lang="en-AU"/>
        </a:p>
      </dgm:t>
    </dgm:pt>
    <dgm:pt modelId="{3E3345B8-44C4-594D-98A7-2A878DAB112E}" type="sibTrans" cxnId="{BB6A2ADE-6383-B14D-A582-D090B15A0BDE}">
      <dgm:prSet/>
      <dgm:spPr/>
      <dgm:t>
        <a:bodyPr/>
        <a:lstStyle/>
        <a:p>
          <a:endParaRPr lang="en-AU"/>
        </a:p>
      </dgm:t>
    </dgm:pt>
    <dgm:pt modelId="{148C1E23-18B0-A44D-BDF7-0BDEB09D5996}">
      <dgm:prSet phldrT="[Text]"/>
      <dgm:spPr/>
      <dgm:t>
        <a:bodyPr/>
        <a:lstStyle/>
        <a:p>
          <a:r>
            <a:rPr lang="en-NZ" dirty="0" smtClean="0"/>
            <a:t>expertise of teacher, student, and family </a:t>
          </a:r>
          <a:endParaRPr lang="en-AU" dirty="0"/>
        </a:p>
      </dgm:t>
    </dgm:pt>
    <dgm:pt modelId="{13044121-CDDA-F148-AB37-C412392CB91B}" type="parTrans" cxnId="{9F9D19E5-DDFC-5B4A-9F3C-F8DFB09B4CA4}">
      <dgm:prSet/>
      <dgm:spPr/>
      <dgm:t>
        <a:bodyPr/>
        <a:lstStyle/>
        <a:p>
          <a:endParaRPr lang="en-AU"/>
        </a:p>
      </dgm:t>
    </dgm:pt>
    <dgm:pt modelId="{054AAD53-701C-6543-9006-8285AC01F473}" type="sibTrans" cxnId="{9F9D19E5-DDFC-5B4A-9F3C-F8DFB09B4CA4}">
      <dgm:prSet/>
      <dgm:spPr/>
      <dgm:t>
        <a:bodyPr/>
        <a:lstStyle/>
        <a:p>
          <a:endParaRPr lang="en-AU"/>
        </a:p>
      </dgm:t>
    </dgm:pt>
    <dgm:pt modelId="{5D63B527-005C-3A42-A490-22150522EDE2}">
      <dgm:prSet custT="1"/>
      <dgm:spPr/>
      <dgm:t>
        <a:bodyPr/>
        <a:lstStyle/>
        <a:p>
          <a:r>
            <a:rPr lang="en-NZ" sz="1300" b="1" dirty="0" smtClean="0"/>
            <a:t>reinterpretation through dialogue</a:t>
          </a:r>
          <a:endParaRPr lang="en-AU" sz="1300" b="1" dirty="0"/>
        </a:p>
      </dgm:t>
    </dgm:pt>
    <dgm:pt modelId="{9FC85EFA-2924-5E44-9BFA-946D803A60C7}" type="parTrans" cxnId="{92BBA0BF-7627-DD4C-86D9-F49EE71CE971}">
      <dgm:prSet/>
      <dgm:spPr/>
      <dgm:t>
        <a:bodyPr/>
        <a:lstStyle/>
        <a:p>
          <a:endParaRPr lang="en-AU"/>
        </a:p>
      </dgm:t>
    </dgm:pt>
    <dgm:pt modelId="{E13E1587-4F02-3546-B5B9-57A39F08A2FA}" type="sibTrans" cxnId="{92BBA0BF-7627-DD4C-86D9-F49EE71CE971}">
      <dgm:prSet/>
      <dgm:spPr/>
      <dgm:t>
        <a:bodyPr/>
        <a:lstStyle/>
        <a:p>
          <a:endParaRPr lang="en-AU"/>
        </a:p>
      </dgm:t>
    </dgm:pt>
    <dgm:pt modelId="{DB2B6DFC-0B00-AA47-8708-2CCF7F895935}" type="pres">
      <dgm:prSet presAssocID="{E4591AC9-D839-1646-8BF3-04945B29143F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n-AU"/>
        </a:p>
      </dgm:t>
    </dgm:pt>
    <dgm:pt modelId="{1E1284D4-EF45-3C4D-A453-6FE01B53FC9D}" type="pres">
      <dgm:prSet presAssocID="{02360837-6A98-D943-8AD0-CD028CF28CD5}" presName="parTx1" presStyleLbl="node1" presStyleIdx="0" presStyleCnt="4"/>
      <dgm:spPr/>
      <dgm:t>
        <a:bodyPr/>
        <a:lstStyle/>
        <a:p>
          <a:endParaRPr lang="en-AU"/>
        </a:p>
      </dgm:t>
    </dgm:pt>
    <dgm:pt modelId="{50371E81-E3BE-9345-B280-2051CA386AA1}" type="pres">
      <dgm:prSet presAssocID="{02360837-6A98-D943-8AD0-CD028CF28CD5}" presName="spPre1" presStyleCnt="0"/>
      <dgm:spPr/>
    </dgm:pt>
    <dgm:pt modelId="{969E15C7-5764-0349-A86A-66979C9F4B70}" type="pres">
      <dgm:prSet presAssocID="{02360837-6A98-D943-8AD0-CD028CF28CD5}" presName="chLin1" presStyleCnt="0"/>
      <dgm:spPr/>
    </dgm:pt>
    <dgm:pt modelId="{84CC2536-6EB0-8944-9A14-5D07A26C960E}" type="pres">
      <dgm:prSet presAssocID="{9FC85EFA-2924-5E44-9BFA-946D803A60C7}" presName="Name11" presStyleLbl="parChTrans1D1" presStyleIdx="0" presStyleCnt="4"/>
      <dgm:spPr/>
    </dgm:pt>
    <dgm:pt modelId="{231D629E-F4CF-2F48-BF95-7A457CF101BF}" type="pres">
      <dgm:prSet presAssocID="{9FC85EFA-2924-5E44-9BFA-946D803A60C7}" presName="Name31" presStyleLbl="parChTrans1D1" presStyleIdx="1" presStyleCnt="4"/>
      <dgm:spPr/>
    </dgm:pt>
    <dgm:pt modelId="{E3807B4E-9D37-304A-A25C-8578A525F4F6}" type="pres">
      <dgm:prSet presAssocID="{5D63B527-005C-3A42-A490-22150522EDE2}" presName="top1" presStyleCnt="0"/>
      <dgm:spPr/>
    </dgm:pt>
    <dgm:pt modelId="{47B3C6EB-0D24-914E-A4A9-E87495C18A7B}" type="pres">
      <dgm:prSet presAssocID="{5D63B527-005C-3A42-A490-22150522EDE2}" presName="txAndLines1" presStyleCnt="0"/>
      <dgm:spPr/>
    </dgm:pt>
    <dgm:pt modelId="{169DCC37-9A78-4640-B6A8-B6DFB0544B97}" type="pres">
      <dgm:prSet presAssocID="{5D63B527-005C-3A42-A490-22150522EDE2}" presName="anchor1" presStyleCnt="0"/>
      <dgm:spPr/>
    </dgm:pt>
    <dgm:pt modelId="{FF8B914E-CC2D-7840-8FAC-B82361EB3FE8}" type="pres">
      <dgm:prSet presAssocID="{5D63B527-005C-3A42-A490-22150522EDE2}" presName="backup1" presStyleCnt="0"/>
      <dgm:spPr/>
    </dgm:pt>
    <dgm:pt modelId="{F8F612EC-29B7-0242-B566-0CC57A02D8B4}" type="pres">
      <dgm:prSet presAssocID="{5D63B527-005C-3A42-A490-22150522EDE2}" presName="preLine1" presStyleLbl="parChTrans1D1" presStyleIdx="2" presStyleCnt="4"/>
      <dgm:spPr/>
    </dgm:pt>
    <dgm:pt modelId="{AF00AA5D-47B2-8442-AB17-C9FC88B9D72E}" type="pres">
      <dgm:prSet presAssocID="{5D63B527-005C-3A42-A490-22150522EDE2}" presName="desTx1" presStyleLbl="revTx" presStyleIdx="0" presStyleCnt="0" custScaleX="343628" custScaleY="46702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0814794-0C9D-9B4C-9607-9C29AF6DE319}" type="pres">
      <dgm:prSet presAssocID="{5D63B527-005C-3A42-A490-22150522EDE2}" presName="postLine1" presStyleLbl="parChTrans1D1" presStyleIdx="3" presStyleCnt="4"/>
      <dgm:spPr/>
    </dgm:pt>
    <dgm:pt modelId="{368548D6-CAFF-1D47-9B48-20D979424334}" type="pres">
      <dgm:prSet presAssocID="{02360837-6A98-D943-8AD0-CD028CF28CD5}" presName="spPost1" presStyleCnt="0"/>
      <dgm:spPr/>
    </dgm:pt>
    <dgm:pt modelId="{B939B841-4E1A-B942-B8ED-3CB32A11EB41}" type="pres">
      <dgm:prSet presAssocID="{15263C2D-EA57-7947-ABE9-B0AD9ECD160B}" presName="parTx2" presStyleLbl="node1" presStyleIdx="1" presStyleCnt="4"/>
      <dgm:spPr/>
      <dgm:t>
        <a:bodyPr/>
        <a:lstStyle/>
        <a:p>
          <a:endParaRPr lang="en-AU"/>
        </a:p>
      </dgm:t>
    </dgm:pt>
    <dgm:pt modelId="{B83FB462-EE12-384E-ADFA-07A5DD4D40BE}" type="pres">
      <dgm:prSet presAssocID="{78D3D19A-0C17-8D40-A146-CCD4EBC2045C}" presName="parTx3" presStyleLbl="node1" presStyleIdx="2" presStyleCnt="4"/>
      <dgm:spPr/>
      <dgm:t>
        <a:bodyPr/>
        <a:lstStyle/>
        <a:p>
          <a:endParaRPr lang="en-AU"/>
        </a:p>
      </dgm:t>
    </dgm:pt>
    <dgm:pt modelId="{7F8B9A62-FB42-E14D-B7FF-AC9DD441DA0E}" type="pres">
      <dgm:prSet presAssocID="{148C1E23-18B0-A44D-BDF7-0BDEB09D5996}" presName="parTx4" presStyleLbl="node1" presStyleIdx="3" presStyleCnt="4"/>
      <dgm:spPr/>
      <dgm:t>
        <a:bodyPr/>
        <a:lstStyle/>
        <a:p>
          <a:endParaRPr lang="en-AU"/>
        </a:p>
      </dgm:t>
    </dgm:pt>
  </dgm:ptLst>
  <dgm:cxnLst>
    <dgm:cxn modelId="{5712D2EA-A02A-1D41-ADA0-444E37C00E7C}" type="presOf" srcId="{5D63B527-005C-3A42-A490-22150522EDE2}" destId="{AF00AA5D-47B2-8442-AB17-C9FC88B9D72E}" srcOrd="0" destOrd="0" presId="urn:microsoft.com/office/officeart/2009/3/layout/SubStepProcess"/>
    <dgm:cxn modelId="{8278F0E6-171E-EE4C-B9A7-C1E9C1811BED}" type="presOf" srcId="{E4591AC9-D839-1646-8BF3-04945B29143F}" destId="{DB2B6DFC-0B00-AA47-8708-2CCF7F895935}" srcOrd="0" destOrd="0" presId="urn:microsoft.com/office/officeart/2009/3/layout/SubStepProcess"/>
    <dgm:cxn modelId="{9F9D19E5-DDFC-5B4A-9F3C-F8DFB09B4CA4}" srcId="{E4591AC9-D839-1646-8BF3-04945B29143F}" destId="{148C1E23-18B0-A44D-BDF7-0BDEB09D5996}" srcOrd="3" destOrd="0" parTransId="{13044121-CDDA-F148-AB37-C412392CB91B}" sibTransId="{054AAD53-701C-6543-9006-8285AC01F473}"/>
    <dgm:cxn modelId="{92BBA0BF-7627-DD4C-86D9-F49EE71CE971}" srcId="{02360837-6A98-D943-8AD0-CD028CF28CD5}" destId="{5D63B527-005C-3A42-A490-22150522EDE2}" srcOrd="0" destOrd="0" parTransId="{9FC85EFA-2924-5E44-9BFA-946D803A60C7}" sibTransId="{E13E1587-4F02-3546-B5B9-57A39F08A2FA}"/>
    <dgm:cxn modelId="{9FF7B60E-CB35-D147-986E-C2ADE3A97C79}" srcId="{E4591AC9-D839-1646-8BF3-04945B29143F}" destId="{02360837-6A98-D943-8AD0-CD028CF28CD5}" srcOrd="0" destOrd="0" parTransId="{21273744-3087-2744-B53A-62122161F70E}" sibTransId="{846CF683-B73E-CF4F-B263-F8EACD517ADF}"/>
    <dgm:cxn modelId="{E03397B6-32A7-FC41-A2A5-0A1E72536202}" type="presOf" srcId="{148C1E23-18B0-A44D-BDF7-0BDEB09D5996}" destId="{7F8B9A62-FB42-E14D-B7FF-AC9DD441DA0E}" srcOrd="0" destOrd="0" presId="urn:microsoft.com/office/officeart/2009/3/layout/SubStepProcess"/>
    <dgm:cxn modelId="{BB6A2ADE-6383-B14D-A582-D090B15A0BDE}" srcId="{E4591AC9-D839-1646-8BF3-04945B29143F}" destId="{78D3D19A-0C17-8D40-A146-CCD4EBC2045C}" srcOrd="2" destOrd="0" parTransId="{15C82A39-93CA-5F4E-93CC-51A74DE1650C}" sibTransId="{3E3345B8-44C4-594D-98A7-2A878DAB112E}"/>
    <dgm:cxn modelId="{B4FD652B-7454-0245-946E-432C61242808}" type="presOf" srcId="{15263C2D-EA57-7947-ABE9-B0AD9ECD160B}" destId="{B939B841-4E1A-B942-B8ED-3CB32A11EB41}" srcOrd="0" destOrd="0" presId="urn:microsoft.com/office/officeart/2009/3/layout/SubStepProcess"/>
    <dgm:cxn modelId="{A292832D-A7CB-F441-BBFC-D8B9EEA46A30}" type="presOf" srcId="{78D3D19A-0C17-8D40-A146-CCD4EBC2045C}" destId="{B83FB462-EE12-384E-ADFA-07A5DD4D40BE}" srcOrd="0" destOrd="0" presId="urn:microsoft.com/office/officeart/2009/3/layout/SubStepProcess"/>
    <dgm:cxn modelId="{B726CE1B-6286-714F-97A1-AC4E3B8AFC12}" type="presOf" srcId="{02360837-6A98-D943-8AD0-CD028CF28CD5}" destId="{1E1284D4-EF45-3C4D-A453-6FE01B53FC9D}" srcOrd="0" destOrd="0" presId="urn:microsoft.com/office/officeart/2009/3/layout/SubStepProcess"/>
    <dgm:cxn modelId="{C0A629D0-12BC-7E44-A52B-7AE597FAB161}" srcId="{E4591AC9-D839-1646-8BF3-04945B29143F}" destId="{15263C2D-EA57-7947-ABE9-B0AD9ECD160B}" srcOrd="1" destOrd="0" parTransId="{6C18CA37-BE5B-2A4D-BE15-ED36E6DDBA6C}" sibTransId="{1CA368BB-D88D-0645-8F91-EE62CFDA89AE}"/>
    <dgm:cxn modelId="{C94909FD-E86F-FA4B-A91C-8E2DCE130BB8}" type="presParOf" srcId="{DB2B6DFC-0B00-AA47-8708-2CCF7F895935}" destId="{1E1284D4-EF45-3C4D-A453-6FE01B53FC9D}" srcOrd="0" destOrd="0" presId="urn:microsoft.com/office/officeart/2009/3/layout/SubStepProcess"/>
    <dgm:cxn modelId="{66FCE074-04B3-CD42-856A-9F5E95C41C04}" type="presParOf" srcId="{DB2B6DFC-0B00-AA47-8708-2CCF7F895935}" destId="{50371E81-E3BE-9345-B280-2051CA386AA1}" srcOrd="1" destOrd="0" presId="urn:microsoft.com/office/officeart/2009/3/layout/SubStepProcess"/>
    <dgm:cxn modelId="{839140BD-DC0A-694A-A4FF-CE5F49B81CE3}" type="presParOf" srcId="{DB2B6DFC-0B00-AA47-8708-2CCF7F895935}" destId="{969E15C7-5764-0349-A86A-66979C9F4B70}" srcOrd="2" destOrd="0" presId="urn:microsoft.com/office/officeart/2009/3/layout/SubStepProcess"/>
    <dgm:cxn modelId="{42EEA7A2-889E-CB45-BD88-66A2FC108D4E}" type="presParOf" srcId="{969E15C7-5764-0349-A86A-66979C9F4B70}" destId="{84CC2536-6EB0-8944-9A14-5D07A26C960E}" srcOrd="0" destOrd="0" presId="urn:microsoft.com/office/officeart/2009/3/layout/SubStepProcess"/>
    <dgm:cxn modelId="{E8F6583F-C1AA-C440-905E-8175AA1FC5DC}" type="presParOf" srcId="{969E15C7-5764-0349-A86A-66979C9F4B70}" destId="{231D629E-F4CF-2F48-BF95-7A457CF101BF}" srcOrd="1" destOrd="0" presId="urn:microsoft.com/office/officeart/2009/3/layout/SubStepProcess"/>
    <dgm:cxn modelId="{800D2519-4304-0945-9E64-CD393B930F73}" type="presParOf" srcId="{969E15C7-5764-0349-A86A-66979C9F4B70}" destId="{E3807B4E-9D37-304A-A25C-8578A525F4F6}" srcOrd="2" destOrd="0" presId="urn:microsoft.com/office/officeart/2009/3/layout/SubStepProcess"/>
    <dgm:cxn modelId="{E292AB47-E166-194A-9182-F2EF0FF2202C}" type="presParOf" srcId="{969E15C7-5764-0349-A86A-66979C9F4B70}" destId="{47B3C6EB-0D24-914E-A4A9-E87495C18A7B}" srcOrd="3" destOrd="0" presId="urn:microsoft.com/office/officeart/2009/3/layout/SubStepProcess"/>
    <dgm:cxn modelId="{4604BA88-265C-614D-A7FF-1B0FCD294B68}" type="presParOf" srcId="{47B3C6EB-0D24-914E-A4A9-E87495C18A7B}" destId="{169DCC37-9A78-4640-B6A8-B6DFB0544B97}" srcOrd="0" destOrd="0" presId="urn:microsoft.com/office/officeart/2009/3/layout/SubStepProcess"/>
    <dgm:cxn modelId="{3A6B5E72-6DF0-8E46-AF3A-E3D9FCFAC8BD}" type="presParOf" srcId="{47B3C6EB-0D24-914E-A4A9-E87495C18A7B}" destId="{FF8B914E-CC2D-7840-8FAC-B82361EB3FE8}" srcOrd="1" destOrd="0" presId="urn:microsoft.com/office/officeart/2009/3/layout/SubStepProcess"/>
    <dgm:cxn modelId="{1A6945CF-5067-6D41-9230-4369A11F387C}" type="presParOf" srcId="{47B3C6EB-0D24-914E-A4A9-E87495C18A7B}" destId="{F8F612EC-29B7-0242-B566-0CC57A02D8B4}" srcOrd="2" destOrd="0" presId="urn:microsoft.com/office/officeart/2009/3/layout/SubStepProcess"/>
    <dgm:cxn modelId="{CBD33305-8A28-0F47-AE7B-9F3A8A4D2386}" type="presParOf" srcId="{47B3C6EB-0D24-914E-A4A9-E87495C18A7B}" destId="{AF00AA5D-47B2-8442-AB17-C9FC88B9D72E}" srcOrd="3" destOrd="0" presId="urn:microsoft.com/office/officeart/2009/3/layout/SubStepProcess"/>
    <dgm:cxn modelId="{333EAB0E-792F-C043-9ECE-B57C9A10A01F}" type="presParOf" srcId="{47B3C6EB-0D24-914E-A4A9-E87495C18A7B}" destId="{10814794-0C9D-9B4C-9607-9C29AF6DE319}" srcOrd="4" destOrd="0" presId="urn:microsoft.com/office/officeart/2009/3/layout/SubStepProcess"/>
    <dgm:cxn modelId="{A3DF9ADF-454B-584F-A0D4-49D49D5ED427}" type="presParOf" srcId="{DB2B6DFC-0B00-AA47-8708-2CCF7F895935}" destId="{368548D6-CAFF-1D47-9B48-20D979424334}" srcOrd="3" destOrd="0" presId="urn:microsoft.com/office/officeart/2009/3/layout/SubStepProcess"/>
    <dgm:cxn modelId="{F7C0B038-B860-DD4A-B8F6-B92FDB474812}" type="presParOf" srcId="{DB2B6DFC-0B00-AA47-8708-2CCF7F895935}" destId="{B939B841-4E1A-B942-B8ED-3CB32A11EB41}" srcOrd="4" destOrd="0" presId="urn:microsoft.com/office/officeart/2009/3/layout/SubStepProcess"/>
    <dgm:cxn modelId="{748DE3E6-6111-5E49-874F-0F21721DF905}" type="presParOf" srcId="{DB2B6DFC-0B00-AA47-8708-2CCF7F895935}" destId="{B83FB462-EE12-384E-ADFA-07A5DD4D40BE}" srcOrd="5" destOrd="0" presId="urn:microsoft.com/office/officeart/2009/3/layout/SubStepProcess"/>
    <dgm:cxn modelId="{63EA26F2-FAC6-F241-A5BE-22BC5E1A959E}" type="presParOf" srcId="{DB2B6DFC-0B00-AA47-8708-2CCF7F895935}" destId="{7F8B9A62-FB42-E14D-B7FF-AC9DD441DA0E}" srcOrd="6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406CF-AD70-4747-9709-283DE173008B}">
      <dsp:nvSpPr>
        <dsp:cNvPr id="0" name=""/>
        <dsp:cNvSpPr/>
      </dsp:nvSpPr>
      <dsp:spPr>
        <a:xfrm>
          <a:off x="2031" y="0"/>
          <a:ext cx="1993552" cy="43214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A conception of communication as dialogue</a:t>
          </a:r>
          <a:endParaRPr lang="en-AU" sz="1700" kern="1200" dirty="0"/>
        </a:p>
      </dsp:txBody>
      <dsp:txXfrm>
        <a:off x="2031" y="0"/>
        <a:ext cx="1993552" cy="1296436"/>
      </dsp:txXfrm>
    </dsp:sp>
    <dsp:sp modelId="{F4C19D60-6C81-A24D-98EB-78DA82713955}">
      <dsp:nvSpPr>
        <dsp:cNvPr id="0" name=""/>
        <dsp:cNvSpPr/>
      </dsp:nvSpPr>
      <dsp:spPr>
        <a:xfrm>
          <a:off x="201386" y="1296436"/>
          <a:ext cx="1594842" cy="28089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Dialogue enables development of shared understanding</a:t>
          </a:r>
          <a:endParaRPr lang="en-AU" sz="1700" kern="1200" dirty="0"/>
        </a:p>
      </dsp:txBody>
      <dsp:txXfrm>
        <a:off x="248097" y="1343147"/>
        <a:ext cx="1501420" cy="2715523"/>
      </dsp:txXfrm>
    </dsp:sp>
    <dsp:sp modelId="{879E7B8B-C2C3-6D45-9CA9-BB0BBFC59F21}">
      <dsp:nvSpPr>
        <dsp:cNvPr id="0" name=""/>
        <dsp:cNvSpPr/>
      </dsp:nvSpPr>
      <dsp:spPr>
        <a:xfrm>
          <a:off x="2145100" y="0"/>
          <a:ext cx="1993552" cy="43214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The requirement for participation and democratic inclusivity</a:t>
          </a:r>
          <a:endParaRPr lang="en-AU" sz="1700" kern="1200" dirty="0"/>
        </a:p>
      </dsp:txBody>
      <dsp:txXfrm>
        <a:off x="2145100" y="0"/>
        <a:ext cx="1993552" cy="1296436"/>
      </dsp:txXfrm>
    </dsp:sp>
    <dsp:sp modelId="{A60BFE68-BEF0-084A-8597-849131839AC7}">
      <dsp:nvSpPr>
        <dsp:cNvPr id="0" name=""/>
        <dsp:cNvSpPr/>
      </dsp:nvSpPr>
      <dsp:spPr>
        <a:xfrm>
          <a:off x="2344455" y="1296436"/>
          <a:ext cx="1594842" cy="28089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Participation and democratic inclusivity require all voices to be listened to; and acceptance of diversity</a:t>
          </a:r>
          <a:endParaRPr lang="en-AU" sz="1700" kern="1200" dirty="0"/>
        </a:p>
      </dsp:txBody>
      <dsp:txXfrm>
        <a:off x="2391166" y="1343147"/>
        <a:ext cx="1501420" cy="2715523"/>
      </dsp:txXfrm>
    </dsp:sp>
    <dsp:sp modelId="{41D19202-0B8E-5F43-94C6-E121372EDE87}">
      <dsp:nvSpPr>
        <dsp:cNvPr id="0" name=""/>
        <dsp:cNvSpPr/>
      </dsp:nvSpPr>
      <dsp:spPr>
        <a:xfrm>
          <a:off x="4288169" y="0"/>
          <a:ext cx="1993552" cy="43214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The recognition that power relations are unequal and problematic</a:t>
          </a:r>
          <a:endParaRPr lang="en-AU" sz="1700" kern="1200" dirty="0"/>
        </a:p>
      </dsp:txBody>
      <dsp:txXfrm>
        <a:off x="4288169" y="0"/>
        <a:ext cx="1993552" cy="1296436"/>
      </dsp:txXfrm>
    </dsp:sp>
    <dsp:sp modelId="{B3979330-5747-6048-8B39-66F128A40C4C}">
      <dsp:nvSpPr>
        <dsp:cNvPr id="0" name=""/>
        <dsp:cNvSpPr/>
      </dsp:nvSpPr>
      <dsp:spPr>
        <a:xfrm>
          <a:off x="4487524" y="1296436"/>
          <a:ext cx="1594842" cy="28089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Equal power means equitable opportunities to actively express ideas and to shape consequences</a:t>
          </a:r>
          <a:endParaRPr lang="en-AU" sz="1700" kern="1200" dirty="0"/>
        </a:p>
      </dsp:txBody>
      <dsp:txXfrm>
        <a:off x="4534235" y="1343147"/>
        <a:ext cx="1501420" cy="2715523"/>
      </dsp:txXfrm>
    </dsp:sp>
    <dsp:sp modelId="{52A81F33-D9F5-4A40-8987-2CB83627AF56}">
      <dsp:nvSpPr>
        <dsp:cNvPr id="0" name=""/>
        <dsp:cNvSpPr/>
      </dsp:nvSpPr>
      <dsp:spPr>
        <a:xfrm>
          <a:off x="6431238" y="0"/>
          <a:ext cx="1993552" cy="43214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The possibility for change and transformation</a:t>
          </a:r>
          <a:endParaRPr lang="en-AU" sz="1700" kern="1200" dirty="0"/>
        </a:p>
      </dsp:txBody>
      <dsp:txXfrm>
        <a:off x="6431238" y="0"/>
        <a:ext cx="1993552" cy="1296436"/>
      </dsp:txXfrm>
    </dsp:sp>
    <dsp:sp modelId="{ACDE13D1-9016-6441-B258-6DEA799131A2}">
      <dsp:nvSpPr>
        <dsp:cNvPr id="0" name=""/>
        <dsp:cNvSpPr/>
      </dsp:nvSpPr>
      <dsp:spPr>
        <a:xfrm>
          <a:off x="6630594" y="1296436"/>
          <a:ext cx="1594842" cy="28089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 dirty="0" smtClean="0"/>
            <a:t>Transformation actively seeks (student) voice, takes it seriously and uses it to creatively solve problems </a:t>
          </a:r>
          <a:endParaRPr lang="en-AU" sz="1700" kern="1200" dirty="0"/>
        </a:p>
      </dsp:txBody>
      <dsp:txXfrm>
        <a:off x="6677305" y="1343147"/>
        <a:ext cx="1501420" cy="2715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0A4CEB-3B9B-1149-8AA6-4828BCCA7874}">
      <dsp:nvSpPr>
        <dsp:cNvPr id="0" name=""/>
        <dsp:cNvSpPr/>
      </dsp:nvSpPr>
      <dsp:spPr>
        <a:xfrm>
          <a:off x="2630745" y="126"/>
          <a:ext cx="4470761" cy="1286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3000" kern="1200" dirty="0" smtClean="0">
              <a:solidFill>
                <a:schemeClr val="tx1"/>
              </a:solidFill>
            </a:rPr>
            <a:t>cultural and language barriers</a:t>
          </a:r>
          <a:endParaRPr lang="en-AU" sz="3000" kern="1200" dirty="0"/>
        </a:p>
      </dsp:txBody>
      <dsp:txXfrm>
        <a:off x="2630745" y="126"/>
        <a:ext cx="4470761" cy="1286686"/>
      </dsp:txXfrm>
    </dsp:sp>
    <dsp:sp modelId="{ED6359A6-4383-BF44-8604-F8A01B19AA6C}">
      <dsp:nvSpPr>
        <dsp:cNvPr id="0" name=""/>
        <dsp:cNvSpPr/>
      </dsp:nvSpPr>
      <dsp:spPr>
        <a:xfrm>
          <a:off x="1260048" y="0"/>
          <a:ext cx="1273819" cy="1286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D4F056-93AE-854E-AD2A-D1B7B373C149}">
      <dsp:nvSpPr>
        <dsp:cNvPr id="0" name=""/>
        <dsp:cNvSpPr/>
      </dsp:nvSpPr>
      <dsp:spPr>
        <a:xfrm>
          <a:off x="1256243" y="1497199"/>
          <a:ext cx="4475256" cy="1286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900" kern="1200" dirty="0" smtClean="0">
              <a:solidFill>
                <a:schemeClr val="tx1"/>
              </a:solidFill>
            </a:rPr>
            <a:t>privilege dominant culture and educated families </a:t>
          </a:r>
          <a:endParaRPr lang="en-AU" sz="2900" kern="1200" dirty="0"/>
        </a:p>
      </dsp:txBody>
      <dsp:txXfrm>
        <a:off x="1256243" y="1497199"/>
        <a:ext cx="4475256" cy="1286686"/>
      </dsp:txXfrm>
    </dsp:sp>
    <dsp:sp modelId="{4AF26F80-4B53-044E-8669-33676D0111CD}">
      <dsp:nvSpPr>
        <dsp:cNvPr id="0" name=""/>
        <dsp:cNvSpPr/>
      </dsp:nvSpPr>
      <dsp:spPr>
        <a:xfrm>
          <a:off x="5848746" y="1499117"/>
          <a:ext cx="1273819" cy="1286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43CDCC-54BE-7C46-9311-2EF229910684}">
      <dsp:nvSpPr>
        <dsp:cNvPr id="0" name=""/>
        <dsp:cNvSpPr/>
      </dsp:nvSpPr>
      <dsp:spPr>
        <a:xfrm>
          <a:off x="2690004" y="2959944"/>
          <a:ext cx="4452212" cy="1286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800" kern="1200" dirty="0" smtClean="0">
              <a:solidFill>
                <a:schemeClr val="tx1"/>
              </a:solidFill>
            </a:rPr>
            <a:t>unequal and problematic power relations </a:t>
          </a:r>
          <a:endParaRPr lang="en-AU" sz="2800" kern="1200" dirty="0"/>
        </a:p>
      </dsp:txBody>
      <dsp:txXfrm>
        <a:off x="2690004" y="2959944"/>
        <a:ext cx="4452212" cy="1286686"/>
      </dsp:txXfrm>
    </dsp:sp>
    <dsp:sp modelId="{25098A70-F281-3040-918D-2417114B3DB2}">
      <dsp:nvSpPr>
        <dsp:cNvPr id="0" name=""/>
        <dsp:cNvSpPr/>
      </dsp:nvSpPr>
      <dsp:spPr>
        <a:xfrm>
          <a:off x="1291830" y="2970456"/>
          <a:ext cx="1273819" cy="1286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284D4-EF45-3C4D-A453-6FE01B53FC9D}">
      <dsp:nvSpPr>
        <dsp:cNvPr id="0" name=""/>
        <dsp:cNvSpPr/>
      </dsp:nvSpPr>
      <dsp:spPr>
        <a:xfrm>
          <a:off x="1955" y="664909"/>
          <a:ext cx="1593949" cy="159394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 dirty="0" smtClean="0"/>
            <a:t>teacher ownership of data </a:t>
          </a:r>
          <a:endParaRPr lang="en-AU" sz="1600" kern="1200" dirty="0"/>
        </a:p>
      </dsp:txBody>
      <dsp:txXfrm>
        <a:off x="235383" y="898337"/>
        <a:ext cx="1127093" cy="1127093"/>
      </dsp:txXfrm>
    </dsp:sp>
    <dsp:sp modelId="{84CC2536-6EB0-8944-9A14-5D07A26C960E}">
      <dsp:nvSpPr>
        <dsp:cNvPr id="0" name=""/>
        <dsp:cNvSpPr/>
      </dsp:nvSpPr>
      <dsp:spPr>
        <a:xfrm rot="2558555">
          <a:off x="1574406" y="1681849"/>
          <a:ext cx="5207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0703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1D629E-F4CF-2F48-BF95-7A457CF101BF}">
      <dsp:nvSpPr>
        <dsp:cNvPr id="0" name=""/>
        <dsp:cNvSpPr/>
      </dsp:nvSpPr>
      <dsp:spPr>
        <a:xfrm rot="8241445">
          <a:off x="3648340" y="1681849"/>
          <a:ext cx="5207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0703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612EC-29B7-0242-B566-0CC57A02D8B4}">
      <dsp:nvSpPr>
        <dsp:cNvPr id="0" name=""/>
        <dsp:cNvSpPr/>
      </dsp:nvSpPr>
      <dsp:spPr>
        <a:xfrm>
          <a:off x="2026271" y="1858217"/>
          <a:ext cx="1859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0AA5D-47B2-8442-AB17-C9FC88B9D72E}">
      <dsp:nvSpPr>
        <dsp:cNvPr id="0" name=""/>
        <dsp:cNvSpPr/>
      </dsp:nvSpPr>
      <dsp:spPr>
        <a:xfrm>
          <a:off x="2212271" y="1320462"/>
          <a:ext cx="1318907" cy="10755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b="1" kern="1200" dirty="0" smtClean="0"/>
            <a:t>reinterpretation through dialogue</a:t>
          </a:r>
          <a:endParaRPr lang="en-AU" sz="1300" b="1" kern="1200" dirty="0"/>
        </a:p>
      </dsp:txBody>
      <dsp:txXfrm>
        <a:off x="2212271" y="1320462"/>
        <a:ext cx="1318907" cy="1075510"/>
      </dsp:txXfrm>
    </dsp:sp>
    <dsp:sp modelId="{10814794-0C9D-9B4C-9607-9C29AF6DE319}">
      <dsp:nvSpPr>
        <dsp:cNvPr id="0" name=""/>
        <dsp:cNvSpPr/>
      </dsp:nvSpPr>
      <dsp:spPr>
        <a:xfrm>
          <a:off x="3531178" y="1858217"/>
          <a:ext cx="18599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39B841-4E1A-B942-B8ED-3CB32A11EB41}">
      <dsp:nvSpPr>
        <dsp:cNvPr id="0" name=""/>
        <dsp:cNvSpPr/>
      </dsp:nvSpPr>
      <dsp:spPr>
        <a:xfrm>
          <a:off x="4147544" y="664909"/>
          <a:ext cx="1593949" cy="159394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 dirty="0" smtClean="0"/>
            <a:t>participation and inclusiveness  </a:t>
          </a:r>
          <a:endParaRPr lang="en-AU" sz="1600" kern="1200" dirty="0"/>
        </a:p>
      </dsp:txBody>
      <dsp:txXfrm>
        <a:off x="4380972" y="898337"/>
        <a:ext cx="1127093" cy="1127093"/>
      </dsp:txXfrm>
    </dsp:sp>
    <dsp:sp modelId="{B83FB462-EE12-384E-ADFA-07A5DD4D40BE}">
      <dsp:nvSpPr>
        <dsp:cNvPr id="0" name=""/>
        <dsp:cNvSpPr/>
      </dsp:nvSpPr>
      <dsp:spPr>
        <a:xfrm>
          <a:off x="5741493" y="664909"/>
          <a:ext cx="1593949" cy="159394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 dirty="0" smtClean="0"/>
            <a:t>mutual partnership </a:t>
          </a:r>
          <a:endParaRPr lang="en-AU" sz="1600" kern="1200" dirty="0"/>
        </a:p>
      </dsp:txBody>
      <dsp:txXfrm>
        <a:off x="5974921" y="898337"/>
        <a:ext cx="1127093" cy="1127093"/>
      </dsp:txXfrm>
    </dsp:sp>
    <dsp:sp modelId="{7F8B9A62-FB42-E14D-B7FF-AC9DD441DA0E}">
      <dsp:nvSpPr>
        <dsp:cNvPr id="0" name=""/>
        <dsp:cNvSpPr/>
      </dsp:nvSpPr>
      <dsp:spPr>
        <a:xfrm>
          <a:off x="7335442" y="664909"/>
          <a:ext cx="1593949" cy="159394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 dirty="0" smtClean="0"/>
            <a:t>expertise of teacher, student, and family </a:t>
          </a:r>
          <a:endParaRPr lang="en-AU" sz="1600" kern="1200" dirty="0"/>
        </a:p>
      </dsp:txBody>
      <dsp:txXfrm>
        <a:off x="7568870" y="898337"/>
        <a:ext cx="1127093" cy="1127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52549-CD71-4F1C-8955-8721F07D7926}" type="datetimeFigureOut">
              <a:rPr lang="en-AU" smtClean="0"/>
              <a:t>20/11/2017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C185C-E159-4785-9CCD-0B6C38E93326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52793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17064-70FE-4D06-8AB0-7FB4C65C6393}" type="datetimeFigureOut">
              <a:rPr lang="en-AU" smtClean="0"/>
              <a:t>20/11/2017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5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37079-5ED5-4328-B997-1110EADA7E0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725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739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71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413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Country assessment policies are mindful of involving teachers, parents and students in conversations in learning and assessments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But the reporting documents largely focus on school generated information to give to parents/learners (one-way, teacher/expert voice dominating)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Learners/parents passively receive the written information from schools (no voice)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in the NZ and Scottish contexts, and some Australian states, the written reports are often used as vehicles for generating discussions with parents/learners afterwards at formal or informal SCLs. 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19994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owns the data? Is it private?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6924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SLCs, and other supplementary reporting mechanisms (like sharing blogs, access to student portfolios, school websites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parents can view more information).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10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0077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Teachers lack awareness of  their positions of power, social &amp; cultural assumptions; especially limits opportunities for ethnic minorities </a:t>
            </a: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(Bishop &amp; Berryman, 2006)</a:t>
            </a:r>
            <a:endParaRPr lang="en-US" sz="16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2" indent="0"/>
            <a:endParaRPr lang="en-NZ" sz="18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2" indent="0"/>
            <a:r>
              <a:rPr lang="en-NZ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NZ case study </a:t>
            </a: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NZ" sz="1600" kern="1200" dirty="0" err="1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McFee</a:t>
            </a: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, 2012). </a:t>
            </a:r>
            <a:r>
              <a:rPr lang="en-NZ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Built on respecting cultural identity of students/families.</a:t>
            </a:r>
            <a:r>
              <a:rPr lang="en-NZ" sz="18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Led to </a:t>
            </a:r>
            <a:r>
              <a:rPr lang="en-NZ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increased family involvement</a:t>
            </a:r>
          </a:p>
          <a:p>
            <a:pPr marL="0" lvl="2" indent="0"/>
            <a:endParaRPr lang="en-NZ" sz="18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Real responsibility for learning occurs only when</a:t>
            </a:r>
            <a:r>
              <a:rPr lang="en-NZ" sz="16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there are</a:t>
            </a: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equitable relationships and talking opportunities</a:t>
            </a:r>
            <a:r>
              <a:rPr lang="en-NZ" sz="16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NZ" sz="1400" kern="1200" dirty="0" err="1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Tholander</a:t>
            </a:r>
            <a:r>
              <a:rPr lang="en-NZ" sz="14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(2011) </a:t>
            </a:r>
            <a:r>
              <a:rPr lang="en-US" sz="14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2" indent="0"/>
            <a:r>
              <a:rPr lang="en-NZ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More open,</a:t>
            </a:r>
            <a:r>
              <a:rPr lang="en-NZ" sz="18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NZ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conversational communication generated when students lead the conference</a:t>
            </a:r>
            <a:r>
              <a:rPr lang="en-NZ" sz="18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NZ" sz="1800" kern="1200" baseline="0" dirty="0" err="1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NZ" sz="1600" kern="1200" dirty="0" err="1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holander</a:t>
            </a: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NZ" sz="16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NZ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2011). </a:t>
            </a:r>
            <a:endParaRPr lang="en-US" sz="16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8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Partnerships develop when SLC is co-constructed between teacher and student: from planning, to facilitating discussion,</a:t>
            </a:r>
            <a:r>
              <a:rPr lang="en-AU" sz="18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and selecting </a:t>
            </a:r>
            <a:r>
              <a:rPr lang="en-AU" sz="18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evidence of learning</a:t>
            </a:r>
            <a:r>
              <a:rPr lang="en-AU" sz="18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(Cleland,1999; </a:t>
            </a:r>
            <a:r>
              <a:rPr lang="en-AU" sz="1600" kern="1200" dirty="0" err="1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Hackmann</a:t>
            </a:r>
            <a:r>
              <a:rPr lang="en-AU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et al.,1998; Kinney,</a:t>
            </a:r>
            <a:r>
              <a:rPr lang="en-AU" sz="16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6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2005)</a:t>
            </a:r>
            <a:endParaRPr lang="en-US" sz="16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2" indent="0"/>
            <a:endParaRPr lang="en-US" sz="1600" kern="1200" dirty="0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11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733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37079-5ED5-4328-B997-1110EADA7E0A}" type="slidenum">
              <a:rPr lang="en-AU" smtClean="0"/>
              <a:t>12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6828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77603"/>
            <a:ext cx="8229600" cy="147447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8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57200" y="2223083"/>
            <a:ext cx="8229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/>
              <a:t>Arial 24</a:t>
            </a:r>
          </a:p>
          <a:p>
            <a:endParaRPr lang="en-AU" sz="2400" dirty="0"/>
          </a:p>
          <a:p>
            <a:r>
              <a:rPr lang="en-AU" sz="2000" dirty="0"/>
              <a:t>20 text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238399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81434"/>
            <a:ext cx="4038600" cy="40447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81434"/>
            <a:ext cx="4038600" cy="40447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EE859-4DA7-1B4F-9E8F-723E4ACD27B8}" type="datetimeFigureOut">
              <a:rPr lang="en-US" smtClean="0"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BC23-8EEC-F64C-8309-A34E74AEB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9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677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9613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125538"/>
            <a:ext cx="7373938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827088" y="6481763"/>
            <a:ext cx="7921625" cy="3317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 dirty="0"/>
              <a:t>Department name (edit in View &gt; Header and Footer...)</a:t>
            </a:r>
          </a:p>
        </p:txBody>
      </p:sp>
    </p:spTree>
    <p:extLst>
      <p:ext uri="{BB962C8B-B14F-4D97-AF65-F5344CB8AC3E}">
        <p14:creationId xmlns:p14="http://schemas.microsoft.com/office/powerpoint/2010/main" val="32554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28D29-1ECB-41DF-951B-2A23F95AD026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"/>
            <a:ext cx="9143999" cy="6857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77603"/>
            <a:ext cx="8229600" cy="1474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40275"/>
            <a:ext cx="8229600" cy="4288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EE859-4DA7-1B4F-9E8F-723E4ACD27B8}" type="datetimeFigureOut">
              <a:rPr lang="en-US" smtClean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9BC23-8EEC-F64C-8309-A34E74AEB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015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91" r:id="rId2"/>
    <p:sldLayoutId id="214748367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 cap="none" baseline="0">
          <a:solidFill>
            <a:srgbClr val="1C2D5A"/>
          </a:solidFill>
          <a:latin typeface="Gotham Book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9583">
              <a:srgbClr val="3E6CA4"/>
            </a:gs>
            <a:gs pos="42000">
              <a:schemeClr val="bg1">
                <a:tint val="80000"/>
                <a:satMod val="250000"/>
              </a:schemeClr>
            </a:gs>
            <a:gs pos="61000">
              <a:schemeClr val="bg1">
                <a:tint val="90000"/>
                <a:shade val="90000"/>
                <a:satMod val="200000"/>
              </a:schemeClr>
            </a:gs>
            <a:gs pos="77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" y="103"/>
            <a:ext cx="9143194" cy="685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4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alphaModFix amt="2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457" y="5971143"/>
            <a:ext cx="1471961" cy="88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9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7EE859-4DA7-1B4F-9E8F-723E4ACD27B8}" type="datetimeFigureOut">
              <a:rPr lang="en-US" smtClean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1C9BC23-8EEC-F64C-8309-A34E74AEB2D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55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4.tiff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nsw.gov.au/policy-library/policies/curriculum-planning-and-programming,-assessing-and-reporting-to-parents-k-12" TargetMode="External"/><Relationship Id="rId2" Type="http://schemas.openxmlformats.org/officeDocument/2006/relationships/hyperlink" Target="https://www.legislation.gov.au/Details/F2015C00747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vcaa.vic.edu.au/Documents/viccurric/RevisedF-10CurriculumPlanningReportingGuidelines.pdf" TargetMode="External"/><Relationship Id="rId5" Type="http://schemas.openxmlformats.org/officeDocument/2006/relationships/hyperlink" Target="https://documentcentre.education.tas.gov.au/Documents/Curriculum-Moderation-Assessment-Reporting-Policy.pdf" TargetMode="External"/><Relationship Id="rId4" Type="http://schemas.openxmlformats.org/officeDocument/2006/relationships/hyperlink" Target="https://doi.org/10.1177/136548020707370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4338" y="708152"/>
            <a:ext cx="6045200" cy="356616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AU" spc="0" dirty="0">
                <a:solidFill>
                  <a:schemeClr val="tx1"/>
                </a:solidFill>
              </a:rPr>
              <a:t>A cross country analysis of social justice in </a:t>
            </a:r>
            <a:r>
              <a:rPr lang="en-AU" spc="0" dirty="0" smtClean="0">
                <a:solidFill>
                  <a:schemeClr val="tx1"/>
                </a:solidFill>
              </a:rPr>
              <a:t>assessment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AU" dirty="0">
                <a:ea typeface="Calibri" panose="020F0502020204030204" pitchFamily="34" charset="0"/>
                <a:cs typeface="Times New Roman" panose="02020603050405020304" pitchFamily="18" charset="0"/>
              </a:rPr>
              <a:t>Dr Jenny </a:t>
            </a:r>
            <a:r>
              <a:rPr lang="en-AU" dirty="0" err="1">
                <a:ea typeface="Calibri" panose="020F0502020204030204" pitchFamily="34" charset="0"/>
                <a:cs typeface="Times New Roman" panose="02020603050405020304" pitchFamily="18" charset="0"/>
              </a:rPr>
              <a:t>Poskitt</a:t>
            </a:r>
            <a:r>
              <a:rPr lang="en-AU" dirty="0">
                <a:ea typeface="Calibri" panose="020F0502020204030204" pitchFamily="34" charset="0"/>
                <a:cs typeface="Times New Roman" panose="02020603050405020304" pitchFamily="18" charset="0"/>
              </a:rPr>
              <a:t>, Massey University, NZ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AU" dirty="0">
                <a:ea typeface="Calibri" panose="020F0502020204030204" pitchFamily="34" charset="0"/>
                <a:cs typeface="Times New Roman" panose="02020603050405020304" pitchFamily="18" charset="0"/>
              </a:rPr>
              <a:t>Dr Lenore Adie, Australian Catholic University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A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Prof </a:t>
            </a:r>
            <a:r>
              <a:rPr lang="en-AU" dirty="0">
                <a:ea typeface="Calibri" panose="020F0502020204030204" pitchFamily="34" charset="0"/>
                <a:cs typeface="Times New Roman" panose="02020603050405020304" pitchFamily="18" charset="0"/>
              </a:rPr>
              <a:t>Louise Hayward, Glasgow University, Scotland</a:t>
            </a: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2771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339" y="201937"/>
            <a:ext cx="806704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AU"/>
              <a:t>Potential pathways to enacting </a:t>
            </a:r>
            <a:r>
              <a:rPr lang="en-AU" smtClean="0"/>
              <a:t/>
            </a:r>
            <a:br>
              <a:rPr lang="en-AU" smtClean="0"/>
            </a:br>
            <a:r>
              <a:rPr lang="en-AU" smtClean="0"/>
              <a:t>social </a:t>
            </a:r>
            <a:r>
              <a:rPr lang="en-AU"/>
              <a:t>justice in assessment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757" y="5097446"/>
            <a:ext cx="8396078" cy="1251138"/>
          </a:xfrm>
        </p:spPr>
        <p:txBody>
          <a:bodyPr>
            <a:normAutofit/>
          </a:bodyPr>
          <a:lstStyle/>
          <a:p>
            <a:pPr lvl="0"/>
            <a:r>
              <a:rPr lang="en-NZ" dirty="0" smtClean="0"/>
              <a:t>Student </a:t>
            </a:r>
            <a:r>
              <a:rPr lang="en-NZ" dirty="0"/>
              <a:t>led conferences </a:t>
            </a:r>
            <a:endParaRPr lang="en-NZ" dirty="0" smtClean="0"/>
          </a:p>
          <a:p>
            <a:pPr lvl="0"/>
            <a:r>
              <a:rPr lang="en-NZ" dirty="0" smtClean="0"/>
              <a:t>–enabling </a:t>
            </a:r>
            <a:r>
              <a:rPr lang="en-NZ" dirty="0"/>
              <a:t>socially just assessment </a:t>
            </a:r>
            <a:r>
              <a:rPr lang="en-NZ" dirty="0" smtClean="0"/>
              <a:t>reporting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609" y="2013057"/>
            <a:ext cx="3492500" cy="23241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608025">
            <a:off x="234374" y="1888935"/>
            <a:ext cx="2806995" cy="1371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NZ"/>
              <a:t>Increased parental and student </a:t>
            </a:r>
            <a:r>
              <a:rPr lang="en-NZ" smtClean="0"/>
              <a:t>participation</a:t>
            </a:r>
            <a:endParaRPr lang="en-NZ"/>
          </a:p>
        </p:txBody>
      </p:sp>
      <p:sp>
        <p:nvSpPr>
          <p:cNvPr id="6" name="Up Arrow 5"/>
          <p:cNvSpPr/>
          <p:nvPr/>
        </p:nvSpPr>
        <p:spPr>
          <a:xfrm rot="17898353">
            <a:off x="6734363" y="2667817"/>
            <a:ext cx="1352964" cy="30472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lvl="1" algn="ctr"/>
            <a:r>
              <a:rPr lang="en-NZ" dirty="0"/>
              <a:t>Increased accountability of students for </a:t>
            </a:r>
            <a:r>
              <a:rPr lang="en-NZ" dirty="0" smtClean="0"/>
              <a:t>learning</a:t>
            </a:r>
            <a:endParaRPr lang="en-NZ" dirty="0"/>
          </a:p>
        </p:txBody>
      </p:sp>
      <p:sp>
        <p:nvSpPr>
          <p:cNvPr id="7" name="Up Arrow 6"/>
          <p:cNvSpPr/>
          <p:nvPr/>
        </p:nvSpPr>
        <p:spPr>
          <a:xfrm rot="3081636">
            <a:off x="1239987" y="3317032"/>
            <a:ext cx="1381428" cy="33933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1"/>
            <a:r>
              <a:rPr lang="en-NZ"/>
              <a:t>Improved student-teacher partnerships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0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465" y="286605"/>
            <a:ext cx="8197702" cy="1042466"/>
          </a:xfrm>
        </p:spPr>
        <p:txBody>
          <a:bodyPr>
            <a:normAutofit/>
          </a:bodyPr>
          <a:lstStyle/>
          <a:p>
            <a:r>
              <a:rPr lang="en-NZ" sz="4400" dirty="0"/>
              <a:t>Realities of student-led conferencing</a:t>
            </a:r>
            <a:endParaRPr lang="en-AU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22829"/>
              </p:ext>
            </p:extLst>
          </p:nvPr>
        </p:nvGraphicFramePr>
        <p:xfrm>
          <a:off x="5316" y="1913860"/>
          <a:ext cx="9144000" cy="4284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8617" y="1913860"/>
            <a:ext cx="1338259" cy="1297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/>
          <a:srcRect l="30178" t="-950"/>
          <a:stretch/>
        </p:blipFill>
        <p:spPr>
          <a:xfrm>
            <a:off x="5848470" y="3374839"/>
            <a:ext cx="1339250" cy="13629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6033" y="4868937"/>
            <a:ext cx="1330843" cy="13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13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25" y="293697"/>
            <a:ext cx="7543800" cy="712856"/>
          </a:xfrm>
        </p:spPr>
        <p:txBody>
          <a:bodyPr>
            <a:normAutofit fontScale="90000"/>
          </a:bodyPr>
          <a:lstStyle/>
          <a:p>
            <a:r>
              <a:rPr lang="en-AU" smtClean="0"/>
              <a:t>Conclusions for social justice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719147"/>
              </p:ext>
            </p:extLst>
          </p:nvPr>
        </p:nvGraphicFramePr>
        <p:xfrm>
          <a:off x="106326" y="3942654"/>
          <a:ext cx="8931348" cy="2923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ight Arrow 5"/>
          <p:cNvSpPr/>
          <p:nvPr/>
        </p:nvSpPr>
        <p:spPr>
          <a:xfrm flipV="1">
            <a:off x="3530008" y="2134879"/>
            <a:ext cx="1212111" cy="46783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714647" y="1003243"/>
            <a:ext cx="4868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NZ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Reconceptualise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2423" y="1904855"/>
            <a:ext cx="1733107" cy="8155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2000" dirty="0"/>
              <a:t>reporting</a:t>
            </a:r>
            <a:endParaRPr lang="en-AU" sz="2000" dirty="0"/>
          </a:p>
        </p:txBody>
      </p:sp>
      <p:sp>
        <p:nvSpPr>
          <p:cNvPr id="9" name="Oval 8"/>
          <p:cNvSpPr/>
          <p:nvPr/>
        </p:nvSpPr>
        <p:spPr>
          <a:xfrm>
            <a:off x="5189819" y="2996454"/>
            <a:ext cx="3496981" cy="86710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000" dirty="0"/>
              <a:t>p</a:t>
            </a:r>
            <a:r>
              <a:rPr lang="en-NZ" sz="2000" dirty="0" smtClean="0"/>
              <a:t>rogressing learning</a:t>
            </a:r>
            <a:endParaRPr lang="en-AU" sz="2000" dirty="0"/>
          </a:p>
        </p:txBody>
      </p:sp>
      <p:sp>
        <p:nvSpPr>
          <p:cNvPr id="10" name="Rectangle 9"/>
          <p:cNvSpPr/>
          <p:nvPr/>
        </p:nvSpPr>
        <p:spPr>
          <a:xfrm>
            <a:off x="1022422" y="3048021"/>
            <a:ext cx="1733107" cy="8155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2000" dirty="0" smtClean="0"/>
              <a:t>assessment</a:t>
            </a:r>
            <a:endParaRPr lang="en-AU" sz="2000" dirty="0"/>
          </a:p>
        </p:txBody>
      </p:sp>
      <p:sp>
        <p:nvSpPr>
          <p:cNvPr id="11" name="Right Arrow 10"/>
          <p:cNvSpPr/>
          <p:nvPr/>
        </p:nvSpPr>
        <p:spPr>
          <a:xfrm flipV="1">
            <a:off x="3530008" y="3221873"/>
            <a:ext cx="1212111" cy="46783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Oval 11"/>
          <p:cNvSpPr/>
          <p:nvPr/>
        </p:nvSpPr>
        <p:spPr>
          <a:xfrm>
            <a:off x="5665454" y="1832563"/>
            <a:ext cx="2700671" cy="86710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000" dirty="0"/>
              <a:t>communicating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5701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457200" y="1125415"/>
            <a:ext cx="8229600" cy="703385"/>
          </a:xfrm>
        </p:spPr>
        <p:txBody>
          <a:bodyPr>
            <a:normAutofit fontScale="90000"/>
          </a:bodyPr>
          <a:lstStyle/>
          <a:p>
            <a:pPr lvl="0"/>
            <a:r>
              <a:rPr lang="en-NZ" dirty="0" smtClean="0">
                <a:solidFill>
                  <a:schemeClr val="tx1"/>
                </a:solidFill>
              </a:rPr>
              <a:t>References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8" name="Content Placeholder 27"/>
          <p:cNvSpPr>
            <a:spLocks noGrp="1"/>
          </p:cNvSpPr>
          <p:nvPr>
            <p:ph sz="half" idx="1"/>
          </p:nvPr>
        </p:nvSpPr>
        <p:spPr>
          <a:xfrm>
            <a:off x="244549" y="1828800"/>
            <a:ext cx="8782493" cy="4518837"/>
          </a:xfrm>
        </p:spPr>
        <p:txBody>
          <a:bodyPr>
            <a:normAutofit fontScale="55000" lnSpcReduction="20000"/>
          </a:bodyPr>
          <a:lstStyle/>
          <a:p>
            <a:r>
              <a:rPr lang="en-US" sz="2400" dirty="0" smtClean="0"/>
              <a:t>ACARA (2012). </a:t>
            </a:r>
            <a:r>
              <a:rPr lang="en-US" sz="2400" i="1" dirty="0" smtClean="0"/>
              <a:t>Assessment and reporting: Improving student performance. </a:t>
            </a:r>
            <a:r>
              <a:rPr lang="en-US" sz="2400" dirty="0" smtClean="0"/>
              <a:t>Sydney,</a:t>
            </a:r>
            <a:r>
              <a:rPr lang="en-US" sz="2400" i="1" dirty="0" smtClean="0"/>
              <a:t> </a:t>
            </a:r>
            <a:r>
              <a:rPr lang="en-US" sz="2400" dirty="0" smtClean="0"/>
              <a:t>Australian Curriculum, Assessment and Reporting Authority. </a:t>
            </a:r>
          </a:p>
          <a:p>
            <a:r>
              <a:rPr lang="en-GB" sz="2400" dirty="0"/>
              <a:t>Australian Education Regulation 2013 (</a:t>
            </a:r>
            <a:r>
              <a:rPr lang="en-GB" sz="2400" dirty="0" err="1"/>
              <a:t>Cth</a:t>
            </a:r>
            <a:r>
              <a:rPr lang="en-GB" sz="2400" dirty="0"/>
              <a:t>). Compilation No. 3, August 25, 2015. &lt;</a:t>
            </a:r>
            <a:r>
              <a:rPr lang="en-GB" sz="2400" dirty="0">
                <a:hlinkClick r:id="rId2"/>
              </a:rPr>
              <a:t>https://www.legislation.gov.au/Details/F2015C00747</a:t>
            </a:r>
            <a:r>
              <a:rPr lang="en-GB" sz="2400" dirty="0"/>
              <a:t>&gt; (21 July 2017)</a:t>
            </a:r>
            <a:endParaRPr lang="en-US" sz="2400" dirty="0"/>
          </a:p>
          <a:p>
            <a:r>
              <a:rPr lang="en-US" sz="2400" dirty="0"/>
              <a:t>Lundy, L. (2007). ‘Voice’ is not enough: </a:t>
            </a:r>
            <a:r>
              <a:rPr lang="en-US" sz="2400" dirty="0" err="1"/>
              <a:t>conceptualising</a:t>
            </a:r>
            <a:r>
              <a:rPr lang="en-US" sz="2400" dirty="0"/>
              <a:t> Article 12 of the United Nations Convention on the Rights of the Child. British Educational Research Journal, 33(6), 927–942. https://</a:t>
            </a:r>
            <a:r>
              <a:rPr lang="en-US" sz="2400" dirty="0" err="1"/>
              <a:t>doi.org</a:t>
            </a:r>
            <a:r>
              <a:rPr lang="en-US" sz="2400" dirty="0"/>
              <a:t>/10.1080/01411920701657033</a:t>
            </a:r>
          </a:p>
          <a:p>
            <a:r>
              <a:rPr lang="en-US" sz="2400" dirty="0"/>
              <a:t>Ministerial Council on Education, Employment, Training and Youth Affairs (2008). Melbourne Declaration on Educational Goals for Young Australians </a:t>
            </a:r>
          </a:p>
          <a:p>
            <a:r>
              <a:rPr lang="en-US" sz="2400" dirty="0"/>
              <a:t>MOE, (2011). Ministry of Education Position Paper: Assessment [Schooling Sector]. Wellington, NZ: Learning Media Ltd. </a:t>
            </a:r>
          </a:p>
          <a:p>
            <a:r>
              <a:rPr lang="en-GB" sz="2400" dirty="0"/>
              <a:t>New South Wales Department of Education. 2016. Curriculum planning and programming, assessing and reporting to parents K-12. </a:t>
            </a:r>
            <a:r>
              <a:rPr lang="en-GB" sz="2400" dirty="0">
                <a:hlinkClick r:id="rId3"/>
              </a:rPr>
              <a:t>https://education.nsw.gov.au/policy-library/policies/curriculum-planning-and-programming,-assessing-and-reporting-to-parents-k-12</a:t>
            </a:r>
            <a:r>
              <a:rPr lang="en-GB" sz="2400" dirty="0"/>
              <a:t>  </a:t>
            </a:r>
            <a:endParaRPr lang="en-US" sz="2400" dirty="0"/>
          </a:p>
          <a:p>
            <a:r>
              <a:rPr lang="en-US" sz="2400" dirty="0"/>
              <a:t>Robinson, C., &amp; Taylor, C. (2007). Theorizing student voice: values and perspectives. Improving Schools, 10(1), 5–17. </a:t>
            </a:r>
            <a:r>
              <a:rPr lang="en-US" sz="2400" dirty="0">
                <a:hlinkClick r:id="rId4"/>
              </a:rPr>
              <a:t>https://doi.org/10.1177/1365480207073702</a:t>
            </a:r>
            <a:endParaRPr lang="en-US" sz="2400" dirty="0"/>
          </a:p>
          <a:p>
            <a:r>
              <a:rPr lang="en-US" sz="2400" dirty="0"/>
              <a:t>Scottish Government. (2011). Curriculum for Excellence Building the Curriculum 5 a framework for assessment. Edinburgh, Scottish Government.</a:t>
            </a:r>
          </a:p>
          <a:p>
            <a:r>
              <a:rPr lang="en-US" sz="2400" dirty="0"/>
              <a:t>Tasmania Department of Education. (2013). Curriculum, Moderation, Assessment and Reporting Policy K-12.” </a:t>
            </a:r>
            <a:r>
              <a:rPr lang="en-US" sz="2400" dirty="0">
                <a:hlinkClick r:id="rId5"/>
              </a:rPr>
              <a:t>https://documentcentre.education.tas.gov.au/Documents/Curriculum-Moderation-Assessment-Reporting-Policy.pdf</a:t>
            </a:r>
            <a:endParaRPr lang="en-US" sz="2400" dirty="0"/>
          </a:p>
          <a:p>
            <a:r>
              <a:rPr lang="en-GB" sz="2400" dirty="0"/>
              <a:t>Victorian Curriculum and Assessment Authority. 2015. Victorian Curriculum F–10 Revised curriculum planning and reporting guidelines. </a:t>
            </a:r>
            <a:r>
              <a:rPr lang="en-GB" sz="2400" dirty="0">
                <a:hlinkClick r:id="rId6"/>
              </a:rPr>
              <a:t>http://</a:t>
            </a:r>
            <a:r>
              <a:rPr lang="en-GB" sz="2400" dirty="0" smtClean="0">
                <a:hlinkClick r:id="rId6"/>
              </a:rPr>
              <a:t>www.vcaa.vic.edu.au/Documents/viccurric/RevisedF-10CurriculumPlanningReportingGuidelines.pdf</a:t>
            </a:r>
            <a:r>
              <a:rPr lang="en-GB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59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3" y="1845734"/>
            <a:ext cx="8398934" cy="4023360"/>
          </a:xfrm>
        </p:spPr>
        <p:txBody>
          <a:bodyPr>
            <a:normAutofit fontScale="92500"/>
          </a:bodyPr>
          <a:lstStyle/>
          <a:p>
            <a:r>
              <a:rPr lang="en-AU" sz="2400" dirty="0"/>
              <a:t>Social justice expects equitable voice and participation of </a:t>
            </a:r>
            <a:r>
              <a:rPr lang="en-AU" sz="2400" dirty="0" smtClean="0"/>
              <a:t>all</a:t>
            </a:r>
          </a:p>
          <a:p>
            <a:endParaRPr lang="en-AU" sz="2400" dirty="0" smtClean="0"/>
          </a:p>
          <a:p>
            <a:pPr lvl="0"/>
            <a:r>
              <a:rPr lang="en-NZ" sz="2400" dirty="0" smtClean="0"/>
              <a:t>Assessment </a:t>
            </a:r>
            <a:r>
              <a:rPr lang="en-NZ" sz="2400" dirty="0"/>
              <a:t>policies imply spaces for student voice and </a:t>
            </a:r>
            <a:r>
              <a:rPr lang="en-NZ" sz="2400" dirty="0" smtClean="0"/>
              <a:t>participation</a:t>
            </a:r>
          </a:p>
          <a:p>
            <a:pPr lvl="0"/>
            <a:endParaRPr lang="en-US" sz="2400" dirty="0"/>
          </a:p>
          <a:p>
            <a:r>
              <a:rPr lang="en-US" sz="2400" dirty="0"/>
              <a:t>But tensions arise when compared to reporting policy and procedures in each country</a:t>
            </a:r>
            <a:endParaRPr lang="en-AU" sz="2400" dirty="0"/>
          </a:p>
          <a:p>
            <a:pPr lvl="0"/>
            <a:endParaRPr lang="en-US" sz="2400" dirty="0"/>
          </a:p>
          <a:p>
            <a:pPr lvl="0"/>
            <a:r>
              <a:rPr lang="en-NZ" sz="2400" dirty="0"/>
              <a:t>Suggestion of potential ways forward (bridging the gap between intent and enactment of social justice in assessment)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-53339"/>
            <a:ext cx="45466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845734"/>
            <a:ext cx="7207858" cy="4023360"/>
          </a:xfrm>
        </p:spPr>
        <p:txBody>
          <a:bodyPr/>
          <a:lstStyle/>
          <a:p>
            <a:pPr lvl="0"/>
            <a:r>
              <a:rPr lang="en-NZ" dirty="0"/>
              <a:t>What do assessment policies in Australia, New Zealand and Scotland say about student voice and participation</a:t>
            </a:r>
            <a:r>
              <a:rPr lang="en-NZ" dirty="0" smtClean="0"/>
              <a:t>?</a:t>
            </a:r>
          </a:p>
          <a:p>
            <a:pPr lvl="0"/>
            <a:endParaRPr lang="en-US" dirty="0"/>
          </a:p>
          <a:p>
            <a:pPr lvl="0"/>
            <a:r>
              <a:rPr lang="en-NZ" dirty="0"/>
              <a:t>What happens in policy enactment of assessment reporting</a:t>
            </a:r>
            <a:r>
              <a:rPr lang="en-NZ" dirty="0" smtClean="0"/>
              <a:t>?</a:t>
            </a:r>
          </a:p>
          <a:p>
            <a:pPr lvl="0"/>
            <a:endParaRPr lang="en-US" dirty="0"/>
          </a:p>
          <a:p>
            <a:pPr lvl="0"/>
            <a:r>
              <a:rPr lang="en-NZ" dirty="0"/>
              <a:t>What do Robinson and Taylor’s (2007) core values of student voice contribute to understanding student participation in assessment reporting, particularly student led conferences?</a:t>
            </a:r>
            <a:endParaRPr lang="en-US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52654">
            <a:off x="7141313" y="4295888"/>
            <a:ext cx="1780842" cy="228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1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Theoretical </a:t>
            </a:r>
            <a:r>
              <a:rPr lang="en-AU" dirty="0" smtClean="0"/>
              <a:t>framework</a:t>
            </a:r>
            <a:br>
              <a:rPr lang="en-AU" dirty="0" smtClean="0"/>
            </a:br>
            <a:r>
              <a:rPr lang="en-NZ" sz="2200" dirty="0"/>
              <a:t>Robinson &amp; Taylor (2007, p.8) four core values of student voice</a:t>
            </a:r>
            <a:r>
              <a:rPr lang="en-US" sz="2200" dirty="0"/>
              <a:t> </a:t>
            </a:r>
            <a:endParaRPr lang="en-AU" sz="2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891678"/>
              </p:ext>
            </p:extLst>
          </p:nvPr>
        </p:nvGraphicFramePr>
        <p:xfrm>
          <a:off x="358588" y="1846263"/>
          <a:ext cx="8426823" cy="43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261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199056"/>
            <a:ext cx="8606116" cy="513495"/>
          </a:xfrm>
        </p:spPr>
        <p:txBody>
          <a:bodyPr>
            <a:noAutofit/>
          </a:bodyPr>
          <a:lstStyle/>
          <a:p>
            <a:r>
              <a:rPr lang="en-AU" sz="3200" dirty="0" smtClean="0">
                <a:solidFill>
                  <a:schemeClr val="dk1"/>
                </a:solidFill>
              </a:rPr>
              <a:t>Comparison of national ‘aspirational’ documents</a:t>
            </a:r>
            <a:endParaRPr lang="en-AU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118310"/>
              </p:ext>
            </p:extLst>
          </p:nvPr>
        </p:nvGraphicFramePr>
        <p:xfrm>
          <a:off x="114300" y="800102"/>
          <a:ext cx="8889999" cy="589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6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6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6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1848">
                <a:tc>
                  <a:txBody>
                    <a:bodyPr/>
                    <a:lstStyle/>
                    <a:p>
                      <a:pPr algn="ctr"/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Robinson &amp; Taylor (2007</a:t>
                      </a:r>
                      <a:r>
                        <a:rPr lang="en-US" sz="1600" dirty="0" smtClean="0">
                          <a:effectLst/>
                        </a:rPr>
                        <a:t> 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Australia</a:t>
                      </a:r>
                    </a:p>
                    <a:p>
                      <a:pPr algn="ctr"/>
                      <a:r>
                        <a:rPr lang="en-AU" sz="1600" baseline="0" dirty="0" smtClean="0"/>
                        <a:t>(Melbourne Declaration, 2008; ACARA, 2012)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New Zealand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 smtClean="0"/>
                        <a:t>(MOE, 2011) 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Scotland</a:t>
                      </a:r>
                    </a:p>
                    <a:p>
                      <a:pPr algn="ctr"/>
                      <a:r>
                        <a:rPr lang="en-AU" sz="1600" dirty="0" smtClean="0"/>
                        <a:t>(Scottish </a:t>
                      </a:r>
                      <a:r>
                        <a:rPr lang="en-AU" sz="1600" dirty="0" err="1" smtClean="0"/>
                        <a:t>Govt</a:t>
                      </a:r>
                      <a:r>
                        <a:rPr lang="en-AU" sz="1600" dirty="0" smtClean="0"/>
                        <a:t>, 2011)</a:t>
                      </a:r>
                    </a:p>
                    <a:p>
                      <a:pPr algn="ctr"/>
                      <a:endParaRPr lang="en-A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3370">
                <a:tc>
                  <a:txBody>
                    <a:bodyPr/>
                    <a:lstStyle/>
                    <a:p>
                      <a:r>
                        <a:rPr lang="en-NZ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Communication as dialogue</a:t>
                      </a:r>
                      <a:r>
                        <a:rPr lang="en-US" sz="1600" b="1" dirty="0" smtClean="0">
                          <a:effectLst/>
                        </a:rPr>
                        <a:t> 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“Share with parents &amp;</a:t>
                      </a:r>
                      <a:r>
                        <a:rPr lang="en-AU" sz="1600" baseline="0" dirty="0" smtClean="0"/>
                        <a:t> communities to …ensure common understanding” (ACARA, 2012,p.3)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“Reciprocal learning conversations between school &amp; </a:t>
                      </a:r>
                      <a:r>
                        <a:rPr lang="en-NZ" sz="1600" dirty="0" err="1" smtClean="0"/>
                        <a:t>whānau</a:t>
                      </a:r>
                      <a:r>
                        <a:rPr lang="en-NZ" sz="1600" dirty="0" smtClean="0"/>
                        <a:t>” (p.14)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“Discuss with learners</a:t>
                      </a:r>
                      <a:r>
                        <a:rPr lang="en-AU" sz="1600" baseline="0" dirty="0" smtClean="0"/>
                        <a:t> (p.18)…&amp; parents as partners about learning &amp; assessment” (p.34) </a:t>
                      </a:r>
                      <a:endParaRPr lang="en-A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5399">
                <a:tc>
                  <a:txBody>
                    <a:bodyPr/>
                    <a:lstStyle/>
                    <a:p>
                      <a:r>
                        <a:rPr lang="en-NZ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Participation and democratic inclusivity</a:t>
                      </a:r>
                      <a:r>
                        <a:rPr lang="en-US" sz="1600" b="1" dirty="0" smtClean="0">
                          <a:effectLst/>
                        </a:rPr>
                        <a:t> 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“Need to engage</a:t>
                      </a:r>
                      <a:r>
                        <a:rPr lang="en-AU" sz="1600" baseline="0" dirty="0" smtClean="0"/>
                        <a:t> indigenous students, their families &amp; communities” (MD, 2008, p.15)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“Inclusive approach that responds to diversity” (p.18)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“Learners should be engaged in all aspects of assessment processes</a:t>
                      </a:r>
                    </a:p>
                    <a:p>
                      <a:r>
                        <a:rPr lang="en-AU" sz="1600" dirty="0" smtClean="0"/>
                        <a:t>…[with]</a:t>
                      </a:r>
                      <a:r>
                        <a:rPr lang="en-AU" sz="1600" baseline="0" dirty="0" smtClean="0"/>
                        <a:t> choice &amp; personalisation…”(p.18)</a:t>
                      </a:r>
                      <a:endParaRPr lang="en-A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9319">
                <a:tc>
                  <a:txBody>
                    <a:bodyPr/>
                    <a:lstStyle/>
                    <a:p>
                      <a:r>
                        <a:rPr lang="en-NZ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Equitable power &amp; opportunities to express views</a:t>
                      </a:r>
                      <a:r>
                        <a:rPr lang="en-US" sz="1600" b="1" dirty="0" smtClean="0">
                          <a:effectLst/>
                        </a:rPr>
                        <a:t> 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“Increase indigenous</a:t>
                      </a:r>
                      <a:r>
                        <a:rPr lang="en-AU" sz="1600" baseline="0" dirty="0" smtClean="0"/>
                        <a:t> participation… &amp; support students… and their families…” (ibid, p.15)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“Student-centred”</a:t>
                      </a:r>
                    </a:p>
                    <a:p>
                      <a:r>
                        <a:rPr lang="en-NZ" sz="1600" dirty="0" smtClean="0"/>
                        <a:t>Encourage partnerships with </a:t>
                      </a:r>
                      <a:r>
                        <a:rPr lang="en-NZ" sz="1600" dirty="0" err="1" smtClean="0"/>
                        <a:t>whānau</a:t>
                      </a:r>
                      <a:r>
                        <a:rPr lang="en-NZ" sz="1600" dirty="0" smtClean="0"/>
                        <a:t>” (p.18)</a:t>
                      </a:r>
                    </a:p>
                    <a:p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“Parents are fully involved where children and young people need additional support” (p.50)</a:t>
                      </a:r>
                      <a:endParaRPr lang="en-A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2863">
                <a:tc>
                  <a:txBody>
                    <a:bodyPr/>
                    <a:lstStyle/>
                    <a:p>
                      <a:r>
                        <a:rPr lang="en-NZ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Possibility for change and transformation</a:t>
                      </a:r>
                      <a:r>
                        <a:rPr lang="en-US" sz="1600" b="1" dirty="0" smtClean="0">
                          <a:effectLst/>
                        </a:rPr>
                        <a:t> </a:t>
                      </a:r>
                      <a:endParaRPr lang="en-A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 smtClean="0"/>
                        <a:t>“targeted support… and more equitable outcomes” </a:t>
                      </a:r>
                      <a:r>
                        <a:rPr lang="en-AU" sz="1600" baseline="0" dirty="0" smtClean="0"/>
                        <a:t>(ibid, p.15)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“All participants</a:t>
                      </a:r>
                      <a:r>
                        <a:rPr lang="en-NZ" sz="1600" baseline="0" dirty="0" smtClean="0"/>
                        <a:t> </a:t>
                      </a:r>
                      <a:r>
                        <a:rPr lang="en-NZ" sz="1600" dirty="0" smtClean="0"/>
                        <a:t>to use assessment for benefit of every student” (p.17)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Assessment is used to support</a:t>
                      </a:r>
                      <a:r>
                        <a:rPr lang="en-AU" sz="1600" baseline="0" dirty="0" smtClean="0"/>
                        <a:t> learning &amp; promote learner engagement (p. 7)</a:t>
                      </a:r>
                      <a:endParaRPr lang="en-A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78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1" y="105851"/>
            <a:ext cx="8606116" cy="500795"/>
          </a:xfrm>
        </p:spPr>
        <p:txBody>
          <a:bodyPr>
            <a:noAutofit/>
          </a:bodyPr>
          <a:lstStyle/>
          <a:p>
            <a:r>
              <a:rPr lang="en-AU" sz="3200" dirty="0" smtClean="0">
                <a:solidFill>
                  <a:schemeClr val="dk1"/>
                </a:solidFill>
              </a:rPr>
              <a:t>Comparison of reporting </a:t>
            </a:r>
            <a:r>
              <a:rPr lang="en-AU" sz="3200" dirty="0" smtClean="0">
                <a:solidFill>
                  <a:schemeClr val="accent1"/>
                </a:solidFill>
              </a:rPr>
              <a:t>policies/guidelines</a:t>
            </a:r>
            <a:endParaRPr lang="en-AU" sz="32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771858"/>
              </p:ext>
            </p:extLst>
          </p:nvPr>
        </p:nvGraphicFramePr>
        <p:xfrm>
          <a:off x="34972" y="606646"/>
          <a:ext cx="9109027" cy="5929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5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23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4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8630">
                <a:tc>
                  <a:txBody>
                    <a:bodyPr/>
                    <a:lstStyle/>
                    <a:p>
                      <a:pPr algn="ctr"/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Robinson &amp; Taylor </a:t>
                      </a:r>
                      <a:r>
                        <a:rPr lang="en-NZ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(2007</a:t>
                      </a:r>
                      <a:r>
                        <a:rPr lang="en-US" sz="1400" dirty="0" smtClean="0">
                          <a:effectLst/>
                        </a:rPr>
                        <a:t> )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New Zealand</a:t>
                      </a:r>
                    </a:p>
                    <a:p>
                      <a:pPr algn="ctr"/>
                      <a:r>
                        <a:rPr lang="en-AU" sz="1400" dirty="0" smtClean="0"/>
                        <a:t>(MOE, 2011)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Scotland</a:t>
                      </a:r>
                    </a:p>
                    <a:p>
                      <a:pPr algn="ctr"/>
                      <a:r>
                        <a:rPr lang="en-AU" sz="1400" dirty="0" smtClean="0"/>
                        <a:t>(Scottish</a:t>
                      </a:r>
                      <a:r>
                        <a:rPr lang="en-AU" sz="1400" baseline="0" dirty="0" smtClean="0"/>
                        <a:t> </a:t>
                      </a:r>
                      <a:r>
                        <a:rPr lang="en-AU" sz="1400" baseline="0" dirty="0" err="1" smtClean="0"/>
                        <a:t>Govt</a:t>
                      </a:r>
                      <a:r>
                        <a:rPr lang="en-AU" sz="1400" baseline="0" dirty="0" smtClean="0"/>
                        <a:t>, 2011)</a:t>
                      </a:r>
                      <a:endParaRPr lang="en-A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0212">
                <a:tc>
                  <a:txBody>
                    <a:bodyPr/>
                    <a:lstStyle/>
                    <a:p>
                      <a:r>
                        <a:rPr lang="en-NZ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Communication as dialogue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“… accurate and objective assessment of the student’s progress and achievement: against any available national standards”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(AER 2013,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59.4)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baseline="0" dirty="0" smtClean="0"/>
                        <a:t> “Parents/</a:t>
                      </a:r>
                      <a:r>
                        <a:rPr lang="en-AU" sz="1400" baseline="0" dirty="0" err="1" smtClean="0"/>
                        <a:t>whānau</a:t>
                      </a:r>
                      <a:r>
                        <a:rPr lang="en-AU" sz="1400" baseline="0" dirty="0" smtClean="0"/>
                        <a:t> </a:t>
                      </a:r>
                      <a:r>
                        <a:rPr lang="en-AU" sz="1400" b="1" baseline="0" dirty="0" smtClean="0"/>
                        <a:t>receive </a:t>
                      </a:r>
                      <a:r>
                        <a:rPr lang="en-AU" sz="1400" baseline="0" dirty="0" smtClean="0"/>
                        <a:t>meaningful information to support their child’s learning…” </a:t>
                      </a:r>
                      <a:r>
                        <a:rPr lang="en-AU" sz="1200" baseline="0" dirty="0" smtClean="0"/>
                        <a:t>(p.29)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Parents are </a:t>
                      </a:r>
                      <a:r>
                        <a:rPr lang="en-NZ" sz="1400" b="1" dirty="0" smtClean="0"/>
                        <a:t>informed </a:t>
                      </a:r>
                      <a:r>
                        <a:rPr lang="en-NZ" sz="1400" dirty="0" smtClean="0"/>
                        <a:t>about any gaps in their children’s progress &amp; ways that they can help.”</a:t>
                      </a:r>
                      <a:r>
                        <a:rPr lang="en-NZ" sz="1400" baseline="0" dirty="0" smtClean="0"/>
                        <a:t> </a:t>
                      </a:r>
                      <a:r>
                        <a:rPr lang="en-NZ" sz="1200" dirty="0" smtClean="0"/>
                        <a:t>(p.50)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8679">
                <a:tc>
                  <a:txBody>
                    <a:bodyPr/>
                    <a:lstStyle/>
                    <a:p>
                      <a:r>
                        <a:rPr lang="en-NZ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Participation and democratic inclusivity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400" dirty="0" smtClean="0"/>
                        <a:t>“…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relative to the performance of the student’s peer group”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(AER 2013,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59.4)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“reports developed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consultation 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 parents”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(NSW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2016)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“parents as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participating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 reporting process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(Tas.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2013, 4)</a:t>
                      </a:r>
                      <a:endParaRPr lang="en-US" sz="1200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“Together with teacher &amp;</a:t>
                      </a:r>
                      <a:r>
                        <a:rPr lang="en-AU" sz="1400" baseline="0" dirty="0" smtClean="0"/>
                        <a:t> child, they can identify aspects to celebrate and aspects needing attention” </a:t>
                      </a:r>
                      <a:r>
                        <a:rPr lang="en-AU" sz="1200" baseline="0" dirty="0" smtClean="0"/>
                        <a:t>(p.29) 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“Ensure… assessment</a:t>
                      </a:r>
                      <a:r>
                        <a:rPr lang="en-AU" sz="1400" baseline="0" dirty="0" smtClean="0"/>
                        <a:t> information is used to support learning &amp; involve learners in target setting” </a:t>
                      </a:r>
                      <a:r>
                        <a:rPr lang="en-AU" sz="1200" baseline="0" dirty="0" smtClean="0"/>
                        <a:t>(p.50)</a:t>
                      </a:r>
                      <a:endParaRPr lang="en-A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6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Equitable power &amp; opportunities to express views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endParaRPr lang="en-AU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baseline="0" dirty="0" smtClean="0"/>
                        <a:t>Learners “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discussions about assessment and monitoring processes”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(Tas.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2013, 4)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is-I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include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self-assessment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students as part of the process of reporting to parents”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(Vic. CAA,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2015)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“… as</a:t>
                      </a:r>
                      <a:r>
                        <a:rPr lang="en-AU" sz="1400" baseline="0" dirty="0" smtClean="0"/>
                        <a:t> part of dialogue … parents/</a:t>
                      </a:r>
                      <a:r>
                        <a:rPr lang="en-AU" sz="1400" baseline="0" dirty="0" err="1" smtClean="0"/>
                        <a:t>whānau</a:t>
                      </a:r>
                      <a:r>
                        <a:rPr lang="en-AU" sz="1400" baseline="0" dirty="0" smtClean="0"/>
                        <a:t> share their own knowledge that … is [also] valued” </a:t>
                      </a:r>
                      <a:r>
                        <a:rPr lang="en-AU" sz="1200" baseline="0" dirty="0" smtClean="0"/>
                        <a:t>(p.29) 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“</a:t>
                      </a:r>
                      <a:r>
                        <a:rPr lang="en-AU" sz="1400" b="1" dirty="0" smtClean="0"/>
                        <a:t>Receive</a:t>
                      </a:r>
                      <a:r>
                        <a:rPr lang="en-AU" sz="1400" dirty="0" smtClean="0"/>
                        <a:t> regular information about their children’s strengths, progress</a:t>
                      </a:r>
                      <a:r>
                        <a:rPr lang="en-AU" sz="1400" baseline="0" dirty="0" smtClean="0"/>
                        <a:t> &amp; achievements” </a:t>
                      </a:r>
                      <a:r>
                        <a:rPr lang="en-AU" sz="1200" baseline="0" dirty="0" smtClean="0"/>
                        <a:t>(p.50)</a:t>
                      </a:r>
                      <a:endParaRPr lang="en-A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r>
                        <a:rPr lang="en-NZ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Possibility for change and transformation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endParaRPr lang="en-A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Through states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“To</a:t>
                      </a:r>
                      <a:r>
                        <a:rPr lang="en-AU" sz="1400" baseline="0" dirty="0" smtClean="0"/>
                        <a:t> encourage dialogue, s</a:t>
                      </a:r>
                      <a:r>
                        <a:rPr lang="en-AU" sz="1400" dirty="0" smtClean="0"/>
                        <a:t>chools</a:t>
                      </a:r>
                      <a:r>
                        <a:rPr lang="en-AU" sz="1400" baseline="0" dirty="0" smtClean="0"/>
                        <a:t> should </a:t>
                      </a:r>
                      <a:r>
                        <a:rPr lang="en-AU" sz="1400" b="1" baseline="0" dirty="0" smtClean="0"/>
                        <a:t>provide information</a:t>
                      </a:r>
                      <a:r>
                        <a:rPr lang="en-AU" sz="1400" baseline="0" dirty="0" smtClean="0"/>
                        <a:t> that is clear &amp; contextualised.” </a:t>
                      </a:r>
                      <a:r>
                        <a:rPr lang="en-AU" sz="1200" baseline="0" dirty="0" smtClean="0"/>
                        <a:t>(p.29)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b="1" dirty="0" smtClean="0"/>
                        <a:t>Reports inform </a:t>
                      </a:r>
                      <a:r>
                        <a:rPr lang="en-AU" sz="1400" dirty="0" smtClean="0"/>
                        <a:t>… and create agendas</a:t>
                      </a:r>
                      <a:r>
                        <a:rPr lang="en-AU" sz="1400" baseline="0" dirty="0" smtClean="0"/>
                        <a:t> for follow up discussions </a:t>
                      </a:r>
                      <a:r>
                        <a:rPr lang="en-AU" sz="1200" baseline="0" dirty="0" smtClean="0"/>
                        <a:t>(p.42)</a:t>
                      </a:r>
                      <a:endParaRPr lang="en-AU" sz="1200" dirty="0" smtClean="0"/>
                    </a:p>
                    <a:p>
                      <a:endParaRPr lang="en-A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7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92051"/>
            <a:ext cx="7543800" cy="904021"/>
          </a:xfrm>
        </p:spPr>
        <p:txBody>
          <a:bodyPr/>
          <a:lstStyle/>
          <a:p>
            <a:r>
              <a:rPr lang="en-NZ" dirty="0" smtClean="0"/>
              <a:t>Example of written report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482" t="15146" r="21636" b="10127"/>
          <a:stretch/>
        </p:blipFill>
        <p:spPr>
          <a:xfrm>
            <a:off x="251413" y="910205"/>
            <a:ext cx="8649395" cy="578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63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12" y="185004"/>
            <a:ext cx="7926493" cy="1450757"/>
          </a:xfrm>
        </p:spPr>
        <p:txBody>
          <a:bodyPr>
            <a:normAutofit fontScale="90000"/>
          </a:bodyPr>
          <a:lstStyle/>
          <a:p>
            <a:pPr lvl="0" algn="ctr"/>
            <a:r>
              <a:rPr lang="en-NZ" smtClean="0"/>
              <a:t>Deeper </a:t>
            </a:r>
            <a:r>
              <a:rPr lang="en-NZ" dirty="0"/>
              <a:t>understanding and application of </a:t>
            </a:r>
            <a:r>
              <a:rPr lang="en-NZ"/>
              <a:t>assessment </a:t>
            </a:r>
            <a:r>
              <a:rPr lang="en-NZ" smtClean="0"/>
              <a:t>principles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NZ" dirty="0"/>
              <a:t>Letter and spirit of formative </a:t>
            </a:r>
            <a:r>
              <a:rPr lang="en-NZ" dirty="0" smtClean="0"/>
              <a:t>assessment</a:t>
            </a:r>
          </a:p>
          <a:p>
            <a:pPr lvl="1"/>
            <a:endParaRPr lang="en-US" dirty="0"/>
          </a:p>
          <a:p>
            <a:pPr lvl="1"/>
            <a:r>
              <a:rPr lang="en-NZ" dirty="0"/>
              <a:t>Feedback as a dialogic </a:t>
            </a:r>
            <a:r>
              <a:rPr lang="en-NZ" dirty="0" smtClean="0"/>
              <a:t>process</a:t>
            </a:r>
          </a:p>
          <a:p>
            <a:pPr lvl="1"/>
            <a:endParaRPr lang="en-US" dirty="0"/>
          </a:p>
          <a:p>
            <a:pPr lvl="1"/>
            <a:r>
              <a:rPr lang="en-NZ" dirty="0"/>
              <a:t>Moving from summative to formative uses of reporting</a:t>
            </a:r>
            <a:endParaRPr lang="en-US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16137">
            <a:off x="5639514" y="3748507"/>
            <a:ext cx="2456121" cy="22271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22959" y="3857413"/>
            <a:ext cx="2537460" cy="20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1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Theoretical ways forward - Student Voice </a:t>
            </a:r>
            <a:r>
              <a:rPr lang="en-NZ" sz="2800" dirty="0"/>
              <a:t>Lundy (2007)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13" y="1845734"/>
            <a:ext cx="8661584" cy="4023360"/>
          </a:xfrm>
        </p:spPr>
        <p:txBody>
          <a:bodyPr>
            <a:normAutofit/>
          </a:bodyPr>
          <a:lstStyle/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r>
              <a:rPr lang="en-NZ" sz="2400" dirty="0" smtClean="0">
                <a:solidFill>
                  <a:schemeClr val="tx1"/>
                </a:solidFill>
              </a:rPr>
              <a:t>Space </a:t>
            </a:r>
            <a:r>
              <a:rPr lang="en-NZ" sz="2400" dirty="0">
                <a:solidFill>
                  <a:schemeClr val="tx1"/>
                </a:solidFill>
              </a:rPr>
              <a:t>to express a </a:t>
            </a:r>
            <a:r>
              <a:rPr lang="en-NZ" sz="2400" dirty="0" smtClean="0">
                <a:solidFill>
                  <a:schemeClr val="tx1"/>
                </a:solidFill>
              </a:rPr>
              <a:t>view</a:t>
            </a:r>
          </a:p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285750" lvl="2" indent="-285750">
              <a:buFont typeface="Arial" charset="0"/>
              <a:buChar char="•"/>
              <a:tabLst>
                <a:tab pos="61913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r>
              <a:rPr lang="en-NZ" sz="2400" dirty="0" smtClean="0">
                <a:solidFill>
                  <a:schemeClr val="tx1"/>
                </a:solidFill>
              </a:rPr>
              <a:t>Coaching </a:t>
            </a:r>
            <a:r>
              <a:rPr lang="en-NZ" sz="2400" dirty="0">
                <a:solidFill>
                  <a:schemeClr val="tx1"/>
                </a:solidFill>
              </a:rPr>
              <a:t>to communicate their </a:t>
            </a:r>
            <a:r>
              <a:rPr lang="en-NZ" sz="2400" dirty="0" smtClean="0">
                <a:solidFill>
                  <a:schemeClr val="tx1"/>
                </a:solidFill>
              </a:rPr>
              <a:t>learning</a:t>
            </a:r>
          </a:p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285750" lvl="2" indent="-285750">
              <a:buFont typeface="Arial" charset="0"/>
              <a:buChar char="•"/>
              <a:tabLst>
                <a:tab pos="61913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r>
              <a:rPr lang="en-NZ" sz="2400" dirty="0">
                <a:solidFill>
                  <a:schemeClr val="tx1"/>
                </a:solidFill>
              </a:rPr>
              <a:t>Audience to hear </a:t>
            </a:r>
            <a:r>
              <a:rPr lang="en-NZ" sz="2400" dirty="0" smtClean="0">
                <a:solidFill>
                  <a:schemeClr val="tx1"/>
                </a:solidFill>
              </a:rPr>
              <a:t>views</a:t>
            </a:r>
          </a:p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endParaRPr lang="en-NZ" sz="2400" dirty="0" smtClean="0">
              <a:solidFill>
                <a:schemeClr val="tx1"/>
              </a:solidFill>
            </a:endParaRPr>
          </a:p>
          <a:p>
            <a:pPr marL="285750" lvl="2" indent="-285750">
              <a:buFont typeface="Arial" charset="0"/>
              <a:buChar char="•"/>
              <a:tabLst>
                <a:tab pos="61913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342900" lvl="2" indent="-342900">
              <a:buFont typeface="Arial" charset="0"/>
              <a:buChar char="•"/>
              <a:tabLst>
                <a:tab pos="61913" algn="l"/>
              </a:tabLst>
            </a:pPr>
            <a:r>
              <a:rPr lang="en-NZ" sz="2400" dirty="0">
                <a:solidFill>
                  <a:schemeClr val="tx1"/>
                </a:solidFill>
              </a:rPr>
              <a:t>Action on views expressed</a:t>
            </a:r>
            <a:endParaRPr lang="en-US" dirty="0">
              <a:solidFill>
                <a:schemeClr val="tx1"/>
              </a:solidFill>
            </a:endParaRP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0261" b="16023"/>
          <a:stretch/>
        </p:blipFill>
        <p:spPr>
          <a:xfrm>
            <a:off x="4593265" y="3700384"/>
            <a:ext cx="4366032" cy="258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5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HEADING">
      <a:dk1>
        <a:srgbClr val="152048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10091</TotalTime>
  <Words>1345</Words>
  <Application>Microsoft Office PowerPoint</Application>
  <PresentationFormat>On-screen Show (4:3)</PresentationFormat>
  <Paragraphs>153</Paragraphs>
  <Slides>13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  <vt:variant>
        <vt:lpstr>Custom Shows</vt:lpstr>
      </vt:variant>
      <vt:variant>
        <vt:i4>1</vt:i4>
      </vt:variant>
    </vt:vector>
  </HeadingPairs>
  <TitlesOfParts>
    <vt:vector size="24" baseType="lpstr">
      <vt:lpstr>Arial</vt:lpstr>
      <vt:lpstr>Calibri</vt:lpstr>
      <vt:lpstr>Calibri Light</vt:lpstr>
      <vt:lpstr>Gotham Book</vt:lpstr>
      <vt:lpstr>Times New Roman</vt:lpstr>
      <vt:lpstr>Wingdings</vt:lpstr>
      <vt:lpstr>2_Office Theme</vt:lpstr>
      <vt:lpstr>1_Custom Design</vt:lpstr>
      <vt:lpstr>Custom Design</vt:lpstr>
      <vt:lpstr>Retrospect</vt:lpstr>
      <vt:lpstr>A cross country analysis of social justice in assessment</vt:lpstr>
      <vt:lpstr>Overview</vt:lpstr>
      <vt:lpstr>Questions</vt:lpstr>
      <vt:lpstr>Theoretical framework Robinson &amp; Taylor (2007, p.8) four core values of student voice </vt:lpstr>
      <vt:lpstr>Comparison of national ‘aspirational’ documents</vt:lpstr>
      <vt:lpstr>Comparison of reporting policies/guidelines</vt:lpstr>
      <vt:lpstr>Example of written report</vt:lpstr>
      <vt:lpstr>Deeper understanding and application of assessment principles</vt:lpstr>
      <vt:lpstr>Theoretical ways forward - Student Voice Lundy (2007)</vt:lpstr>
      <vt:lpstr>Potential pathways to enacting  social justice in assessment reporting</vt:lpstr>
      <vt:lpstr>Realities of student-led conferencing</vt:lpstr>
      <vt:lpstr>Conclusions for social justice</vt:lpstr>
      <vt:lpstr>References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ACU</dc:creator>
  <cp:lastModifiedBy>Poskitt, Jenny</cp:lastModifiedBy>
  <cp:revision>686</cp:revision>
  <cp:lastPrinted>2017-11-15T00:43:44Z</cp:lastPrinted>
  <dcterms:created xsi:type="dcterms:W3CDTF">2014-08-08T00:39:34Z</dcterms:created>
  <dcterms:modified xsi:type="dcterms:W3CDTF">2017-11-19T22:09:03Z</dcterms:modified>
</cp:coreProperties>
</file>