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notesSlides/notesSlide1.xml" ContentType="application/vnd.openxmlformats-officedocument.presentationml.notesSlide+xml"/>
  <Override PartName="/ppt/charts/chart7.xml" ContentType="application/vnd.openxmlformats-officedocument.drawingml.chart+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sldIdLst>
    <p:sldId id="256" r:id="rId2"/>
    <p:sldId id="286" r:id="rId3"/>
    <p:sldId id="273" r:id="rId4"/>
    <p:sldId id="274" r:id="rId5"/>
    <p:sldId id="260" r:id="rId6"/>
    <p:sldId id="264" r:id="rId7"/>
    <p:sldId id="290" r:id="rId8"/>
    <p:sldId id="261" r:id="rId9"/>
    <p:sldId id="265" r:id="rId10"/>
    <p:sldId id="266" r:id="rId11"/>
    <p:sldId id="278" r:id="rId12"/>
    <p:sldId id="291" r:id="rId13"/>
    <p:sldId id="280" r:id="rId14"/>
    <p:sldId id="282" r:id="rId15"/>
    <p:sldId id="299" r:id="rId16"/>
    <p:sldId id="298" r:id="rId17"/>
    <p:sldId id="300" r:id="rId18"/>
    <p:sldId id="301" r:id="rId19"/>
    <p:sldId id="281" r:id="rId20"/>
    <p:sldId id="289" r:id="rId21"/>
    <p:sldId id="293" r:id="rId22"/>
    <p:sldId id="287" r:id="rId23"/>
    <p:sldId id="288" r:id="rId24"/>
    <p:sldId id="292" r:id="rId25"/>
    <p:sldId id="270" r:id="rId26"/>
    <p:sldId id="269" r:id="rId27"/>
    <p:sldId id="271" r:id="rId28"/>
    <p:sldId id="283" r:id="rId29"/>
    <p:sldId id="262"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21" d="100"/>
          <a:sy n="21" d="100"/>
        </p:scale>
        <p:origin x="-1024" y="-104"/>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8760"/>
    </p:cViewPr>
  </p:sorter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notesMaster" Target="notesMasters/notesMaster1.xml"/><Relationship Id="rId32" Type="http://schemas.openxmlformats.org/officeDocument/2006/relationships/printerSettings" Target="printerSettings/printerSettings1.bin"/><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presProps" Target="presProps.xml"/><Relationship Id="rId34" Type="http://schemas.openxmlformats.org/officeDocument/2006/relationships/viewProps" Target="viewProps.xml"/><Relationship Id="rId35" Type="http://schemas.openxmlformats.org/officeDocument/2006/relationships/theme" Target="theme/theme1.xml"/><Relationship Id="rId3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charts/_rels/chart1.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F:\Student%20Engagement\Data%20Displays.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F:\Data%20Displays\06-10\Ministry%20Data%20190112.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F:\Data%20Displays\06-10\Ministry%20Data%20190112.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F:\Data%20Displays\06-10\Ministry%20Data%20190112.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F:\Data%20Displays\06-10\Ministry%20Data%20190112.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NZ" sz="800"/>
              <a:t>Age-standardised suspension</a:t>
            </a:r>
            <a:r>
              <a:rPr lang="en-NZ" sz="800" baseline="0"/>
              <a:t> rate per 1000 (2000)</a:t>
            </a:r>
            <a:endParaRPr lang="en-NZ" sz="800"/>
          </a:p>
        </c:rich>
      </c:tx>
      <c:layout/>
      <c:overlay val="0"/>
    </c:title>
    <c:autoTitleDeleted val="0"/>
    <c:plotArea>
      <c:layout/>
      <c:pieChart>
        <c:varyColors val="1"/>
        <c:ser>
          <c:idx val="0"/>
          <c:order val="0"/>
          <c:dPt>
            <c:idx val="4"/>
            <c:bubble3D val="0"/>
            <c:spPr>
              <a:solidFill>
                <a:srgbClr val="FFFF00"/>
              </a:solidFill>
            </c:spPr>
          </c:dPt>
          <c:dLbls>
            <c:showLegendKey val="0"/>
            <c:showVal val="0"/>
            <c:showCatName val="0"/>
            <c:showSerName val="0"/>
            <c:showPercent val="1"/>
            <c:showBubbleSize val="0"/>
            <c:showLeaderLines val="1"/>
          </c:dLbls>
          <c:cat>
            <c:strRef>
              <c:f>Sheet1!$A$17:$A$21</c:f>
              <c:strCache>
                <c:ptCount val="5"/>
                <c:pt idx="0">
                  <c:v>Asian</c:v>
                </c:pt>
                <c:pt idx="1">
                  <c:v>Māori</c:v>
                </c:pt>
                <c:pt idx="2">
                  <c:v>Pasifika</c:v>
                </c:pt>
                <c:pt idx="3">
                  <c:v>European/Pākehā</c:v>
                </c:pt>
                <c:pt idx="4">
                  <c:v>Other</c:v>
                </c:pt>
              </c:strCache>
            </c:strRef>
          </c:cat>
          <c:val>
            <c:numRef>
              <c:f>Sheet1!$B$17:$B$21</c:f>
              <c:numCache>
                <c:formatCode>0.0</c:formatCode>
                <c:ptCount val="5"/>
                <c:pt idx="0">
                  <c:v>1.349939614315192</c:v>
                </c:pt>
                <c:pt idx="1">
                  <c:v>19.39948620955973</c:v>
                </c:pt>
                <c:pt idx="2">
                  <c:v>8.702298762970345</c:v>
                </c:pt>
                <c:pt idx="3">
                  <c:v>5.111489147992086</c:v>
                </c:pt>
                <c:pt idx="4">
                  <c:v>3.61867656705527</c:v>
                </c:pt>
              </c:numCache>
            </c:numRef>
          </c:val>
        </c:ser>
        <c:dLbls>
          <c:showLegendKey val="0"/>
          <c:showVal val="0"/>
          <c:showCatName val="0"/>
          <c:showSerName val="0"/>
          <c:showPercent val="1"/>
          <c:showBubbleSize val="0"/>
          <c:showLeaderLines val="1"/>
        </c:dLbls>
        <c:firstSliceAng val="0"/>
      </c:pieChart>
    </c:plotArea>
    <c:legend>
      <c:legendPos val="t"/>
      <c:layout>
        <c:manualLayout>
          <c:xMode val="edge"/>
          <c:yMode val="edge"/>
          <c:x val="0.326154977155633"/>
          <c:y val="0.0694915093207788"/>
          <c:w val="0.338430664916886"/>
          <c:h val="0.0439630195827938"/>
        </c:manualLayout>
      </c:layout>
      <c:overlay val="0"/>
      <c:txPr>
        <a:bodyPr/>
        <a:lstStyle/>
        <a:p>
          <a:pPr>
            <a:defRPr sz="800"/>
          </a:pPr>
          <a:endParaRPr lang="en-US"/>
        </a:p>
      </c:txPr>
    </c:legend>
    <c:plotVisOnly val="1"/>
    <c:dispBlanksAs val="zero"/>
    <c:showDLblsOverMax val="0"/>
  </c:chart>
  <c:spPr>
    <a:ln>
      <a:noFill/>
    </a:ln>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NZ" sz="800"/>
              <a:t>2005</a:t>
            </a:r>
          </a:p>
        </c:rich>
      </c:tx>
      <c:layout/>
      <c:overlay val="0"/>
    </c:title>
    <c:autoTitleDeleted val="0"/>
    <c:plotArea>
      <c:layout/>
      <c:pieChart>
        <c:varyColors val="1"/>
        <c:ser>
          <c:idx val="0"/>
          <c:order val="0"/>
          <c:dPt>
            <c:idx val="4"/>
            <c:bubble3D val="0"/>
            <c:spPr>
              <a:solidFill>
                <a:srgbClr val="FFFF00"/>
              </a:solidFill>
            </c:spPr>
          </c:dPt>
          <c:dLbls>
            <c:showLegendKey val="0"/>
            <c:showVal val="0"/>
            <c:showCatName val="0"/>
            <c:showSerName val="0"/>
            <c:showPercent val="1"/>
            <c:showBubbleSize val="0"/>
            <c:showLeaderLines val="1"/>
          </c:dLbls>
          <c:cat>
            <c:strRef>
              <c:f>Sheet1!$A$17:$A$21</c:f>
              <c:strCache>
                <c:ptCount val="5"/>
                <c:pt idx="0">
                  <c:v>Asian</c:v>
                </c:pt>
                <c:pt idx="1">
                  <c:v>Māori</c:v>
                </c:pt>
                <c:pt idx="2">
                  <c:v>Pasifika</c:v>
                </c:pt>
                <c:pt idx="3">
                  <c:v>European/Pākehā</c:v>
                </c:pt>
                <c:pt idx="4">
                  <c:v>Other</c:v>
                </c:pt>
              </c:strCache>
            </c:strRef>
          </c:cat>
          <c:val>
            <c:numRef>
              <c:f>Sheet1!$G$17:$G$21</c:f>
              <c:numCache>
                <c:formatCode>0.0</c:formatCode>
                <c:ptCount val="5"/>
                <c:pt idx="0">
                  <c:v>1.421668548949917</c:v>
                </c:pt>
                <c:pt idx="1">
                  <c:v>16.28072941633873</c:v>
                </c:pt>
                <c:pt idx="2">
                  <c:v>9.32075922931482</c:v>
                </c:pt>
                <c:pt idx="3">
                  <c:v>4.3181094936961</c:v>
                </c:pt>
                <c:pt idx="4">
                  <c:v>7.074681471530222</c:v>
                </c:pt>
              </c:numCache>
            </c:numRef>
          </c:val>
        </c:ser>
        <c:dLbls>
          <c:showLegendKey val="0"/>
          <c:showVal val="0"/>
          <c:showCatName val="0"/>
          <c:showSerName val="0"/>
          <c:showPercent val="1"/>
          <c:showBubbleSize val="0"/>
          <c:showLeaderLines val="1"/>
        </c:dLbls>
        <c:firstSliceAng val="0"/>
      </c:pieChart>
    </c:plotArea>
    <c:plotVisOnly val="1"/>
    <c:dispBlanksAs val="zero"/>
    <c:showDLblsOverMax val="0"/>
  </c:chart>
  <c:spPr>
    <a:ln>
      <a:noFill/>
    </a:ln>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NZ" sz="800"/>
              <a:t>2009</a:t>
            </a:r>
          </a:p>
        </c:rich>
      </c:tx>
      <c:layout/>
      <c:overlay val="0"/>
    </c:title>
    <c:autoTitleDeleted val="0"/>
    <c:plotArea>
      <c:layout/>
      <c:pieChart>
        <c:varyColors val="1"/>
        <c:ser>
          <c:idx val="1"/>
          <c:order val="1"/>
          <c:dPt>
            <c:idx val="4"/>
            <c:bubble3D val="0"/>
            <c:spPr>
              <a:solidFill>
                <a:srgbClr val="FFFF00"/>
              </a:solidFill>
            </c:spPr>
          </c:dPt>
          <c:dLbls>
            <c:showLegendKey val="0"/>
            <c:showVal val="0"/>
            <c:showCatName val="0"/>
            <c:showSerName val="0"/>
            <c:showPercent val="1"/>
            <c:showBubbleSize val="0"/>
            <c:showLeaderLines val="1"/>
          </c:dLbls>
          <c:cat>
            <c:strRef>
              <c:f>'1. Suspensions 00-09'!$A$33:$A$37</c:f>
              <c:strCache>
                <c:ptCount val="5"/>
                <c:pt idx="0">
                  <c:v>Asian</c:v>
                </c:pt>
                <c:pt idx="1">
                  <c:v>Māori</c:v>
                </c:pt>
                <c:pt idx="2">
                  <c:v>Pasifika</c:v>
                </c:pt>
                <c:pt idx="3">
                  <c:v>European/Pākehā</c:v>
                </c:pt>
                <c:pt idx="4">
                  <c:v>Other</c:v>
                </c:pt>
              </c:strCache>
            </c:strRef>
          </c:cat>
          <c:val>
            <c:numRef>
              <c:f>'1. Suspensions 00-09'!$D$33:$D$37</c:f>
              <c:numCache>
                <c:formatCode>0.0</c:formatCode>
                <c:ptCount val="5"/>
                <c:pt idx="0">
                  <c:v>1.279990701847975</c:v>
                </c:pt>
                <c:pt idx="1">
                  <c:v>14.57612818129072</c:v>
                </c:pt>
                <c:pt idx="2">
                  <c:v>8.022859720830293</c:v>
                </c:pt>
                <c:pt idx="3">
                  <c:v>4.060380965011944</c:v>
                </c:pt>
                <c:pt idx="4">
                  <c:v>7.57480949779685</c:v>
                </c:pt>
              </c:numCache>
            </c:numRef>
          </c:val>
        </c:ser>
        <c:ser>
          <c:idx val="0"/>
          <c:order val="0"/>
          <c:dPt>
            <c:idx val="4"/>
            <c:bubble3D val="0"/>
            <c:spPr>
              <a:solidFill>
                <a:srgbClr val="FFFF00"/>
              </a:solidFill>
            </c:spPr>
          </c:dPt>
          <c:dLbls>
            <c:showLegendKey val="0"/>
            <c:showVal val="0"/>
            <c:showCatName val="0"/>
            <c:showSerName val="0"/>
            <c:showPercent val="1"/>
            <c:showBubbleSize val="0"/>
            <c:showLeaderLines val="1"/>
          </c:dLbls>
          <c:cat>
            <c:strRef>
              <c:f>'1. Suspensions 00-09'!$A$33:$A$37</c:f>
              <c:strCache>
                <c:ptCount val="5"/>
                <c:pt idx="0">
                  <c:v>Asian</c:v>
                </c:pt>
                <c:pt idx="1">
                  <c:v>Māori</c:v>
                </c:pt>
                <c:pt idx="2">
                  <c:v>Pasifika</c:v>
                </c:pt>
                <c:pt idx="3">
                  <c:v>European/Pākehā</c:v>
                </c:pt>
                <c:pt idx="4">
                  <c:v>Other</c:v>
                </c:pt>
              </c:strCache>
            </c:strRef>
          </c:cat>
          <c:val>
            <c:numRef>
              <c:f>'1. Suspensions 00-09'!$C$33:$C$37</c:f>
              <c:numCache>
                <c:formatCode>0.0</c:formatCode>
                <c:ptCount val="5"/>
                <c:pt idx="0">
                  <c:v>1.211514810489774</c:v>
                </c:pt>
                <c:pt idx="1">
                  <c:v>13.17624371285539</c:v>
                </c:pt>
                <c:pt idx="2">
                  <c:v>7.209465840278487</c:v>
                </c:pt>
                <c:pt idx="3">
                  <c:v>3.921995545188</c:v>
                </c:pt>
                <c:pt idx="4">
                  <c:v>7.017546316214895</c:v>
                </c:pt>
              </c:numCache>
            </c:numRef>
          </c:val>
        </c:ser>
        <c:dLbls>
          <c:showLegendKey val="0"/>
          <c:showVal val="0"/>
          <c:showCatName val="0"/>
          <c:showSerName val="0"/>
          <c:showPercent val="1"/>
          <c:showBubbleSize val="0"/>
          <c:showLeaderLines val="1"/>
        </c:dLbls>
        <c:firstSliceAng val="0"/>
      </c:pieChart>
    </c:plotArea>
    <c:plotVisOnly val="1"/>
    <c:dispBlanksAs val="zero"/>
    <c:showDLblsOverMax val="0"/>
  </c:chart>
  <c:spPr>
    <a:ln>
      <a:noFill/>
    </a:ln>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NZ" sz="1100"/>
              <a:t>Number of Suspension Cases by</a:t>
            </a:r>
            <a:r>
              <a:rPr lang="en-NZ" sz="1100" baseline="0"/>
              <a:t> School Setting</a:t>
            </a:r>
            <a:endParaRPr lang="en-NZ" sz="1100"/>
          </a:p>
        </c:rich>
      </c:tx>
      <c:layout/>
      <c:overlay val="0"/>
    </c:title>
    <c:autoTitleDeleted val="0"/>
    <c:plotArea>
      <c:layout/>
      <c:pieChart>
        <c:varyColors val="1"/>
        <c:ser>
          <c:idx val="0"/>
          <c:order val="0"/>
          <c:cat>
            <c:strRef>
              <c:f>Suspensions!$A$75:$A$80</c:f>
              <c:strCache>
                <c:ptCount val="6"/>
                <c:pt idx="0">
                  <c:v>Contributing</c:v>
                </c:pt>
                <c:pt idx="1">
                  <c:v>Full Primary</c:v>
                </c:pt>
                <c:pt idx="2">
                  <c:v>Intermediate</c:v>
                </c:pt>
                <c:pt idx="3">
                  <c:v>Composite (Year 1-15)</c:v>
                </c:pt>
                <c:pt idx="4">
                  <c:v>Special School</c:v>
                </c:pt>
                <c:pt idx="5">
                  <c:v>Secondary (Year 7-15)</c:v>
                </c:pt>
              </c:strCache>
            </c:strRef>
          </c:cat>
          <c:val>
            <c:numRef>
              <c:f>Suspensions!$F$75:$F$80</c:f>
              <c:numCache>
                <c:formatCode>General</c:formatCode>
                <c:ptCount val="6"/>
                <c:pt idx="0">
                  <c:v>145.0</c:v>
                </c:pt>
                <c:pt idx="1">
                  <c:v>260.0</c:v>
                </c:pt>
                <c:pt idx="2">
                  <c:v>284.0</c:v>
                </c:pt>
                <c:pt idx="3">
                  <c:v>214.0</c:v>
                </c:pt>
                <c:pt idx="4">
                  <c:v>8.0</c:v>
                </c:pt>
                <c:pt idx="5">
                  <c:v>3313.0</c:v>
                </c:pt>
              </c:numCache>
            </c:numRef>
          </c:val>
        </c:ser>
        <c:dLbls>
          <c:showLegendKey val="0"/>
          <c:showVal val="0"/>
          <c:showCatName val="0"/>
          <c:showSerName val="0"/>
          <c:showPercent val="1"/>
          <c:showBubbleSize val="0"/>
          <c:showLeaderLines val="0"/>
        </c:dLbls>
        <c:firstSliceAng val="0"/>
      </c:pieChart>
    </c:plotArea>
    <c:legend>
      <c:legendPos val="t"/>
      <c:layout/>
      <c:overlay val="0"/>
    </c:legend>
    <c:plotVisOnly val="1"/>
    <c:dispBlanksAs val="zero"/>
    <c:showDLblsOverMax val="0"/>
  </c:chart>
  <c:spPr>
    <a:ln>
      <a:noFill/>
    </a:ln>
  </c:sp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5"/>
    </mc:Choice>
    <mc:Fallback>
      <c:style val="5"/>
    </mc:Fallback>
  </mc:AlternateContent>
  <c:chart>
    <c:title>
      <c:tx>
        <c:rich>
          <a:bodyPr/>
          <a:lstStyle/>
          <a:p>
            <a:pPr>
              <a:defRPr/>
            </a:pPr>
            <a:r>
              <a:rPr lang="en-NZ" sz="1100"/>
              <a:t>Number</a:t>
            </a:r>
            <a:r>
              <a:rPr lang="en-NZ" sz="1100" baseline="0"/>
              <a:t> of Suspensions by Quintile</a:t>
            </a:r>
            <a:endParaRPr lang="en-NZ" sz="1100"/>
          </a:p>
        </c:rich>
      </c:tx>
      <c:layout/>
      <c:overlay val="0"/>
    </c:title>
    <c:autoTitleDeleted val="0"/>
    <c:plotArea>
      <c:layout/>
      <c:barChart>
        <c:barDir val="col"/>
        <c:grouping val="clustered"/>
        <c:varyColors val="0"/>
        <c:ser>
          <c:idx val="0"/>
          <c:order val="0"/>
          <c:invertIfNegative val="0"/>
          <c:cat>
            <c:strRef>
              <c:f>Suspensions!$I$88:$I$92</c:f>
              <c:strCache>
                <c:ptCount val="5"/>
                <c:pt idx="0">
                  <c:v>1 (Low SES)</c:v>
                </c:pt>
                <c:pt idx="1">
                  <c:v>2</c:v>
                </c:pt>
                <c:pt idx="2">
                  <c:v>3</c:v>
                </c:pt>
                <c:pt idx="3">
                  <c:v>4</c:v>
                </c:pt>
                <c:pt idx="4">
                  <c:v>5 (High SES)</c:v>
                </c:pt>
              </c:strCache>
            </c:strRef>
          </c:cat>
          <c:val>
            <c:numRef>
              <c:f>Suspensions!$J$88:$J$92</c:f>
              <c:numCache>
                <c:formatCode>General</c:formatCode>
                <c:ptCount val="5"/>
                <c:pt idx="0">
                  <c:v>933.0</c:v>
                </c:pt>
                <c:pt idx="1">
                  <c:v>1086.0</c:v>
                </c:pt>
                <c:pt idx="2">
                  <c:v>1051.0</c:v>
                </c:pt>
                <c:pt idx="3">
                  <c:v>772.0</c:v>
                </c:pt>
                <c:pt idx="4">
                  <c:v>382.0</c:v>
                </c:pt>
              </c:numCache>
            </c:numRef>
          </c:val>
        </c:ser>
        <c:dLbls>
          <c:showLegendKey val="0"/>
          <c:showVal val="0"/>
          <c:showCatName val="0"/>
          <c:showSerName val="0"/>
          <c:showPercent val="0"/>
          <c:showBubbleSize val="0"/>
        </c:dLbls>
        <c:gapWidth val="150"/>
        <c:axId val="2147325672"/>
        <c:axId val="2147331080"/>
      </c:barChart>
      <c:catAx>
        <c:axId val="2147325672"/>
        <c:scaling>
          <c:orientation val="minMax"/>
        </c:scaling>
        <c:delete val="0"/>
        <c:axPos val="b"/>
        <c:title>
          <c:tx>
            <c:rich>
              <a:bodyPr/>
              <a:lstStyle/>
              <a:p>
                <a:pPr>
                  <a:defRPr/>
                </a:pPr>
                <a:r>
                  <a:rPr lang="en-US"/>
                  <a:t>Quintile</a:t>
                </a:r>
              </a:p>
            </c:rich>
          </c:tx>
          <c:layout/>
          <c:overlay val="0"/>
        </c:title>
        <c:majorTickMark val="out"/>
        <c:minorTickMark val="none"/>
        <c:tickLblPos val="nextTo"/>
        <c:crossAx val="2147331080"/>
        <c:crosses val="autoZero"/>
        <c:auto val="1"/>
        <c:lblAlgn val="ctr"/>
        <c:lblOffset val="100"/>
        <c:noMultiLvlLbl val="0"/>
      </c:catAx>
      <c:valAx>
        <c:axId val="2147331080"/>
        <c:scaling>
          <c:orientation val="minMax"/>
        </c:scaling>
        <c:delete val="0"/>
        <c:axPos val="l"/>
        <c:majorGridlines/>
        <c:title>
          <c:tx>
            <c:rich>
              <a:bodyPr rot="-5400000" vert="horz"/>
              <a:lstStyle/>
              <a:p>
                <a:pPr>
                  <a:defRPr/>
                </a:pPr>
                <a:r>
                  <a:rPr lang="en-US"/>
                  <a:t>Actual number of Suspension Cases</a:t>
                </a:r>
              </a:p>
            </c:rich>
          </c:tx>
          <c:layout/>
          <c:overlay val="0"/>
        </c:title>
        <c:numFmt formatCode="General" sourceLinked="1"/>
        <c:majorTickMark val="out"/>
        <c:minorTickMark val="none"/>
        <c:tickLblPos val="nextTo"/>
        <c:crossAx val="2147325672"/>
        <c:crosses val="autoZero"/>
        <c:crossBetween val="between"/>
      </c:valAx>
    </c:plotArea>
    <c:plotVisOnly val="1"/>
    <c:dispBlanksAs val="gap"/>
    <c:showDLblsOverMax val="0"/>
  </c:chart>
  <c:spPr>
    <a:ln>
      <a:noFill/>
    </a:ln>
  </c:sp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5"/>
    </mc:Choice>
    <mc:Fallback>
      <c:style val="5"/>
    </mc:Fallback>
  </mc:AlternateContent>
  <c:chart>
    <c:autoTitleDeleted val="1"/>
    <c:plotArea>
      <c:layout/>
      <c:lineChart>
        <c:grouping val="standard"/>
        <c:varyColors val="0"/>
        <c:ser>
          <c:idx val="0"/>
          <c:order val="0"/>
          <c:marker>
            <c:symbol val="none"/>
          </c:marker>
          <c:cat>
            <c:strRef>
              <c:f>Suspensions!$A$48:$A$61</c:f>
              <c:strCache>
                <c:ptCount val="14"/>
                <c:pt idx="0">
                  <c:v>5</c:v>
                </c:pt>
                <c:pt idx="1">
                  <c:v>6</c:v>
                </c:pt>
                <c:pt idx="2">
                  <c:v>7</c:v>
                </c:pt>
                <c:pt idx="3">
                  <c:v>8</c:v>
                </c:pt>
                <c:pt idx="4">
                  <c:v>9</c:v>
                </c:pt>
                <c:pt idx="5">
                  <c:v>10</c:v>
                </c:pt>
                <c:pt idx="6">
                  <c:v>11</c:v>
                </c:pt>
                <c:pt idx="7">
                  <c:v>12</c:v>
                </c:pt>
                <c:pt idx="8">
                  <c:v>13</c:v>
                </c:pt>
                <c:pt idx="9">
                  <c:v>14</c:v>
                </c:pt>
                <c:pt idx="10">
                  <c:v>15</c:v>
                </c:pt>
                <c:pt idx="11">
                  <c:v>16</c:v>
                </c:pt>
                <c:pt idx="12">
                  <c:v>17</c:v>
                </c:pt>
                <c:pt idx="13">
                  <c:v>18 or older</c:v>
                </c:pt>
              </c:strCache>
            </c:strRef>
          </c:cat>
          <c:val>
            <c:numRef>
              <c:f>Suspensions!$F$48:$F$61</c:f>
              <c:numCache>
                <c:formatCode>General</c:formatCode>
                <c:ptCount val="14"/>
                <c:pt idx="0">
                  <c:v>5.0</c:v>
                </c:pt>
                <c:pt idx="1">
                  <c:v>20.0</c:v>
                </c:pt>
                <c:pt idx="2">
                  <c:v>15.0</c:v>
                </c:pt>
                <c:pt idx="3">
                  <c:v>32.0</c:v>
                </c:pt>
                <c:pt idx="4">
                  <c:v>71.0</c:v>
                </c:pt>
                <c:pt idx="5">
                  <c:v>91.0</c:v>
                </c:pt>
                <c:pt idx="6">
                  <c:v>191.0</c:v>
                </c:pt>
                <c:pt idx="7">
                  <c:v>291.0</c:v>
                </c:pt>
                <c:pt idx="8">
                  <c:v>727.0</c:v>
                </c:pt>
                <c:pt idx="9">
                  <c:v>1187.0</c:v>
                </c:pt>
                <c:pt idx="10">
                  <c:v>1043.0</c:v>
                </c:pt>
                <c:pt idx="11">
                  <c:v>386.0</c:v>
                </c:pt>
                <c:pt idx="12">
                  <c:v>149.0</c:v>
                </c:pt>
                <c:pt idx="13">
                  <c:v>16.0</c:v>
                </c:pt>
              </c:numCache>
            </c:numRef>
          </c:val>
          <c:smooth val="0"/>
        </c:ser>
        <c:dLbls>
          <c:showLegendKey val="0"/>
          <c:showVal val="0"/>
          <c:showCatName val="0"/>
          <c:showSerName val="0"/>
          <c:showPercent val="0"/>
          <c:showBubbleSize val="0"/>
        </c:dLbls>
        <c:marker val="1"/>
        <c:smooth val="0"/>
        <c:axId val="2147402072"/>
        <c:axId val="2147407576"/>
      </c:lineChart>
      <c:catAx>
        <c:axId val="2147402072"/>
        <c:scaling>
          <c:orientation val="minMax"/>
        </c:scaling>
        <c:delete val="0"/>
        <c:axPos val="b"/>
        <c:title>
          <c:tx>
            <c:rich>
              <a:bodyPr/>
              <a:lstStyle/>
              <a:p>
                <a:pPr>
                  <a:defRPr/>
                </a:pPr>
                <a:r>
                  <a:rPr lang="en-US"/>
                  <a:t>Age</a:t>
                </a:r>
              </a:p>
            </c:rich>
          </c:tx>
          <c:layout/>
          <c:overlay val="0"/>
        </c:title>
        <c:majorTickMark val="out"/>
        <c:minorTickMark val="none"/>
        <c:tickLblPos val="nextTo"/>
        <c:crossAx val="2147407576"/>
        <c:crosses val="autoZero"/>
        <c:auto val="1"/>
        <c:lblAlgn val="ctr"/>
        <c:lblOffset val="100"/>
        <c:noMultiLvlLbl val="0"/>
      </c:catAx>
      <c:valAx>
        <c:axId val="2147407576"/>
        <c:scaling>
          <c:orientation val="minMax"/>
        </c:scaling>
        <c:delete val="0"/>
        <c:axPos val="l"/>
        <c:majorGridlines/>
        <c:title>
          <c:tx>
            <c:rich>
              <a:bodyPr rot="-5400000" vert="horz"/>
              <a:lstStyle/>
              <a:p>
                <a:pPr>
                  <a:defRPr/>
                </a:pPr>
                <a:r>
                  <a:rPr lang="en-US"/>
                  <a:t>Number of Suspension Cases</a:t>
                </a:r>
              </a:p>
            </c:rich>
          </c:tx>
          <c:layout/>
          <c:overlay val="0"/>
        </c:title>
        <c:numFmt formatCode="General" sourceLinked="1"/>
        <c:majorTickMark val="out"/>
        <c:minorTickMark val="none"/>
        <c:tickLblPos val="nextTo"/>
        <c:crossAx val="2147402072"/>
        <c:crosses val="autoZero"/>
        <c:crossBetween val="between"/>
      </c:valAx>
    </c:plotArea>
    <c:plotVisOnly val="1"/>
    <c:dispBlanksAs val="gap"/>
    <c:showDLblsOverMax val="0"/>
  </c:chart>
  <c:spPr>
    <a:ln>
      <a:noFill/>
    </a:ln>
  </c:sp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5"/>
    </mc:Choice>
    <mc:Fallback>
      <c:style val="5"/>
    </mc:Fallback>
  </mc:AlternateContent>
  <c:chart>
    <c:title>
      <c:tx>
        <c:rich>
          <a:bodyPr/>
          <a:lstStyle/>
          <a:p>
            <a:pPr>
              <a:defRPr/>
            </a:pPr>
            <a:r>
              <a:rPr lang="en-NZ" sz="1100"/>
              <a:t>Number of Suspensions 2010 by Behaviour type</a:t>
            </a:r>
          </a:p>
        </c:rich>
      </c:tx>
      <c:layout/>
      <c:overlay val="0"/>
    </c:title>
    <c:autoTitleDeleted val="0"/>
    <c:plotArea>
      <c:layout/>
      <c:barChart>
        <c:barDir val="col"/>
        <c:grouping val="clustered"/>
        <c:varyColors val="0"/>
        <c:ser>
          <c:idx val="0"/>
          <c:order val="0"/>
          <c:invertIfNegative val="0"/>
          <c:cat>
            <c:strRef>
              <c:f>(Suspensions!$A$30,Suspensions!$A$31,Suspensions!$A$33)</c:f>
              <c:strCache>
                <c:ptCount val="3"/>
                <c:pt idx="0">
                  <c:v>Continual Disobedience</c:v>
                </c:pt>
                <c:pt idx="1">
                  <c:v>Drugs (including substance abuse)</c:v>
                </c:pt>
                <c:pt idx="2">
                  <c:v>Physical Assault on other students</c:v>
                </c:pt>
              </c:strCache>
            </c:strRef>
          </c:cat>
          <c:val>
            <c:numRef>
              <c:f>(Suspensions!$F$30,Suspensions!$F$31,Suspensions!$F$33)</c:f>
              <c:numCache>
                <c:formatCode>General</c:formatCode>
                <c:ptCount val="3"/>
                <c:pt idx="0">
                  <c:v>1007.0</c:v>
                </c:pt>
                <c:pt idx="1">
                  <c:v>1128.0</c:v>
                </c:pt>
                <c:pt idx="2">
                  <c:v>732.0</c:v>
                </c:pt>
              </c:numCache>
            </c:numRef>
          </c:val>
        </c:ser>
        <c:dLbls>
          <c:showLegendKey val="0"/>
          <c:showVal val="0"/>
          <c:showCatName val="0"/>
          <c:showSerName val="0"/>
          <c:showPercent val="0"/>
          <c:showBubbleSize val="0"/>
        </c:dLbls>
        <c:gapWidth val="150"/>
        <c:axId val="-2147095752"/>
        <c:axId val="-2147098712"/>
      </c:barChart>
      <c:catAx>
        <c:axId val="-2147095752"/>
        <c:scaling>
          <c:orientation val="minMax"/>
        </c:scaling>
        <c:delete val="0"/>
        <c:axPos val="b"/>
        <c:majorTickMark val="out"/>
        <c:minorTickMark val="none"/>
        <c:tickLblPos val="nextTo"/>
        <c:crossAx val="-2147098712"/>
        <c:crosses val="autoZero"/>
        <c:auto val="1"/>
        <c:lblAlgn val="ctr"/>
        <c:lblOffset val="100"/>
        <c:noMultiLvlLbl val="0"/>
      </c:catAx>
      <c:valAx>
        <c:axId val="-2147098712"/>
        <c:scaling>
          <c:orientation val="minMax"/>
        </c:scaling>
        <c:delete val="0"/>
        <c:axPos val="l"/>
        <c:majorGridlines/>
        <c:title>
          <c:tx>
            <c:rich>
              <a:bodyPr rot="-5400000" vert="horz"/>
              <a:lstStyle/>
              <a:p>
                <a:pPr>
                  <a:defRPr/>
                </a:pPr>
                <a:r>
                  <a:rPr lang="en-US"/>
                  <a:t>Actual Number of Suspension Cases</a:t>
                </a:r>
              </a:p>
            </c:rich>
          </c:tx>
          <c:layout/>
          <c:overlay val="0"/>
        </c:title>
        <c:numFmt formatCode="General" sourceLinked="1"/>
        <c:majorTickMark val="out"/>
        <c:minorTickMark val="none"/>
        <c:tickLblPos val="nextTo"/>
        <c:crossAx val="-2147095752"/>
        <c:crosses val="autoZero"/>
        <c:crossBetween val="between"/>
      </c:valAx>
    </c:plotArea>
    <c:plotVisOnly val="1"/>
    <c:dispBlanksAs val="gap"/>
    <c:showDLblsOverMax val="0"/>
  </c:chart>
  <c:spPr>
    <a:noFill/>
    <a:ln>
      <a:noFill/>
    </a:ln>
  </c:sp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6F0C96D-622F-4A97-93FE-ECBBD8D284D3}" type="datetimeFigureOut">
              <a:rPr lang="en-NZ" smtClean="0"/>
              <a:t>6/10/16</a:t>
            </a:fld>
            <a:endParaRPr lang="en-NZ"/>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33369AD-B479-47D4-A490-491CF42AB513}" type="slidenum">
              <a:rPr lang="en-NZ" smtClean="0"/>
              <a:t>‹#›</a:t>
            </a:fld>
            <a:endParaRPr lang="en-NZ"/>
          </a:p>
        </p:txBody>
      </p:sp>
    </p:spTree>
    <p:extLst>
      <p:ext uri="{BB962C8B-B14F-4D97-AF65-F5344CB8AC3E}">
        <p14:creationId xmlns:p14="http://schemas.microsoft.com/office/powerpoint/2010/main" val="35435863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A33369AD-B479-47D4-A490-491CF42AB513}" type="slidenum">
              <a:rPr lang="en-NZ" smtClean="0"/>
              <a:t>17</a:t>
            </a:fld>
            <a:endParaRPr lang="en-NZ"/>
          </a:p>
        </p:txBody>
      </p:sp>
    </p:spTree>
    <p:extLst>
      <p:ext uri="{BB962C8B-B14F-4D97-AF65-F5344CB8AC3E}">
        <p14:creationId xmlns:p14="http://schemas.microsoft.com/office/powerpoint/2010/main" val="12973212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mn-lt"/>
                <a:ea typeface="+mn-ea"/>
                <a:cs typeface="+mn-cs"/>
              </a:rPr>
              <a:t>This study focuses on student discipline as related to the perceptions, work,</a:t>
            </a:r>
          </a:p>
          <a:p>
            <a:r>
              <a:rPr lang="en-US" sz="1200" kern="1200" baseline="0" dirty="0" smtClean="0">
                <a:solidFill>
                  <a:schemeClr val="tx1"/>
                </a:solidFill>
                <a:latin typeface="+mn-lt"/>
                <a:ea typeface="+mn-ea"/>
                <a:cs typeface="+mn-cs"/>
              </a:rPr>
              <a:t>and backgrounds of effective Black and White teachers. The article expands</a:t>
            </a:r>
          </a:p>
          <a:p>
            <a:r>
              <a:rPr lang="en-US" sz="1200" kern="1200" baseline="0" dirty="0" smtClean="0">
                <a:solidFill>
                  <a:schemeClr val="tx1"/>
                </a:solidFill>
                <a:latin typeface="+mn-lt"/>
                <a:ea typeface="+mn-ea"/>
                <a:cs typeface="+mn-cs"/>
              </a:rPr>
              <a:t>current knowledge by reporting findings from a case study of 4 teachers</a:t>
            </a:r>
          </a:p>
          <a:p>
            <a:r>
              <a:rPr lang="en-US" sz="1200" kern="1200" baseline="0" dirty="0" smtClean="0">
                <a:solidFill>
                  <a:schemeClr val="tx1"/>
                </a:solidFill>
                <a:latin typeface="+mn-lt"/>
                <a:ea typeface="+mn-ea"/>
                <a:cs typeface="+mn-cs"/>
              </a:rPr>
              <a:t>(2 African Americans and 2 Whites) employed in an urban, predominately</a:t>
            </a:r>
          </a:p>
          <a:p>
            <a:r>
              <a:rPr lang="en-US" sz="1200" kern="1200" baseline="0" dirty="0" smtClean="0">
                <a:solidFill>
                  <a:schemeClr val="tx1"/>
                </a:solidFill>
                <a:latin typeface="+mn-lt"/>
                <a:ea typeface="+mn-ea"/>
                <a:cs typeface="+mn-cs"/>
              </a:rPr>
              <a:t>African American middle school. Interviews, field visits, and documents</a:t>
            </a:r>
          </a:p>
          <a:p>
            <a:r>
              <a:rPr lang="en-US" sz="1200" kern="1200" baseline="0" dirty="0" smtClean="0">
                <a:solidFill>
                  <a:schemeClr val="tx1"/>
                </a:solidFill>
                <a:latin typeface="+mn-lt"/>
                <a:ea typeface="+mn-ea"/>
                <a:cs typeface="+mn-cs"/>
              </a:rPr>
              <a:t>were analyzed according to guidelines created by Miles and </a:t>
            </a:r>
            <a:r>
              <a:rPr lang="en-US" sz="1200" kern="1200" baseline="0" dirty="0" err="1" smtClean="0">
                <a:solidFill>
                  <a:schemeClr val="tx1"/>
                </a:solidFill>
                <a:latin typeface="+mn-lt"/>
                <a:ea typeface="+mn-ea"/>
                <a:cs typeface="+mn-cs"/>
              </a:rPr>
              <a:t>Huberman</a:t>
            </a:r>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(1994) and collectively point to four themes: (a) learning-based perceptions</a:t>
            </a:r>
          </a:p>
          <a:p>
            <a:r>
              <a:rPr lang="en-US" sz="1200" kern="1200" baseline="0" dirty="0" smtClean="0">
                <a:solidFill>
                  <a:schemeClr val="tx1"/>
                </a:solidFill>
                <a:latin typeface="+mn-lt"/>
                <a:ea typeface="+mn-ea"/>
                <a:cs typeface="+mn-cs"/>
              </a:rPr>
              <a:t>of student behavior, (b) the role of </a:t>
            </a:r>
            <a:r>
              <a:rPr lang="en-US" sz="1200" kern="1200" baseline="0" dirty="0" err="1" smtClean="0">
                <a:solidFill>
                  <a:schemeClr val="tx1"/>
                </a:solidFill>
                <a:latin typeface="+mn-lt"/>
                <a:ea typeface="+mn-ea"/>
                <a:cs typeface="+mn-cs"/>
              </a:rPr>
              <a:t>preservice</a:t>
            </a:r>
            <a:r>
              <a:rPr lang="en-US" sz="1200" kern="1200" baseline="0" dirty="0" smtClean="0">
                <a:solidFill>
                  <a:schemeClr val="tx1"/>
                </a:solidFill>
                <a:latin typeface="+mn-lt"/>
                <a:ea typeface="+mn-ea"/>
                <a:cs typeface="+mn-cs"/>
              </a:rPr>
              <a:t> teacher preparation, (c) the</a:t>
            </a:r>
          </a:p>
          <a:p>
            <a:r>
              <a:rPr lang="en-US" sz="1200" kern="1200" baseline="0" dirty="0" smtClean="0">
                <a:solidFill>
                  <a:schemeClr val="tx1"/>
                </a:solidFill>
                <a:latin typeface="+mn-lt"/>
                <a:ea typeface="+mn-ea"/>
                <a:cs typeface="+mn-cs"/>
              </a:rPr>
              <a:t>influence of remembered teachers and teacher mentors, and (d) outreach</a:t>
            </a:r>
          </a:p>
          <a:p>
            <a:r>
              <a:rPr lang="en-US" sz="1200" kern="1200" baseline="0" dirty="0" smtClean="0">
                <a:solidFill>
                  <a:schemeClr val="tx1"/>
                </a:solidFill>
                <a:latin typeface="+mn-lt"/>
                <a:ea typeface="+mn-ea"/>
                <a:cs typeface="+mn-cs"/>
              </a:rPr>
              <a:t>efforts to students’ parents and families. The study’s implications for future</a:t>
            </a:r>
          </a:p>
          <a:p>
            <a:r>
              <a:rPr lang="en-US" sz="1200" kern="1200" baseline="0" dirty="0" smtClean="0">
                <a:solidFill>
                  <a:schemeClr val="tx1"/>
                </a:solidFill>
                <a:latin typeface="+mn-lt"/>
                <a:ea typeface="+mn-ea"/>
                <a:cs typeface="+mn-cs"/>
              </a:rPr>
              <a:t>scholarship and practice are considered.</a:t>
            </a:r>
          </a:p>
          <a:p>
            <a:endParaRPr lang="en-NZ" dirty="0"/>
          </a:p>
        </p:txBody>
      </p:sp>
      <p:sp>
        <p:nvSpPr>
          <p:cNvPr id="4" name="Slide Number Placeholder 3"/>
          <p:cNvSpPr>
            <a:spLocks noGrp="1"/>
          </p:cNvSpPr>
          <p:nvPr>
            <p:ph type="sldNum" sz="quarter" idx="10"/>
          </p:nvPr>
        </p:nvSpPr>
        <p:spPr/>
        <p:txBody>
          <a:bodyPr/>
          <a:lstStyle/>
          <a:p>
            <a:fld id="{A33369AD-B479-47D4-A490-491CF42AB513}" type="slidenum">
              <a:rPr lang="en-NZ" smtClean="0"/>
              <a:t>28</a:t>
            </a:fld>
            <a:endParaRPr lang="en-NZ"/>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A6D8BB28-6AEE-4FE9-A97D-2681336FB62C}" type="datetimeFigureOut">
              <a:rPr lang="en-NZ" smtClean="0"/>
              <a:pPr/>
              <a:t>6/10/16</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B59EA6DB-27B2-4D9F-B63D-4A0973CB574A}" type="slidenum">
              <a:rPr lang="en-NZ" smtClean="0"/>
              <a:pPr/>
              <a:t>‹#›</a:t>
            </a:fld>
            <a:endParaRPr lang="en-N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A6D8BB28-6AEE-4FE9-A97D-2681336FB62C}" type="datetimeFigureOut">
              <a:rPr lang="en-NZ" smtClean="0"/>
              <a:pPr/>
              <a:t>6/10/16</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B59EA6DB-27B2-4D9F-B63D-4A0973CB574A}" type="slidenum">
              <a:rPr lang="en-NZ" smtClean="0"/>
              <a:pPr/>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A6D8BB28-6AEE-4FE9-A97D-2681336FB62C}" type="datetimeFigureOut">
              <a:rPr lang="en-NZ" smtClean="0"/>
              <a:pPr/>
              <a:t>6/10/16</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B59EA6DB-27B2-4D9F-B63D-4A0973CB574A}" type="slidenum">
              <a:rPr lang="en-NZ" smtClean="0"/>
              <a:pPr/>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A6D8BB28-6AEE-4FE9-A97D-2681336FB62C}" type="datetimeFigureOut">
              <a:rPr lang="en-NZ" smtClean="0"/>
              <a:pPr/>
              <a:t>6/10/16</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B59EA6DB-27B2-4D9F-B63D-4A0973CB574A}" type="slidenum">
              <a:rPr lang="en-NZ" smtClean="0"/>
              <a:pPr/>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6D8BB28-6AEE-4FE9-A97D-2681336FB62C}" type="datetimeFigureOut">
              <a:rPr lang="en-NZ" smtClean="0"/>
              <a:pPr/>
              <a:t>6/10/16</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B59EA6DB-27B2-4D9F-B63D-4A0973CB574A}" type="slidenum">
              <a:rPr lang="en-NZ" smtClean="0"/>
              <a:pPr/>
              <a:t>‹#›</a:t>
            </a:fld>
            <a:endParaRPr lang="en-NZ"/>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A6D8BB28-6AEE-4FE9-A97D-2681336FB62C}" type="datetimeFigureOut">
              <a:rPr lang="en-NZ" smtClean="0"/>
              <a:pPr/>
              <a:t>6/10/16</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B59EA6DB-27B2-4D9F-B63D-4A0973CB574A}" type="slidenum">
              <a:rPr lang="en-NZ" smtClean="0"/>
              <a:pPr/>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A6D8BB28-6AEE-4FE9-A97D-2681336FB62C}" type="datetimeFigureOut">
              <a:rPr lang="en-NZ" smtClean="0"/>
              <a:pPr/>
              <a:t>6/10/16</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B59EA6DB-27B2-4D9F-B63D-4A0973CB574A}" type="slidenum">
              <a:rPr lang="en-NZ" smtClean="0"/>
              <a:pPr/>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A6D8BB28-6AEE-4FE9-A97D-2681336FB62C}" type="datetimeFigureOut">
              <a:rPr lang="en-NZ" smtClean="0"/>
              <a:pPr/>
              <a:t>6/10/16</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B59EA6DB-27B2-4D9F-B63D-4A0973CB574A}" type="slidenum">
              <a:rPr lang="en-NZ" smtClean="0"/>
              <a:pPr/>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D8BB28-6AEE-4FE9-A97D-2681336FB62C}" type="datetimeFigureOut">
              <a:rPr lang="en-NZ" smtClean="0"/>
              <a:pPr/>
              <a:t>6/10/16</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B59EA6DB-27B2-4D9F-B63D-4A0973CB574A}" type="slidenum">
              <a:rPr lang="en-NZ" smtClean="0"/>
              <a:pPr/>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6D8BB28-6AEE-4FE9-A97D-2681336FB62C}" type="datetimeFigureOut">
              <a:rPr lang="en-NZ" smtClean="0"/>
              <a:pPr/>
              <a:t>6/10/16</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B59EA6DB-27B2-4D9F-B63D-4A0973CB574A}" type="slidenum">
              <a:rPr lang="en-NZ" smtClean="0"/>
              <a:pPr/>
              <a:t>‹#›</a:t>
            </a:fld>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6D8BB28-6AEE-4FE9-A97D-2681336FB62C}" type="datetimeFigureOut">
              <a:rPr lang="en-NZ" smtClean="0"/>
              <a:pPr/>
              <a:t>6/10/16</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B59EA6DB-27B2-4D9F-B63D-4A0973CB574A}" type="slidenum">
              <a:rPr lang="en-NZ" smtClean="0"/>
              <a:pPr/>
              <a:t>‹#›</a:t>
            </a:fld>
            <a:endParaRPr lang="en-NZ"/>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6D8BB28-6AEE-4FE9-A97D-2681336FB62C}" type="datetimeFigureOut">
              <a:rPr lang="en-NZ" smtClean="0"/>
              <a:pPr/>
              <a:t>6/10/16</a:t>
            </a:fld>
            <a:endParaRPr lang="en-NZ"/>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59EA6DB-27B2-4D9F-B63D-4A0973CB574A}" type="slidenum">
              <a:rPr lang="en-NZ" smtClean="0"/>
              <a:pPr/>
              <a:t>‹#›</a:t>
            </a:fld>
            <a:endParaRPr lang="en-NZ"/>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NZ" dirty="0" smtClean="0"/>
              <a:t>For whom the [warning] bells toll</a:t>
            </a:r>
            <a:endParaRPr lang="en-NZ" dirty="0"/>
          </a:p>
        </p:txBody>
      </p:sp>
      <p:sp>
        <p:nvSpPr>
          <p:cNvPr id="3" name="Subtitle 2"/>
          <p:cNvSpPr>
            <a:spLocks noGrp="1"/>
          </p:cNvSpPr>
          <p:nvPr>
            <p:ph type="subTitle" idx="1"/>
          </p:nvPr>
        </p:nvSpPr>
        <p:spPr/>
        <p:txBody>
          <a:bodyPr/>
          <a:lstStyle/>
          <a:p>
            <a:r>
              <a:rPr lang="en-NZ" dirty="0" smtClean="0"/>
              <a:t>IE Colloquium</a:t>
            </a:r>
          </a:p>
          <a:p>
            <a:r>
              <a:rPr lang="en-NZ" dirty="0" smtClean="0"/>
              <a:t>Brisbane July 28 - 30</a:t>
            </a:r>
            <a:endParaRPr lang="en-NZ"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2009!!</a:t>
            </a:r>
            <a:endParaRPr lang="en-NZ" dirty="0"/>
          </a:p>
        </p:txBody>
      </p:sp>
      <p:graphicFrame>
        <p:nvGraphicFramePr>
          <p:cNvPr id="4" name="Content Placeholder 3"/>
          <p:cNvGraphicFramePr>
            <a:graphicFrameLocks noGrp="1"/>
          </p:cNvGraphicFramePr>
          <p:nvPr>
            <p:ph idx="1"/>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2010 figures*</a:t>
            </a:r>
            <a:endParaRPr lang="en-NZ" dirty="0"/>
          </a:p>
        </p:txBody>
      </p:sp>
      <p:sp>
        <p:nvSpPr>
          <p:cNvPr id="3" name="Content Placeholder 2"/>
          <p:cNvSpPr>
            <a:spLocks noGrp="1"/>
          </p:cNvSpPr>
          <p:nvPr>
            <p:ph idx="1"/>
          </p:nvPr>
        </p:nvSpPr>
        <p:spPr/>
        <p:txBody>
          <a:bodyPr>
            <a:normAutofit lnSpcReduction="10000"/>
          </a:bodyPr>
          <a:lstStyle/>
          <a:p>
            <a:pPr lvl="0"/>
            <a:endParaRPr lang="en-NZ" dirty="0" smtClean="0"/>
          </a:p>
          <a:p>
            <a:pPr lvl="0"/>
            <a:r>
              <a:rPr lang="en-NZ" dirty="0" smtClean="0"/>
              <a:t>Contributing schools:  145</a:t>
            </a:r>
          </a:p>
          <a:p>
            <a:pPr lvl="0"/>
            <a:r>
              <a:rPr lang="en-NZ" dirty="0" smtClean="0"/>
              <a:t>Full primary schools:  260</a:t>
            </a:r>
          </a:p>
          <a:p>
            <a:pPr lvl="0"/>
            <a:r>
              <a:rPr lang="en-NZ" dirty="0" smtClean="0"/>
              <a:t>Intermediate schools :  284</a:t>
            </a:r>
          </a:p>
          <a:p>
            <a:pPr lvl="0"/>
            <a:r>
              <a:rPr lang="en-NZ" dirty="0" smtClean="0"/>
              <a:t>Composite schools : 214</a:t>
            </a:r>
          </a:p>
          <a:p>
            <a:pPr lvl="0"/>
            <a:r>
              <a:rPr lang="en-NZ" dirty="0" smtClean="0"/>
              <a:t>Special schools: 8</a:t>
            </a:r>
          </a:p>
          <a:p>
            <a:pPr lvl="0"/>
            <a:r>
              <a:rPr lang="en-NZ" dirty="0" smtClean="0"/>
              <a:t>Secondary (Years 7-15): 3,313</a:t>
            </a:r>
          </a:p>
          <a:p>
            <a:pPr lvl="0">
              <a:buNone/>
            </a:pPr>
            <a:r>
              <a:rPr lang="en-NZ" dirty="0" smtClean="0"/>
              <a:t>*</a:t>
            </a:r>
            <a:r>
              <a:rPr lang="en-NZ" sz="1600" dirty="0" err="1" smtClean="0"/>
              <a:t>MoE</a:t>
            </a:r>
            <a:r>
              <a:rPr lang="en-NZ" sz="1600" dirty="0" smtClean="0"/>
              <a:t>, 2012</a:t>
            </a:r>
          </a:p>
          <a:p>
            <a:pPr>
              <a:buNone/>
            </a:pPr>
            <a:endParaRPr lang="en-NZ"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Type of Schools</a:t>
            </a:r>
            <a:endParaRPr lang="en-NZ" dirty="0"/>
          </a:p>
        </p:txBody>
      </p:sp>
      <p:graphicFrame>
        <p:nvGraphicFramePr>
          <p:cNvPr id="4" name="Content Placeholder 3"/>
          <p:cNvGraphicFramePr>
            <a:graphicFrameLocks noGrp="1"/>
          </p:cNvGraphicFramePr>
          <p:nvPr>
            <p:ph idx="1"/>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6273588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err="1" smtClean="0"/>
              <a:t>Decile</a:t>
            </a:r>
            <a:r>
              <a:rPr lang="en-NZ" dirty="0" smtClean="0"/>
              <a:t> factor</a:t>
            </a:r>
            <a:endParaRPr lang="en-NZ" dirty="0"/>
          </a:p>
        </p:txBody>
      </p:sp>
      <p:graphicFrame>
        <p:nvGraphicFramePr>
          <p:cNvPr id="4" name="Content Placeholder 3"/>
          <p:cNvGraphicFramePr>
            <a:graphicFrameLocks noGrp="1"/>
          </p:cNvGraphicFramePr>
          <p:nvPr>
            <p:ph idx="1"/>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Age level</a:t>
            </a:r>
            <a:endParaRPr lang="en-NZ" dirty="0"/>
          </a:p>
        </p:txBody>
      </p:sp>
      <p:graphicFrame>
        <p:nvGraphicFramePr>
          <p:cNvPr id="4" name="Content Placeholder 3"/>
          <p:cNvGraphicFramePr>
            <a:graphicFrameLocks noGrp="1"/>
          </p:cNvGraphicFramePr>
          <p:nvPr>
            <p:ph idx="1"/>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60648"/>
            <a:ext cx="8229600" cy="940966"/>
          </a:xfrm>
        </p:spPr>
        <p:txBody>
          <a:bodyPr>
            <a:noAutofit/>
          </a:bodyPr>
          <a:lstStyle/>
          <a:p>
            <a:r>
              <a:rPr lang="en-NZ" sz="3200" b="1" dirty="0"/>
              <a:t>The number of stand-down cases by age </a:t>
            </a:r>
            <a:r>
              <a:rPr lang="en-NZ" sz="3200" b="1" dirty="0" smtClean="0"/>
              <a:t>from</a:t>
            </a:r>
            <a:br>
              <a:rPr lang="en-NZ" sz="3200" b="1" dirty="0" smtClean="0"/>
            </a:br>
            <a:r>
              <a:rPr lang="en-NZ" sz="3200" b="1" dirty="0" smtClean="0"/>
              <a:t>2000-2011</a:t>
            </a:r>
            <a:r>
              <a:rPr lang="en-NZ" sz="3200" b="1" dirty="0"/>
              <a:t>*</a:t>
            </a:r>
            <a:endParaRPr lang="en-NZ" sz="3200" dirty="0"/>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2526053057"/>
              </p:ext>
            </p:extLst>
          </p:nvPr>
        </p:nvGraphicFramePr>
        <p:xfrm>
          <a:off x="179513" y="1340772"/>
          <a:ext cx="8784974" cy="5184575"/>
        </p:xfrm>
        <a:graphic>
          <a:graphicData uri="http://schemas.openxmlformats.org/drawingml/2006/table">
            <a:tbl>
              <a:tblPr firstRow="1" firstCol="1" bandRow="1">
                <a:tableStyleId>{5C22544A-7EE6-4342-B048-85BDC9FD1C3A}</a:tableStyleId>
              </a:tblPr>
              <a:tblGrid>
                <a:gridCol w="665040"/>
                <a:gridCol w="640249"/>
                <a:gridCol w="640249"/>
                <a:gridCol w="640867"/>
                <a:gridCol w="640249"/>
                <a:gridCol w="640867"/>
                <a:gridCol w="640249"/>
                <a:gridCol w="640867"/>
                <a:gridCol w="640249"/>
                <a:gridCol w="640867"/>
                <a:gridCol w="640249"/>
                <a:gridCol w="640867"/>
                <a:gridCol w="1074105"/>
              </a:tblGrid>
              <a:tr h="609950">
                <a:tc>
                  <a:txBody>
                    <a:bodyPr/>
                    <a:lstStyle/>
                    <a:p>
                      <a:pPr algn="ctr">
                        <a:lnSpc>
                          <a:spcPct val="115000"/>
                        </a:lnSpc>
                        <a:spcAft>
                          <a:spcPts val="0"/>
                        </a:spcAft>
                      </a:pPr>
                      <a:r>
                        <a:rPr lang="en-NZ" sz="1400">
                          <a:effectLst/>
                        </a:rPr>
                        <a:t>Age</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dirty="0">
                          <a:effectLst/>
                        </a:rPr>
                        <a:t>2000</a:t>
                      </a:r>
                      <a:endParaRPr lang="en-NZ" sz="1400" dirty="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2001</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2002</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dirty="0">
                          <a:effectLst/>
                        </a:rPr>
                        <a:t>2003</a:t>
                      </a:r>
                      <a:endParaRPr lang="en-NZ" sz="1400" dirty="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2004</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2005</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2006</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2007</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2008</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2009</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2010</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2011*(not complete)</a:t>
                      </a:r>
                      <a:endParaRPr lang="en-NZ" sz="1400">
                        <a:effectLst/>
                        <a:latin typeface="Calibri"/>
                        <a:ea typeface="SimSun"/>
                        <a:cs typeface="Times New Roman"/>
                      </a:endParaRPr>
                    </a:p>
                  </a:txBody>
                  <a:tcPr marL="62706" marR="62706" marT="0" marB="0" anchor="ctr"/>
                </a:tc>
              </a:tr>
              <a:tr h="304975">
                <a:tc>
                  <a:txBody>
                    <a:bodyPr/>
                    <a:lstStyle/>
                    <a:p>
                      <a:pPr algn="ctr">
                        <a:lnSpc>
                          <a:spcPct val="115000"/>
                        </a:lnSpc>
                        <a:spcAft>
                          <a:spcPts val="0"/>
                        </a:spcAft>
                      </a:pPr>
                      <a:r>
                        <a:rPr lang="en-NZ" sz="1400">
                          <a:effectLst/>
                        </a:rPr>
                        <a:t>5</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dirty="0">
                          <a:effectLst/>
                        </a:rPr>
                        <a:t>24</a:t>
                      </a:r>
                      <a:endParaRPr lang="en-NZ" sz="1400" dirty="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dirty="0">
                          <a:effectLst/>
                        </a:rPr>
                        <a:t>22</a:t>
                      </a:r>
                      <a:endParaRPr lang="en-NZ" sz="1400" dirty="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dirty="0">
                          <a:effectLst/>
                        </a:rPr>
                        <a:t>45</a:t>
                      </a:r>
                      <a:endParaRPr lang="en-NZ" sz="1400" dirty="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43</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45</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39</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53</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42</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37</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57</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70</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47</a:t>
                      </a:r>
                      <a:endParaRPr lang="en-NZ" sz="1400">
                        <a:effectLst/>
                        <a:latin typeface="Calibri"/>
                        <a:ea typeface="SimSun"/>
                        <a:cs typeface="Times New Roman"/>
                      </a:endParaRPr>
                    </a:p>
                  </a:txBody>
                  <a:tcPr marL="62706" marR="62706" marT="0" marB="0" anchor="ctr"/>
                </a:tc>
              </a:tr>
              <a:tr h="304975">
                <a:tc>
                  <a:txBody>
                    <a:bodyPr/>
                    <a:lstStyle/>
                    <a:p>
                      <a:pPr algn="ctr">
                        <a:lnSpc>
                          <a:spcPct val="115000"/>
                        </a:lnSpc>
                        <a:spcAft>
                          <a:spcPts val="0"/>
                        </a:spcAft>
                      </a:pPr>
                      <a:r>
                        <a:rPr lang="en-NZ" sz="1400">
                          <a:effectLst/>
                        </a:rPr>
                        <a:t>6</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84</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dirty="0">
                          <a:effectLst/>
                        </a:rPr>
                        <a:t>79</a:t>
                      </a:r>
                      <a:endParaRPr lang="en-NZ" sz="1400" dirty="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dirty="0">
                          <a:effectLst/>
                        </a:rPr>
                        <a:t>80</a:t>
                      </a:r>
                      <a:endParaRPr lang="en-NZ" sz="1400" dirty="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79</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115</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112</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149</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129</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122</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125</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129</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113</a:t>
                      </a:r>
                      <a:endParaRPr lang="en-NZ" sz="1400">
                        <a:effectLst/>
                        <a:latin typeface="Calibri"/>
                        <a:ea typeface="SimSun"/>
                        <a:cs typeface="Times New Roman"/>
                      </a:endParaRPr>
                    </a:p>
                  </a:txBody>
                  <a:tcPr marL="62706" marR="62706" marT="0" marB="0" anchor="ctr"/>
                </a:tc>
              </a:tr>
              <a:tr h="304975">
                <a:tc>
                  <a:txBody>
                    <a:bodyPr/>
                    <a:lstStyle/>
                    <a:p>
                      <a:pPr algn="ctr">
                        <a:lnSpc>
                          <a:spcPct val="115000"/>
                        </a:lnSpc>
                        <a:spcAft>
                          <a:spcPts val="0"/>
                        </a:spcAft>
                      </a:pPr>
                      <a:r>
                        <a:rPr lang="en-NZ" sz="1400">
                          <a:effectLst/>
                        </a:rPr>
                        <a:t>7</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135</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146</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172</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250</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198</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247</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252</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246</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269</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249</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249</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207</a:t>
                      </a:r>
                      <a:endParaRPr lang="en-NZ" sz="1400">
                        <a:effectLst/>
                        <a:latin typeface="Calibri"/>
                        <a:ea typeface="SimSun"/>
                        <a:cs typeface="Times New Roman"/>
                      </a:endParaRPr>
                    </a:p>
                  </a:txBody>
                  <a:tcPr marL="62706" marR="62706" marT="0" marB="0" anchor="ctr"/>
                </a:tc>
              </a:tr>
              <a:tr h="304975">
                <a:tc>
                  <a:txBody>
                    <a:bodyPr/>
                    <a:lstStyle/>
                    <a:p>
                      <a:pPr algn="ctr">
                        <a:lnSpc>
                          <a:spcPct val="115000"/>
                        </a:lnSpc>
                        <a:spcAft>
                          <a:spcPts val="0"/>
                        </a:spcAft>
                      </a:pPr>
                      <a:r>
                        <a:rPr lang="en-NZ" sz="1400">
                          <a:effectLst/>
                        </a:rPr>
                        <a:t>8</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272</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234</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275</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386</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376</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423</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453</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441</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447</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369</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381</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323</a:t>
                      </a:r>
                      <a:endParaRPr lang="en-NZ" sz="1400">
                        <a:effectLst/>
                        <a:latin typeface="Calibri"/>
                        <a:ea typeface="SimSun"/>
                        <a:cs typeface="Times New Roman"/>
                      </a:endParaRPr>
                    </a:p>
                  </a:txBody>
                  <a:tcPr marL="62706" marR="62706" marT="0" marB="0" anchor="ctr"/>
                </a:tc>
              </a:tr>
              <a:tr h="304975">
                <a:tc>
                  <a:txBody>
                    <a:bodyPr/>
                    <a:lstStyle/>
                    <a:p>
                      <a:pPr algn="ctr">
                        <a:lnSpc>
                          <a:spcPct val="115000"/>
                        </a:lnSpc>
                        <a:spcAft>
                          <a:spcPts val="0"/>
                        </a:spcAft>
                      </a:pPr>
                      <a:r>
                        <a:rPr lang="en-NZ" sz="1400">
                          <a:effectLst/>
                        </a:rPr>
                        <a:t>9</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390</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453</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478</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496</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464</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649</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680</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648</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617</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493</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544</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416</a:t>
                      </a:r>
                      <a:endParaRPr lang="en-NZ" sz="1400">
                        <a:effectLst/>
                        <a:latin typeface="Calibri"/>
                        <a:ea typeface="SimSun"/>
                        <a:cs typeface="Times New Roman"/>
                      </a:endParaRPr>
                    </a:p>
                  </a:txBody>
                  <a:tcPr marL="62706" marR="62706" marT="0" marB="0" anchor="ctr"/>
                </a:tc>
              </a:tr>
              <a:tr h="304975">
                <a:tc>
                  <a:txBody>
                    <a:bodyPr/>
                    <a:lstStyle/>
                    <a:p>
                      <a:pPr algn="ctr">
                        <a:lnSpc>
                          <a:spcPct val="115000"/>
                        </a:lnSpc>
                        <a:spcAft>
                          <a:spcPts val="0"/>
                        </a:spcAft>
                      </a:pPr>
                      <a:r>
                        <a:rPr lang="en-NZ" sz="1400">
                          <a:effectLst/>
                        </a:rPr>
                        <a:t>10</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604</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706</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719</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750</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664</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837</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971</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839</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876</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680</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689</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602</a:t>
                      </a:r>
                      <a:endParaRPr lang="en-NZ" sz="1400">
                        <a:effectLst/>
                        <a:latin typeface="Calibri"/>
                        <a:ea typeface="SimSun"/>
                        <a:cs typeface="Times New Roman"/>
                      </a:endParaRPr>
                    </a:p>
                  </a:txBody>
                  <a:tcPr marL="62706" marR="62706" marT="0" marB="0" anchor="ctr"/>
                </a:tc>
              </a:tr>
              <a:tr h="304975">
                <a:tc>
                  <a:txBody>
                    <a:bodyPr/>
                    <a:lstStyle/>
                    <a:p>
                      <a:pPr algn="ctr">
                        <a:lnSpc>
                          <a:spcPct val="115000"/>
                        </a:lnSpc>
                        <a:spcAft>
                          <a:spcPts val="0"/>
                        </a:spcAft>
                      </a:pPr>
                      <a:r>
                        <a:rPr lang="en-NZ" sz="1400">
                          <a:effectLst/>
                        </a:rPr>
                        <a:t>11</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963</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1063</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1084</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1209</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1121</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1218</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1308</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1326</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1260</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1184</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1076</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917</a:t>
                      </a:r>
                      <a:endParaRPr lang="en-NZ" sz="1400">
                        <a:effectLst/>
                        <a:latin typeface="Calibri"/>
                        <a:ea typeface="SimSun"/>
                        <a:cs typeface="Times New Roman"/>
                      </a:endParaRPr>
                    </a:p>
                  </a:txBody>
                  <a:tcPr marL="62706" marR="62706" marT="0" marB="0" anchor="ctr"/>
                </a:tc>
              </a:tr>
              <a:tr h="304975">
                <a:tc>
                  <a:txBody>
                    <a:bodyPr/>
                    <a:lstStyle/>
                    <a:p>
                      <a:pPr algn="ctr">
                        <a:lnSpc>
                          <a:spcPct val="115000"/>
                        </a:lnSpc>
                        <a:spcAft>
                          <a:spcPts val="0"/>
                        </a:spcAft>
                      </a:pPr>
                      <a:r>
                        <a:rPr lang="en-NZ" sz="1400">
                          <a:effectLst/>
                        </a:rPr>
                        <a:t>12</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1710</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1902</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1938</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2066</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2016</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2246</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2155</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2143</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2119</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1946</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1857</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1539</a:t>
                      </a:r>
                      <a:endParaRPr lang="en-NZ" sz="1400">
                        <a:effectLst/>
                        <a:latin typeface="Calibri"/>
                        <a:ea typeface="SimSun"/>
                        <a:cs typeface="Times New Roman"/>
                      </a:endParaRPr>
                    </a:p>
                  </a:txBody>
                  <a:tcPr marL="62706" marR="62706" marT="0" marB="0" anchor="ctr"/>
                </a:tc>
              </a:tr>
              <a:tr h="304975">
                <a:tc>
                  <a:txBody>
                    <a:bodyPr/>
                    <a:lstStyle/>
                    <a:p>
                      <a:pPr algn="ctr">
                        <a:lnSpc>
                          <a:spcPct val="115000"/>
                        </a:lnSpc>
                        <a:spcAft>
                          <a:spcPts val="0"/>
                        </a:spcAft>
                      </a:pPr>
                      <a:r>
                        <a:rPr lang="en-NZ" sz="1400">
                          <a:effectLst/>
                        </a:rPr>
                        <a:t>13</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3384</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3541</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3584</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4121</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4212</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4437</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4126</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4158</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3872</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3830</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3590</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3091</a:t>
                      </a:r>
                      <a:endParaRPr lang="en-NZ" sz="1400">
                        <a:effectLst/>
                        <a:latin typeface="Calibri"/>
                        <a:ea typeface="SimSun"/>
                        <a:cs typeface="Times New Roman"/>
                      </a:endParaRPr>
                    </a:p>
                  </a:txBody>
                  <a:tcPr marL="62706" marR="62706" marT="0" marB="0" anchor="ctr"/>
                </a:tc>
              </a:tr>
              <a:tr h="304975">
                <a:tc>
                  <a:txBody>
                    <a:bodyPr/>
                    <a:lstStyle/>
                    <a:p>
                      <a:pPr algn="ctr">
                        <a:lnSpc>
                          <a:spcPct val="115000"/>
                        </a:lnSpc>
                        <a:spcAft>
                          <a:spcPts val="0"/>
                        </a:spcAft>
                      </a:pPr>
                      <a:r>
                        <a:rPr lang="en-NZ" sz="1400">
                          <a:effectLst/>
                        </a:rPr>
                        <a:t>14</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4264</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4211</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4411</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5020</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5544</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5585</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5590</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5022</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4769</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4794</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4640</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4141</a:t>
                      </a:r>
                      <a:endParaRPr lang="en-NZ" sz="1400">
                        <a:effectLst/>
                        <a:latin typeface="Calibri"/>
                        <a:ea typeface="SimSun"/>
                        <a:cs typeface="Times New Roman"/>
                      </a:endParaRPr>
                    </a:p>
                  </a:txBody>
                  <a:tcPr marL="62706" marR="62706" marT="0" marB="0" anchor="ctr"/>
                </a:tc>
              </a:tr>
              <a:tr h="304975">
                <a:tc>
                  <a:txBody>
                    <a:bodyPr/>
                    <a:lstStyle/>
                    <a:p>
                      <a:pPr algn="ctr">
                        <a:lnSpc>
                          <a:spcPct val="115000"/>
                        </a:lnSpc>
                        <a:spcAft>
                          <a:spcPts val="0"/>
                        </a:spcAft>
                      </a:pPr>
                      <a:r>
                        <a:rPr lang="en-NZ" sz="1400">
                          <a:effectLst/>
                        </a:rPr>
                        <a:t>15</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3132</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2974</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3221</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3429</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3569</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3969</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4264</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3746</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3817</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3977</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3758</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3491</a:t>
                      </a:r>
                      <a:endParaRPr lang="en-NZ" sz="1400">
                        <a:effectLst/>
                        <a:latin typeface="Calibri"/>
                        <a:ea typeface="SimSun"/>
                        <a:cs typeface="Times New Roman"/>
                      </a:endParaRPr>
                    </a:p>
                  </a:txBody>
                  <a:tcPr marL="62706" marR="62706" marT="0" marB="0" anchor="ctr"/>
                </a:tc>
              </a:tr>
              <a:tr h="304975">
                <a:tc>
                  <a:txBody>
                    <a:bodyPr/>
                    <a:lstStyle/>
                    <a:p>
                      <a:pPr algn="ctr">
                        <a:lnSpc>
                          <a:spcPct val="115000"/>
                        </a:lnSpc>
                        <a:spcAft>
                          <a:spcPts val="0"/>
                        </a:spcAft>
                      </a:pPr>
                      <a:r>
                        <a:rPr lang="en-NZ" sz="1400">
                          <a:effectLst/>
                        </a:rPr>
                        <a:t>16</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1382</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1241</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1324</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1411</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1508</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1551</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1787</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1562</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1508</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1733</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1697</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1525</a:t>
                      </a:r>
                      <a:endParaRPr lang="en-NZ" sz="1400">
                        <a:effectLst/>
                        <a:latin typeface="Calibri"/>
                        <a:ea typeface="SimSun"/>
                        <a:cs typeface="Times New Roman"/>
                      </a:endParaRPr>
                    </a:p>
                  </a:txBody>
                  <a:tcPr marL="62706" marR="62706" marT="0" marB="0" anchor="ctr"/>
                </a:tc>
              </a:tr>
              <a:tr h="304975">
                <a:tc>
                  <a:txBody>
                    <a:bodyPr/>
                    <a:lstStyle/>
                    <a:p>
                      <a:pPr algn="ctr">
                        <a:lnSpc>
                          <a:spcPct val="115000"/>
                        </a:lnSpc>
                        <a:spcAft>
                          <a:spcPts val="0"/>
                        </a:spcAft>
                      </a:pPr>
                      <a:r>
                        <a:rPr lang="en-NZ" sz="1400">
                          <a:effectLst/>
                        </a:rPr>
                        <a:t>17</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487</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48</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459</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480</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488</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529</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604</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537</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475</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585</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650</a:t>
                      </a:r>
                      <a:endParaRPr lang="en-NZ" sz="140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a:effectLst/>
                        </a:rPr>
                        <a:t>643</a:t>
                      </a:r>
                      <a:endParaRPr lang="en-NZ" sz="1400">
                        <a:effectLst/>
                        <a:latin typeface="Calibri"/>
                        <a:ea typeface="SimSun"/>
                        <a:cs typeface="Times New Roman"/>
                      </a:endParaRPr>
                    </a:p>
                  </a:txBody>
                  <a:tcPr marL="62706" marR="62706" marT="0" marB="0" anchor="ctr"/>
                </a:tc>
              </a:tr>
              <a:tr h="609950">
                <a:tc>
                  <a:txBody>
                    <a:bodyPr/>
                    <a:lstStyle/>
                    <a:p>
                      <a:pPr algn="ctr">
                        <a:lnSpc>
                          <a:spcPct val="115000"/>
                        </a:lnSpc>
                        <a:spcAft>
                          <a:spcPts val="0"/>
                        </a:spcAft>
                      </a:pPr>
                      <a:r>
                        <a:rPr lang="en-NZ" sz="1400" dirty="0">
                          <a:effectLst/>
                        </a:rPr>
                        <a:t>18 years+</a:t>
                      </a:r>
                      <a:endParaRPr lang="en-NZ" sz="1400" dirty="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dirty="0">
                          <a:effectLst/>
                        </a:rPr>
                        <a:t>101</a:t>
                      </a:r>
                      <a:endParaRPr lang="en-NZ" sz="1400" dirty="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dirty="0">
                          <a:effectLst/>
                        </a:rPr>
                        <a:t>141</a:t>
                      </a:r>
                      <a:endParaRPr lang="en-NZ" sz="1400" dirty="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dirty="0">
                          <a:effectLst/>
                        </a:rPr>
                        <a:t>153</a:t>
                      </a:r>
                      <a:endParaRPr lang="en-NZ" sz="1400" dirty="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dirty="0">
                          <a:effectLst/>
                        </a:rPr>
                        <a:t>144</a:t>
                      </a:r>
                      <a:endParaRPr lang="en-NZ" sz="1400" dirty="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dirty="0">
                          <a:effectLst/>
                        </a:rPr>
                        <a:t>144</a:t>
                      </a:r>
                      <a:endParaRPr lang="en-NZ" sz="1400" dirty="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dirty="0">
                          <a:effectLst/>
                        </a:rPr>
                        <a:t>122</a:t>
                      </a:r>
                      <a:endParaRPr lang="en-NZ" sz="1400" dirty="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dirty="0">
                          <a:effectLst/>
                        </a:rPr>
                        <a:t>138</a:t>
                      </a:r>
                      <a:endParaRPr lang="en-NZ" sz="1400" dirty="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dirty="0">
                          <a:effectLst/>
                        </a:rPr>
                        <a:t>107</a:t>
                      </a:r>
                      <a:endParaRPr lang="en-NZ" sz="1400" dirty="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dirty="0">
                          <a:effectLst/>
                        </a:rPr>
                        <a:t>90</a:t>
                      </a:r>
                      <a:endParaRPr lang="en-NZ" sz="1400" dirty="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dirty="0">
                          <a:effectLst/>
                        </a:rPr>
                        <a:t>137</a:t>
                      </a:r>
                      <a:endParaRPr lang="en-NZ" sz="1400" dirty="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dirty="0">
                          <a:effectLst/>
                        </a:rPr>
                        <a:t>155</a:t>
                      </a:r>
                      <a:endParaRPr lang="en-NZ" sz="1400" dirty="0">
                        <a:effectLst/>
                        <a:latin typeface="Calibri"/>
                        <a:ea typeface="SimSun"/>
                        <a:cs typeface="Times New Roman"/>
                      </a:endParaRPr>
                    </a:p>
                  </a:txBody>
                  <a:tcPr marL="62706" marR="62706" marT="0" marB="0" anchor="ctr"/>
                </a:tc>
                <a:tc>
                  <a:txBody>
                    <a:bodyPr/>
                    <a:lstStyle/>
                    <a:p>
                      <a:pPr algn="ctr">
                        <a:lnSpc>
                          <a:spcPct val="115000"/>
                        </a:lnSpc>
                        <a:spcAft>
                          <a:spcPts val="0"/>
                        </a:spcAft>
                      </a:pPr>
                      <a:r>
                        <a:rPr lang="en-NZ" sz="1400" dirty="0">
                          <a:effectLst/>
                        </a:rPr>
                        <a:t>142</a:t>
                      </a:r>
                      <a:endParaRPr lang="en-NZ" sz="1400" dirty="0">
                        <a:effectLst/>
                        <a:latin typeface="Calibri"/>
                        <a:ea typeface="SimSun"/>
                        <a:cs typeface="Times New Roman"/>
                      </a:endParaRPr>
                    </a:p>
                  </a:txBody>
                  <a:tcPr marL="62706" marR="62706" marT="0" marB="0" anchor="ctr"/>
                </a:tc>
              </a:tr>
            </a:tbl>
          </a:graphicData>
        </a:graphic>
      </p:graphicFrame>
    </p:spTree>
    <p:extLst>
      <p:ext uri="{BB962C8B-B14F-4D97-AF65-F5344CB8AC3E}">
        <p14:creationId xmlns:p14="http://schemas.microsoft.com/office/powerpoint/2010/main" val="1998100091"/>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60648"/>
            <a:ext cx="8229600" cy="940966"/>
          </a:xfrm>
        </p:spPr>
        <p:txBody>
          <a:bodyPr>
            <a:normAutofit fontScale="90000"/>
          </a:bodyPr>
          <a:lstStyle/>
          <a:p>
            <a:r>
              <a:rPr lang="en-NZ" sz="3600" b="1" dirty="0">
                <a:ea typeface="SimSun"/>
                <a:cs typeface="Times New Roman"/>
              </a:rPr>
              <a:t>The number of suspension cases by age from </a:t>
            </a:r>
            <a:r>
              <a:rPr lang="en-NZ" sz="3600" b="1" dirty="0" smtClean="0">
                <a:ea typeface="SimSun"/>
                <a:cs typeface="Times New Roman"/>
              </a:rPr>
              <a:t>2000-2011*</a:t>
            </a:r>
            <a:endParaRPr lang="en-NZ" dirty="0"/>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864638330"/>
              </p:ext>
            </p:extLst>
          </p:nvPr>
        </p:nvGraphicFramePr>
        <p:xfrm>
          <a:off x="251519" y="1340766"/>
          <a:ext cx="8640962" cy="4882801"/>
        </p:xfrm>
        <a:graphic>
          <a:graphicData uri="http://schemas.openxmlformats.org/drawingml/2006/table">
            <a:tbl>
              <a:tblPr firstRow="1" firstCol="1" bandRow="1">
                <a:tableStyleId>{5C22544A-7EE6-4342-B048-85BDC9FD1C3A}</a:tableStyleId>
              </a:tblPr>
              <a:tblGrid>
                <a:gridCol w="669006"/>
                <a:gridCol w="627139"/>
                <a:gridCol w="648072"/>
                <a:gridCol w="648072"/>
                <a:gridCol w="720080"/>
                <a:gridCol w="648072"/>
                <a:gridCol w="648072"/>
                <a:gridCol w="648072"/>
                <a:gridCol w="648072"/>
                <a:gridCol w="648072"/>
                <a:gridCol w="576064"/>
                <a:gridCol w="576064"/>
                <a:gridCol w="936105"/>
              </a:tblGrid>
              <a:tr h="648074">
                <a:tc>
                  <a:txBody>
                    <a:bodyPr/>
                    <a:lstStyle/>
                    <a:p>
                      <a:pPr algn="ctr">
                        <a:lnSpc>
                          <a:spcPct val="115000"/>
                        </a:lnSpc>
                        <a:spcAft>
                          <a:spcPts val="0"/>
                        </a:spcAft>
                      </a:pPr>
                      <a:r>
                        <a:rPr lang="en-NZ" sz="1400" dirty="0">
                          <a:effectLst/>
                        </a:rPr>
                        <a:t>Age</a:t>
                      </a:r>
                      <a:endParaRPr lang="en-NZ" sz="1400" dirty="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dirty="0">
                          <a:effectLst/>
                        </a:rPr>
                        <a:t>2000</a:t>
                      </a:r>
                      <a:endParaRPr lang="en-NZ" sz="1400" dirty="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dirty="0">
                          <a:effectLst/>
                        </a:rPr>
                        <a:t>2001</a:t>
                      </a:r>
                      <a:endParaRPr lang="en-NZ" sz="1400" dirty="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dirty="0">
                          <a:effectLst/>
                        </a:rPr>
                        <a:t>2002</a:t>
                      </a:r>
                      <a:endParaRPr lang="en-NZ" sz="1400" dirty="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dirty="0">
                          <a:effectLst/>
                        </a:rPr>
                        <a:t>2003</a:t>
                      </a:r>
                      <a:endParaRPr lang="en-NZ" sz="1400" dirty="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dirty="0">
                          <a:effectLst/>
                        </a:rPr>
                        <a:t>2004</a:t>
                      </a:r>
                      <a:endParaRPr lang="en-NZ" sz="1400" dirty="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dirty="0">
                          <a:effectLst/>
                        </a:rPr>
                        <a:t>2005</a:t>
                      </a:r>
                      <a:endParaRPr lang="en-NZ" sz="1400" dirty="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dirty="0">
                          <a:effectLst/>
                        </a:rPr>
                        <a:t>2006</a:t>
                      </a:r>
                      <a:endParaRPr lang="en-NZ" sz="1400" dirty="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dirty="0">
                          <a:effectLst/>
                        </a:rPr>
                        <a:t>2007</a:t>
                      </a:r>
                      <a:endParaRPr lang="en-NZ" sz="1400" dirty="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dirty="0">
                          <a:effectLst/>
                        </a:rPr>
                        <a:t>2008</a:t>
                      </a:r>
                      <a:endParaRPr lang="en-NZ" sz="1400" dirty="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dirty="0">
                          <a:effectLst/>
                        </a:rPr>
                        <a:t>2009</a:t>
                      </a:r>
                      <a:endParaRPr lang="en-NZ" sz="1400" dirty="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dirty="0">
                          <a:effectLst/>
                        </a:rPr>
                        <a:t>2010</a:t>
                      </a:r>
                      <a:endParaRPr lang="en-NZ" sz="1400" dirty="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dirty="0">
                          <a:effectLst/>
                        </a:rPr>
                        <a:t>2011*(not complete)</a:t>
                      </a:r>
                      <a:endParaRPr lang="en-NZ" sz="1400" dirty="0">
                        <a:effectLst/>
                        <a:latin typeface="Calibri"/>
                        <a:ea typeface="SimSun"/>
                        <a:cs typeface="Times New Roman"/>
                      </a:endParaRPr>
                    </a:p>
                  </a:txBody>
                  <a:tcPr marL="60239" marR="60239" marT="0" marB="0" anchor="ctr"/>
                </a:tc>
              </a:tr>
              <a:tr h="288000">
                <a:tc>
                  <a:txBody>
                    <a:bodyPr/>
                    <a:lstStyle/>
                    <a:p>
                      <a:pPr algn="ctr">
                        <a:lnSpc>
                          <a:spcPct val="115000"/>
                        </a:lnSpc>
                        <a:spcAft>
                          <a:spcPts val="0"/>
                        </a:spcAft>
                      </a:pPr>
                      <a:r>
                        <a:rPr lang="en-NZ" sz="1400">
                          <a:effectLst/>
                        </a:rPr>
                        <a:t>5</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dirty="0">
                          <a:effectLst/>
                        </a:rPr>
                        <a:t>3</a:t>
                      </a:r>
                      <a:endParaRPr lang="en-NZ" sz="1400" dirty="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4</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dirty="0">
                          <a:effectLst/>
                        </a:rPr>
                        <a:t>2</a:t>
                      </a:r>
                      <a:endParaRPr lang="en-NZ" sz="1400" dirty="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1</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4</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7</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6</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4</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3</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5</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dirty="0">
                          <a:effectLst/>
                        </a:rPr>
                        <a:t>3</a:t>
                      </a:r>
                      <a:endParaRPr lang="en-NZ" sz="1400" dirty="0">
                        <a:effectLst/>
                        <a:latin typeface="Calibri"/>
                        <a:ea typeface="SimSun"/>
                        <a:cs typeface="Times New Roman"/>
                      </a:endParaRPr>
                    </a:p>
                  </a:txBody>
                  <a:tcPr marL="60239" marR="60239" marT="0" marB="0" anchor="ctr"/>
                </a:tc>
              </a:tr>
              <a:tr h="288000">
                <a:tc>
                  <a:txBody>
                    <a:bodyPr/>
                    <a:lstStyle/>
                    <a:p>
                      <a:pPr algn="ctr">
                        <a:lnSpc>
                          <a:spcPct val="115000"/>
                        </a:lnSpc>
                        <a:spcAft>
                          <a:spcPts val="0"/>
                        </a:spcAft>
                      </a:pPr>
                      <a:r>
                        <a:rPr lang="en-NZ" sz="1400">
                          <a:effectLst/>
                        </a:rPr>
                        <a:t>6</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dirty="0">
                          <a:effectLst/>
                        </a:rPr>
                        <a:t>11</a:t>
                      </a:r>
                      <a:endParaRPr lang="en-NZ" sz="1400" dirty="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8</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6</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dirty="0">
                          <a:effectLst/>
                        </a:rPr>
                        <a:t>13</a:t>
                      </a:r>
                      <a:endParaRPr lang="en-NZ" sz="1400" dirty="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16</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10</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18</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19</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14</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9</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20</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dirty="0">
                          <a:effectLst/>
                        </a:rPr>
                        <a:t>15</a:t>
                      </a:r>
                      <a:endParaRPr lang="en-NZ" sz="1400" dirty="0">
                        <a:effectLst/>
                        <a:latin typeface="Calibri"/>
                        <a:ea typeface="SimSun"/>
                        <a:cs typeface="Times New Roman"/>
                      </a:endParaRPr>
                    </a:p>
                  </a:txBody>
                  <a:tcPr marL="60239" marR="60239" marT="0" marB="0" anchor="ctr"/>
                </a:tc>
              </a:tr>
              <a:tr h="288000">
                <a:tc>
                  <a:txBody>
                    <a:bodyPr/>
                    <a:lstStyle/>
                    <a:p>
                      <a:pPr algn="ctr">
                        <a:lnSpc>
                          <a:spcPct val="115000"/>
                        </a:lnSpc>
                        <a:spcAft>
                          <a:spcPts val="0"/>
                        </a:spcAft>
                      </a:pPr>
                      <a:r>
                        <a:rPr lang="en-NZ" sz="1400">
                          <a:effectLst/>
                        </a:rPr>
                        <a:t>7</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dirty="0">
                          <a:effectLst/>
                        </a:rPr>
                        <a:t>20</a:t>
                      </a:r>
                      <a:endParaRPr lang="en-NZ" sz="1400" dirty="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20</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25</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dirty="0">
                          <a:effectLst/>
                        </a:rPr>
                        <a:t>27</a:t>
                      </a:r>
                      <a:endParaRPr lang="en-NZ" sz="1400" dirty="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dirty="0">
                          <a:effectLst/>
                        </a:rPr>
                        <a:t>27</a:t>
                      </a:r>
                      <a:endParaRPr lang="en-NZ" sz="1400" dirty="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25</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25</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21</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31</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35</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15</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dirty="0">
                          <a:effectLst/>
                        </a:rPr>
                        <a:t>20</a:t>
                      </a:r>
                      <a:endParaRPr lang="en-NZ" sz="1400" dirty="0">
                        <a:effectLst/>
                        <a:latin typeface="Calibri"/>
                        <a:ea typeface="SimSun"/>
                        <a:cs typeface="Times New Roman"/>
                      </a:endParaRPr>
                    </a:p>
                  </a:txBody>
                  <a:tcPr marL="60239" marR="60239" marT="0" marB="0" anchor="ctr"/>
                </a:tc>
              </a:tr>
              <a:tr h="288000">
                <a:tc>
                  <a:txBody>
                    <a:bodyPr/>
                    <a:lstStyle/>
                    <a:p>
                      <a:pPr algn="ctr">
                        <a:lnSpc>
                          <a:spcPct val="115000"/>
                        </a:lnSpc>
                        <a:spcAft>
                          <a:spcPts val="0"/>
                        </a:spcAft>
                      </a:pPr>
                      <a:r>
                        <a:rPr lang="en-NZ" sz="1400">
                          <a:effectLst/>
                        </a:rPr>
                        <a:t>8</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dirty="0">
                          <a:effectLst/>
                        </a:rPr>
                        <a:t>38</a:t>
                      </a:r>
                      <a:endParaRPr lang="en-NZ" sz="1400" dirty="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dirty="0">
                          <a:effectLst/>
                        </a:rPr>
                        <a:t>30</a:t>
                      </a:r>
                      <a:endParaRPr lang="en-NZ" sz="1400" dirty="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45</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54</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dirty="0">
                          <a:effectLst/>
                        </a:rPr>
                        <a:t>50</a:t>
                      </a:r>
                      <a:endParaRPr lang="en-NZ" sz="1400" dirty="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dirty="0">
                          <a:effectLst/>
                        </a:rPr>
                        <a:t>47</a:t>
                      </a:r>
                      <a:endParaRPr lang="en-NZ" sz="1400" dirty="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59</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54</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47</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47</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32</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dirty="0">
                          <a:effectLst/>
                        </a:rPr>
                        <a:t>42</a:t>
                      </a:r>
                      <a:endParaRPr lang="en-NZ" sz="1400" dirty="0">
                        <a:effectLst/>
                        <a:latin typeface="Calibri"/>
                        <a:ea typeface="SimSun"/>
                        <a:cs typeface="Times New Roman"/>
                      </a:endParaRPr>
                    </a:p>
                  </a:txBody>
                  <a:tcPr marL="60239" marR="60239" marT="0" marB="0" anchor="ctr"/>
                </a:tc>
              </a:tr>
              <a:tr h="288000">
                <a:tc>
                  <a:txBody>
                    <a:bodyPr/>
                    <a:lstStyle/>
                    <a:p>
                      <a:pPr algn="ctr">
                        <a:lnSpc>
                          <a:spcPct val="115000"/>
                        </a:lnSpc>
                        <a:spcAft>
                          <a:spcPts val="0"/>
                        </a:spcAft>
                      </a:pPr>
                      <a:r>
                        <a:rPr lang="en-NZ" sz="1400">
                          <a:effectLst/>
                        </a:rPr>
                        <a:t>9</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57</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dirty="0">
                          <a:effectLst/>
                        </a:rPr>
                        <a:t>60</a:t>
                      </a:r>
                      <a:endParaRPr lang="en-NZ" sz="1400" dirty="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74</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67</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66</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79</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80</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90</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69</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67</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71</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dirty="0">
                          <a:effectLst/>
                        </a:rPr>
                        <a:t>47</a:t>
                      </a:r>
                      <a:endParaRPr lang="en-NZ" sz="1400" dirty="0">
                        <a:effectLst/>
                        <a:latin typeface="Calibri"/>
                        <a:ea typeface="SimSun"/>
                        <a:cs typeface="Times New Roman"/>
                      </a:endParaRPr>
                    </a:p>
                  </a:txBody>
                  <a:tcPr marL="60239" marR="60239" marT="0" marB="0" anchor="ctr"/>
                </a:tc>
              </a:tr>
              <a:tr h="288000">
                <a:tc>
                  <a:txBody>
                    <a:bodyPr/>
                    <a:lstStyle/>
                    <a:p>
                      <a:pPr algn="ctr">
                        <a:lnSpc>
                          <a:spcPct val="115000"/>
                        </a:lnSpc>
                        <a:spcAft>
                          <a:spcPts val="0"/>
                        </a:spcAft>
                      </a:pPr>
                      <a:r>
                        <a:rPr lang="en-NZ" sz="1400">
                          <a:effectLst/>
                        </a:rPr>
                        <a:t>10</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110</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dirty="0">
                          <a:effectLst/>
                        </a:rPr>
                        <a:t>121</a:t>
                      </a:r>
                      <a:endParaRPr lang="en-NZ" sz="1400" dirty="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112</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114</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79</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133</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122</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124</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103</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97</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91</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dirty="0">
                          <a:effectLst/>
                        </a:rPr>
                        <a:t>75</a:t>
                      </a:r>
                      <a:endParaRPr lang="en-NZ" sz="1400" dirty="0">
                        <a:effectLst/>
                        <a:latin typeface="Calibri"/>
                        <a:ea typeface="SimSun"/>
                        <a:cs typeface="Times New Roman"/>
                      </a:endParaRPr>
                    </a:p>
                  </a:txBody>
                  <a:tcPr marL="60239" marR="60239" marT="0" marB="0" anchor="ctr"/>
                </a:tc>
              </a:tr>
              <a:tr h="288000">
                <a:tc>
                  <a:txBody>
                    <a:bodyPr/>
                    <a:lstStyle/>
                    <a:p>
                      <a:pPr algn="ctr">
                        <a:lnSpc>
                          <a:spcPct val="115000"/>
                        </a:lnSpc>
                        <a:spcAft>
                          <a:spcPts val="0"/>
                        </a:spcAft>
                      </a:pPr>
                      <a:r>
                        <a:rPr lang="en-NZ" sz="1400">
                          <a:effectLst/>
                        </a:rPr>
                        <a:t>11</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215</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dirty="0">
                          <a:effectLst/>
                        </a:rPr>
                        <a:t>214</a:t>
                      </a:r>
                      <a:endParaRPr lang="en-NZ" sz="1400" dirty="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207</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199</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196</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202</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219</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213</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208</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184</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191</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dirty="0">
                          <a:effectLst/>
                        </a:rPr>
                        <a:t>166</a:t>
                      </a:r>
                      <a:endParaRPr lang="en-NZ" sz="1400" dirty="0">
                        <a:effectLst/>
                        <a:latin typeface="Calibri"/>
                        <a:ea typeface="SimSun"/>
                        <a:cs typeface="Times New Roman"/>
                      </a:endParaRPr>
                    </a:p>
                  </a:txBody>
                  <a:tcPr marL="60239" marR="60239" marT="0" marB="0" anchor="ctr"/>
                </a:tc>
              </a:tr>
              <a:tr h="288000">
                <a:tc>
                  <a:txBody>
                    <a:bodyPr/>
                    <a:lstStyle/>
                    <a:p>
                      <a:pPr algn="ctr">
                        <a:lnSpc>
                          <a:spcPct val="115000"/>
                        </a:lnSpc>
                        <a:spcAft>
                          <a:spcPts val="0"/>
                        </a:spcAft>
                      </a:pPr>
                      <a:r>
                        <a:rPr lang="en-NZ" sz="1400">
                          <a:effectLst/>
                        </a:rPr>
                        <a:t>12</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412</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dirty="0">
                          <a:effectLst/>
                        </a:rPr>
                        <a:t>391</a:t>
                      </a:r>
                      <a:endParaRPr lang="en-NZ" sz="1400" dirty="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466</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438</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403</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454</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477</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479</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472</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394</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291</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dirty="0">
                          <a:effectLst/>
                        </a:rPr>
                        <a:t>339</a:t>
                      </a:r>
                      <a:endParaRPr lang="en-NZ" sz="1400" dirty="0">
                        <a:effectLst/>
                        <a:latin typeface="Calibri"/>
                        <a:ea typeface="SimSun"/>
                        <a:cs typeface="Times New Roman"/>
                      </a:endParaRPr>
                    </a:p>
                  </a:txBody>
                  <a:tcPr marL="60239" marR="60239" marT="0" marB="0" anchor="ctr"/>
                </a:tc>
              </a:tr>
              <a:tr h="288000">
                <a:tc>
                  <a:txBody>
                    <a:bodyPr/>
                    <a:lstStyle/>
                    <a:p>
                      <a:pPr algn="ctr">
                        <a:lnSpc>
                          <a:spcPct val="115000"/>
                        </a:lnSpc>
                        <a:spcAft>
                          <a:spcPts val="0"/>
                        </a:spcAft>
                      </a:pPr>
                      <a:r>
                        <a:rPr lang="en-NZ" sz="1400">
                          <a:effectLst/>
                        </a:rPr>
                        <a:t>13</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1054</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1017</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dirty="0">
                          <a:effectLst/>
                        </a:rPr>
                        <a:t>1110</a:t>
                      </a:r>
                      <a:endParaRPr lang="en-NZ" sz="1400" dirty="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985</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988</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1103</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905</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895</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843</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898</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727</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616</a:t>
                      </a:r>
                      <a:endParaRPr lang="en-NZ" sz="1400">
                        <a:effectLst/>
                        <a:latin typeface="Calibri"/>
                        <a:ea typeface="SimSun"/>
                        <a:cs typeface="Times New Roman"/>
                      </a:endParaRPr>
                    </a:p>
                  </a:txBody>
                  <a:tcPr marL="60239" marR="60239" marT="0" marB="0" anchor="ctr"/>
                </a:tc>
              </a:tr>
              <a:tr h="288000">
                <a:tc>
                  <a:txBody>
                    <a:bodyPr/>
                    <a:lstStyle/>
                    <a:p>
                      <a:pPr algn="ctr">
                        <a:lnSpc>
                          <a:spcPct val="115000"/>
                        </a:lnSpc>
                        <a:spcAft>
                          <a:spcPts val="0"/>
                        </a:spcAft>
                      </a:pPr>
                      <a:r>
                        <a:rPr lang="en-NZ" sz="1400" dirty="0">
                          <a:effectLst/>
                        </a:rPr>
                        <a:t>14</a:t>
                      </a:r>
                      <a:endParaRPr lang="en-NZ" sz="1400" dirty="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dirty="0">
                          <a:effectLst/>
                        </a:rPr>
                        <a:t>1565</a:t>
                      </a:r>
                      <a:endParaRPr lang="en-NZ" sz="1400" dirty="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dirty="0">
                          <a:effectLst/>
                        </a:rPr>
                        <a:t>1441</a:t>
                      </a:r>
                      <a:endParaRPr lang="en-NZ" sz="1400" dirty="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dirty="0">
                          <a:effectLst/>
                        </a:rPr>
                        <a:t>1432</a:t>
                      </a:r>
                      <a:endParaRPr lang="en-NZ" sz="1400" dirty="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dirty="0">
                          <a:effectLst/>
                        </a:rPr>
                        <a:t>1501</a:t>
                      </a:r>
                      <a:endParaRPr lang="en-NZ" sz="1400" dirty="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dirty="0">
                          <a:effectLst/>
                        </a:rPr>
                        <a:t>1489</a:t>
                      </a:r>
                      <a:endParaRPr lang="en-NZ" sz="1400" dirty="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dirty="0">
                          <a:effectLst/>
                        </a:rPr>
                        <a:t>1553</a:t>
                      </a:r>
                      <a:endParaRPr lang="en-NZ" sz="1400" dirty="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1436</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dirty="0">
                          <a:effectLst/>
                        </a:rPr>
                        <a:t>1314</a:t>
                      </a:r>
                      <a:endParaRPr lang="en-NZ" sz="1400" dirty="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1186</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1337</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1187</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dirty="0">
                          <a:effectLst/>
                        </a:rPr>
                        <a:t>894</a:t>
                      </a:r>
                      <a:endParaRPr lang="en-NZ" sz="1400" dirty="0">
                        <a:effectLst/>
                        <a:latin typeface="Calibri"/>
                        <a:ea typeface="SimSun"/>
                        <a:cs typeface="Times New Roman"/>
                      </a:endParaRPr>
                    </a:p>
                  </a:txBody>
                  <a:tcPr marL="60239" marR="60239" marT="0" marB="0" anchor="ctr"/>
                </a:tc>
              </a:tr>
              <a:tr h="288000">
                <a:tc>
                  <a:txBody>
                    <a:bodyPr/>
                    <a:lstStyle/>
                    <a:p>
                      <a:pPr algn="ctr">
                        <a:lnSpc>
                          <a:spcPct val="115000"/>
                        </a:lnSpc>
                        <a:spcAft>
                          <a:spcPts val="0"/>
                        </a:spcAft>
                      </a:pPr>
                      <a:r>
                        <a:rPr lang="en-NZ" sz="1400">
                          <a:effectLst/>
                        </a:rPr>
                        <a:t>15</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1072</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990</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956</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dirty="0">
                          <a:effectLst/>
                        </a:rPr>
                        <a:t>1005</a:t>
                      </a:r>
                      <a:endParaRPr lang="en-NZ" sz="1400" dirty="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dirty="0">
                          <a:effectLst/>
                        </a:rPr>
                        <a:t>1002</a:t>
                      </a:r>
                      <a:endParaRPr lang="en-NZ" sz="1400" dirty="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1078</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1100</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974</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919</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1105</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1043</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dirty="0">
                          <a:effectLst/>
                        </a:rPr>
                        <a:t>992</a:t>
                      </a:r>
                      <a:endParaRPr lang="en-NZ" sz="1400" dirty="0">
                        <a:effectLst/>
                        <a:latin typeface="Calibri"/>
                        <a:ea typeface="SimSun"/>
                        <a:cs typeface="Times New Roman"/>
                      </a:endParaRPr>
                    </a:p>
                  </a:txBody>
                  <a:tcPr marL="60239" marR="60239" marT="0" marB="0" anchor="ctr"/>
                </a:tc>
              </a:tr>
              <a:tr h="288000">
                <a:tc>
                  <a:txBody>
                    <a:bodyPr/>
                    <a:lstStyle/>
                    <a:p>
                      <a:pPr algn="ctr">
                        <a:lnSpc>
                          <a:spcPct val="115000"/>
                        </a:lnSpc>
                        <a:spcAft>
                          <a:spcPts val="0"/>
                        </a:spcAft>
                      </a:pPr>
                      <a:r>
                        <a:rPr lang="en-NZ" sz="1400">
                          <a:effectLst/>
                        </a:rPr>
                        <a:t>16</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420</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356</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357</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339</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313</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dirty="0">
                          <a:effectLst/>
                        </a:rPr>
                        <a:t>337</a:t>
                      </a:r>
                      <a:endParaRPr lang="en-NZ" sz="1400" dirty="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382</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349</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311</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429</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386</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dirty="0">
                          <a:effectLst/>
                        </a:rPr>
                        <a:t>334</a:t>
                      </a:r>
                      <a:endParaRPr lang="en-NZ" sz="1400" dirty="0">
                        <a:effectLst/>
                        <a:latin typeface="Calibri"/>
                        <a:ea typeface="SimSun"/>
                        <a:cs typeface="Times New Roman"/>
                      </a:endParaRPr>
                    </a:p>
                  </a:txBody>
                  <a:tcPr marL="60239" marR="60239" marT="0" marB="0" anchor="ctr"/>
                </a:tc>
              </a:tr>
              <a:tr h="288000">
                <a:tc>
                  <a:txBody>
                    <a:bodyPr/>
                    <a:lstStyle/>
                    <a:p>
                      <a:pPr algn="ctr">
                        <a:lnSpc>
                          <a:spcPct val="115000"/>
                        </a:lnSpc>
                        <a:spcAft>
                          <a:spcPts val="0"/>
                        </a:spcAft>
                      </a:pPr>
                      <a:r>
                        <a:rPr lang="en-NZ" sz="1400">
                          <a:effectLst/>
                        </a:rPr>
                        <a:t>17</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111</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115</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113</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114</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121</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111</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dirty="0">
                          <a:effectLst/>
                        </a:rPr>
                        <a:t>131</a:t>
                      </a:r>
                      <a:endParaRPr lang="en-NZ" sz="1400" dirty="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dirty="0">
                          <a:effectLst/>
                        </a:rPr>
                        <a:t>108</a:t>
                      </a:r>
                      <a:endParaRPr lang="en-NZ" sz="1400" dirty="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dirty="0">
                          <a:effectLst/>
                        </a:rPr>
                        <a:t>140</a:t>
                      </a:r>
                      <a:endParaRPr lang="en-NZ" sz="1400" dirty="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133</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149</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dirty="0">
                          <a:effectLst/>
                        </a:rPr>
                        <a:t>117</a:t>
                      </a:r>
                      <a:endParaRPr lang="en-NZ" sz="1400" dirty="0">
                        <a:effectLst/>
                        <a:latin typeface="Calibri"/>
                        <a:ea typeface="SimSun"/>
                        <a:cs typeface="Times New Roman"/>
                      </a:endParaRPr>
                    </a:p>
                  </a:txBody>
                  <a:tcPr marL="60239" marR="60239" marT="0" marB="0" anchor="ctr"/>
                </a:tc>
              </a:tr>
              <a:tr h="288000">
                <a:tc>
                  <a:txBody>
                    <a:bodyPr/>
                    <a:lstStyle/>
                    <a:p>
                      <a:pPr algn="ctr">
                        <a:lnSpc>
                          <a:spcPct val="115000"/>
                        </a:lnSpc>
                        <a:spcAft>
                          <a:spcPts val="0"/>
                        </a:spcAft>
                      </a:pPr>
                      <a:r>
                        <a:rPr lang="en-NZ" sz="1400">
                          <a:effectLst/>
                        </a:rPr>
                        <a:t>18 years+</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17</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36</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29</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43</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30</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17</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34</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36</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a:effectLst/>
                        </a:rPr>
                        <a:t>39</a:t>
                      </a:r>
                      <a:endParaRPr lang="en-NZ" sz="140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dirty="0">
                          <a:effectLst/>
                        </a:rPr>
                        <a:t>35</a:t>
                      </a:r>
                      <a:endParaRPr lang="en-NZ" sz="1400" dirty="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dirty="0">
                          <a:effectLst/>
                        </a:rPr>
                        <a:t>16</a:t>
                      </a:r>
                      <a:endParaRPr lang="en-NZ" sz="1400" dirty="0">
                        <a:effectLst/>
                        <a:latin typeface="Calibri"/>
                        <a:ea typeface="SimSun"/>
                        <a:cs typeface="Times New Roman"/>
                      </a:endParaRPr>
                    </a:p>
                  </a:txBody>
                  <a:tcPr marL="60239" marR="60239" marT="0" marB="0" anchor="ctr"/>
                </a:tc>
                <a:tc>
                  <a:txBody>
                    <a:bodyPr/>
                    <a:lstStyle/>
                    <a:p>
                      <a:pPr algn="ctr">
                        <a:lnSpc>
                          <a:spcPct val="115000"/>
                        </a:lnSpc>
                        <a:spcAft>
                          <a:spcPts val="0"/>
                        </a:spcAft>
                      </a:pPr>
                      <a:r>
                        <a:rPr lang="en-NZ" sz="1400" dirty="0">
                          <a:effectLst/>
                        </a:rPr>
                        <a:t>36</a:t>
                      </a:r>
                      <a:endParaRPr lang="en-NZ" sz="1400" dirty="0">
                        <a:effectLst/>
                        <a:latin typeface="Calibri"/>
                        <a:ea typeface="SimSun"/>
                        <a:cs typeface="Times New Roman"/>
                      </a:endParaRPr>
                    </a:p>
                  </a:txBody>
                  <a:tcPr marL="60239" marR="60239" marT="0" marB="0" anchor="ctr"/>
                </a:tc>
              </a:tr>
            </a:tbl>
          </a:graphicData>
        </a:graphic>
      </p:graphicFrame>
    </p:spTree>
    <p:extLst>
      <p:ext uri="{BB962C8B-B14F-4D97-AF65-F5344CB8AC3E}">
        <p14:creationId xmlns:p14="http://schemas.microsoft.com/office/powerpoint/2010/main" val="3692840127"/>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0648"/>
            <a:ext cx="8229600" cy="1143000"/>
          </a:xfrm>
        </p:spPr>
        <p:txBody>
          <a:bodyPr>
            <a:noAutofit/>
          </a:bodyPr>
          <a:lstStyle/>
          <a:p>
            <a:r>
              <a:rPr lang="en-NZ" sz="3200" b="1" dirty="0"/>
              <a:t>Actual Number of Suspension cases </a:t>
            </a:r>
            <a:r>
              <a:rPr lang="en-NZ" sz="3200" dirty="0"/>
              <a:t/>
            </a:r>
            <a:br>
              <a:rPr lang="en-NZ" sz="3200" dirty="0"/>
            </a:br>
            <a:r>
              <a:rPr lang="en-NZ" sz="3200" b="1" dirty="0"/>
              <a:t>Behaviour</a:t>
            </a:r>
            <a:endParaRPr lang="en-NZ" sz="3200" dirty="0"/>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367829787"/>
              </p:ext>
            </p:extLst>
          </p:nvPr>
        </p:nvGraphicFramePr>
        <p:xfrm>
          <a:off x="107507" y="1484784"/>
          <a:ext cx="8928986" cy="5184575"/>
        </p:xfrm>
        <a:graphic>
          <a:graphicData uri="http://schemas.openxmlformats.org/drawingml/2006/table">
            <a:tbl>
              <a:tblPr firstRow="1" firstCol="1" bandRow="1">
                <a:tableStyleId>{5C22544A-7EE6-4342-B048-85BDC9FD1C3A}</a:tableStyleId>
              </a:tblPr>
              <a:tblGrid>
                <a:gridCol w="2723343"/>
                <a:gridCol w="487522"/>
                <a:gridCol w="487522"/>
                <a:gridCol w="487522"/>
                <a:gridCol w="487522"/>
                <a:gridCol w="487522"/>
                <a:gridCol w="487522"/>
                <a:gridCol w="687533"/>
                <a:gridCol w="585742"/>
                <a:gridCol w="487522"/>
                <a:gridCol w="487522"/>
                <a:gridCol w="487522"/>
                <a:gridCol w="544670"/>
              </a:tblGrid>
              <a:tr h="304975">
                <a:tc>
                  <a:txBody>
                    <a:bodyPr/>
                    <a:lstStyle/>
                    <a:p>
                      <a:pPr>
                        <a:lnSpc>
                          <a:spcPct val="100000"/>
                        </a:lnSpc>
                        <a:spcAft>
                          <a:spcPts val="0"/>
                        </a:spcAft>
                      </a:pPr>
                      <a:r>
                        <a:rPr lang="en-NZ" sz="1200" dirty="0">
                          <a:effectLst/>
                        </a:rPr>
                        <a:t> </a:t>
                      </a:r>
                      <a:endParaRPr lang="en-NZ" sz="1200" dirty="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2000</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2001</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2002</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2003</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2004</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2005</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2006</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2007</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2008</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2009</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2010</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2011*</a:t>
                      </a:r>
                      <a:endParaRPr lang="en-NZ" sz="1200">
                        <a:effectLst/>
                        <a:latin typeface="Calibri"/>
                        <a:ea typeface="SimSun"/>
                        <a:cs typeface="Times New Roman"/>
                      </a:endParaRPr>
                    </a:p>
                  </a:txBody>
                  <a:tcPr marL="68580" marR="68580" marT="0" marB="0" anchor="ctr"/>
                </a:tc>
              </a:tr>
              <a:tr h="304975">
                <a:tc>
                  <a:txBody>
                    <a:bodyPr/>
                    <a:lstStyle/>
                    <a:p>
                      <a:pPr>
                        <a:lnSpc>
                          <a:spcPct val="100000"/>
                        </a:lnSpc>
                        <a:spcAft>
                          <a:spcPts val="0"/>
                        </a:spcAft>
                      </a:pPr>
                      <a:r>
                        <a:rPr lang="en-NZ" sz="1200" b="0" dirty="0">
                          <a:effectLst/>
                        </a:rPr>
                        <a:t>Alcohol</a:t>
                      </a:r>
                      <a:endParaRPr lang="en-NZ" sz="1200" b="0" dirty="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181</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208</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164</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185</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136</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132</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203</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177</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135</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124</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125</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67</a:t>
                      </a:r>
                      <a:endParaRPr lang="en-NZ" sz="1200">
                        <a:effectLst/>
                        <a:latin typeface="Calibri"/>
                        <a:ea typeface="SimSun"/>
                        <a:cs typeface="Times New Roman"/>
                      </a:endParaRPr>
                    </a:p>
                  </a:txBody>
                  <a:tcPr marL="68580" marR="68580" marT="0" marB="0" anchor="ctr"/>
                </a:tc>
              </a:tr>
              <a:tr h="304975">
                <a:tc>
                  <a:txBody>
                    <a:bodyPr/>
                    <a:lstStyle/>
                    <a:p>
                      <a:pPr>
                        <a:lnSpc>
                          <a:spcPct val="100000"/>
                        </a:lnSpc>
                        <a:spcAft>
                          <a:spcPts val="0"/>
                        </a:spcAft>
                      </a:pPr>
                      <a:r>
                        <a:rPr lang="en-NZ" sz="1200" b="0">
                          <a:effectLst/>
                        </a:rPr>
                        <a:t>Arson</a:t>
                      </a:r>
                      <a:endParaRPr lang="en-NZ" sz="1200" b="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82</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56</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34</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38</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50</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44</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49</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49</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52</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21</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34</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32</a:t>
                      </a:r>
                      <a:endParaRPr lang="en-NZ" sz="1200">
                        <a:effectLst/>
                        <a:latin typeface="Calibri"/>
                        <a:ea typeface="SimSun"/>
                        <a:cs typeface="Times New Roman"/>
                      </a:endParaRPr>
                    </a:p>
                  </a:txBody>
                  <a:tcPr marL="68580" marR="68580" marT="0" marB="0" anchor="ctr"/>
                </a:tc>
              </a:tr>
              <a:tr h="304975">
                <a:tc>
                  <a:txBody>
                    <a:bodyPr/>
                    <a:lstStyle/>
                    <a:p>
                      <a:pPr>
                        <a:lnSpc>
                          <a:spcPct val="100000"/>
                        </a:lnSpc>
                        <a:spcAft>
                          <a:spcPts val="0"/>
                        </a:spcAft>
                      </a:pPr>
                      <a:r>
                        <a:rPr lang="en-NZ" sz="1200" b="0" dirty="0">
                          <a:effectLst/>
                        </a:rPr>
                        <a:t>Continual Disobedience</a:t>
                      </a:r>
                      <a:endParaRPr lang="en-NZ" sz="1200" b="0" dirty="0">
                        <a:effectLst/>
                        <a:latin typeface="Calibri"/>
                        <a:ea typeface="SimSun"/>
                        <a:cs typeface="Times New Roman"/>
                      </a:endParaRPr>
                    </a:p>
                  </a:txBody>
                  <a:tcPr marL="68580" marR="68580" marT="0" marB="0" anchor="ctr">
                    <a:solidFill>
                      <a:schemeClr val="accent6"/>
                    </a:solidFill>
                  </a:tcPr>
                </a:tc>
                <a:tc>
                  <a:txBody>
                    <a:bodyPr/>
                    <a:lstStyle/>
                    <a:p>
                      <a:pPr algn="ctr">
                        <a:lnSpc>
                          <a:spcPct val="100000"/>
                        </a:lnSpc>
                        <a:spcAft>
                          <a:spcPts val="0"/>
                        </a:spcAft>
                      </a:pPr>
                      <a:r>
                        <a:rPr lang="en-NZ" sz="1200">
                          <a:effectLst/>
                        </a:rPr>
                        <a:t>1214</a:t>
                      </a:r>
                      <a:endParaRPr lang="en-NZ" sz="1200">
                        <a:effectLst/>
                        <a:latin typeface="Calibri"/>
                        <a:ea typeface="SimSun"/>
                        <a:cs typeface="Times New Roman"/>
                      </a:endParaRPr>
                    </a:p>
                  </a:txBody>
                  <a:tcPr marL="68580" marR="68580" marT="0" marB="0" anchor="ctr">
                    <a:solidFill>
                      <a:schemeClr val="accent6"/>
                    </a:solidFill>
                  </a:tcPr>
                </a:tc>
                <a:tc>
                  <a:txBody>
                    <a:bodyPr/>
                    <a:lstStyle/>
                    <a:p>
                      <a:pPr algn="ctr">
                        <a:lnSpc>
                          <a:spcPct val="100000"/>
                        </a:lnSpc>
                        <a:spcAft>
                          <a:spcPts val="0"/>
                        </a:spcAft>
                      </a:pPr>
                      <a:r>
                        <a:rPr lang="en-NZ" sz="1200">
                          <a:effectLst/>
                        </a:rPr>
                        <a:t>1129</a:t>
                      </a:r>
                      <a:endParaRPr lang="en-NZ" sz="1200">
                        <a:effectLst/>
                        <a:latin typeface="Calibri"/>
                        <a:ea typeface="SimSun"/>
                        <a:cs typeface="Times New Roman"/>
                      </a:endParaRPr>
                    </a:p>
                  </a:txBody>
                  <a:tcPr marL="68580" marR="68580" marT="0" marB="0" anchor="ctr">
                    <a:solidFill>
                      <a:schemeClr val="accent6"/>
                    </a:solidFill>
                  </a:tcPr>
                </a:tc>
                <a:tc>
                  <a:txBody>
                    <a:bodyPr/>
                    <a:lstStyle/>
                    <a:p>
                      <a:pPr algn="ctr">
                        <a:lnSpc>
                          <a:spcPct val="100000"/>
                        </a:lnSpc>
                        <a:spcAft>
                          <a:spcPts val="0"/>
                        </a:spcAft>
                      </a:pPr>
                      <a:r>
                        <a:rPr lang="en-NZ" sz="1200" dirty="0">
                          <a:effectLst/>
                        </a:rPr>
                        <a:t>1229</a:t>
                      </a:r>
                      <a:endParaRPr lang="en-NZ" sz="1200" dirty="0">
                        <a:effectLst/>
                        <a:latin typeface="Calibri"/>
                        <a:ea typeface="SimSun"/>
                        <a:cs typeface="Times New Roman"/>
                      </a:endParaRPr>
                    </a:p>
                  </a:txBody>
                  <a:tcPr marL="68580" marR="68580" marT="0" marB="0" anchor="ctr">
                    <a:solidFill>
                      <a:schemeClr val="accent6"/>
                    </a:solidFill>
                  </a:tcPr>
                </a:tc>
                <a:tc>
                  <a:txBody>
                    <a:bodyPr/>
                    <a:lstStyle/>
                    <a:p>
                      <a:pPr algn="ctr">
                        <a:lnSpc>
                          <a:spcPct val="100000"/>
                        </a:lnSpc>
                        <a:spcAft>
                          <a:spcPts val="0"/>
                        </a:spcAft>
                      </a:pPr>
                      <a:r>
                        <a:rPr lang="en-NZ" sz="1200" dirty="0">
                          <a:effectLst/>
                        </a:rPr>
                        <a:t>1155</a:t>
                      </a:r>
                      <a:endParaRPr lang="en-NZ" sz="1200" dirty="0">
                        <a:effectLst/>
                        <a:latin typeface="Calibri"/>
                        <a:ea typeface="SimSun"/>
                        <a:cs typeface="Times New Roman"/>
                      </a:endParaRPr>
                    </a:p>
                  </a:txBody>
                  <a:tcPr marL="68580" marR="68580" marT="0" marB="0" anchor="ctr">
                    <a:solidFill>
                      <a:schemeClr val="accent6"/>
                    </a:solidFill>
                  </a:tcPr>
                </a:tc>
                <a:tc>
                  <a:txBody>
                    <a:bodyPr/>
                    <a:lstStyle/>
                    <a:p>
                      <a:pPr algn="ctr">
                        <a:lnSpc>
                          <a:spcPct val="100000"/>
                        </a:lnSpc>
                        <a:spcAft>
                          <a:spcPts val="0"/>
                        </a:spcAft>
                      </a:pPr>
                      <a:r>
                        <a:rPr lang="en-NZ" sz="1200" dirty="0">
                          <a:effectLst/>
                        </a:rPr>
                        <a:t>1222</a:t>
                      </a:r>
                      <a:endParaRPr lang="en-NZ" sz="1200" dirty="0">
                        <a:effectLst/>
                        <a:latin typeface="Calibri"/>
                        <a:ea typeface="SimSun"/>
                        <a:cs typeface="Times New Roman"/>
                      </a:endParaRPr>
                    </a:p>
                  </a:txBody>
                  <a:tcPr marL="68580" marR="68580" marT="0" marB="0" anchor="ctr">
                    <a:solidFill>
                      <a:schemeClr val="accent6"/>
                    </a:solidFill>
                  </a:tcPr>
                </a:tc>
                <a:tc>
                  <a:txBody>
                    <a:bodyPr/>
                    <a:lstStyle/>
                    <a:p>
                      <a:pPr algn="ctr">
                        <a:lnSpc>
                          <a:spcPct val="100000"/>
                        </a:lnSpc>
                        <a:spcAft>
                          <a:spcPts val="0"/>
                        </a:spcAft>
                      </a:pPr>
                      <a:r>
                        <a:rPr lang="en-NZ" sz="1200" dirty="0">
                          <a:effectLst/>
                        </a:rPr>
                        <a:t>1330</a:t>
                      </a:r>
                      <a:endParaRPr lang="en-NZ" sz="1200" dirty="0">
                        <a:effectLst/>
                        <a:latin typeface="Calibri"/>
                        <a:ea typeface="SimSun"/>
                        <a:cs typeface="Times New Roman"/>
                      </a:endParaRPr>
                    </a:p>
                  </a:txBody>
                  <a:tcPr marL="68580" marR="68580" marT="0" marB="0" anchor="ctr">
                    <a:solidFill>
                      <a:schemeClr val="accent6"/>
                    </a:solidFill>
                  </a:tcPr>
                </a:tc>
                <a:tc>
                  <a:txBody>
                    <a:bodyPr/>
                    <a:lstStyle/>
                    <a:p>
                      <a:pPr algn="ctr">
                        <a:lnSpc>
                          <a:spcPct val="100000"/>
                        </a:lnSpc>
                        <a:spcAft>
                          <a:spcPts val="0"/>
                        </a:spcAft>
                      </a:pPr>
                      <a:r>
                        <a:rPr lang="en-NZ" sz="1200" dirty="0">
                          <a:effectLst/>
                        </a:rPr>
                        <a:t>1359</a:t>
                      </a:r>
                      <a:endParaRPr lang="en-NZ" sz="1200" dirty="0">
                        <a:effectLst/>
                        <a:latin typeface="Calibri"/>
                        <a:ea typeface="SimSun"/>
                        <a:cs typeface="Times New Roman"/>
                      </a:endParaRPr>
                    </a:p>
                  </a:txBody>
                  <a:tcPr marL="68580" marR="68580" marT="0" marB="0" anchor="ctr">
                    <a:solidFill>
                      <a:schemeClr val="accent6"/>
                    </a:solidFill>
                  </a:tcPr>
                </a:tc>
                <a:tc>
                  <a:txBody>
                    <a:bodyPr/>
                    <a:lstStyle/>
                    <a:p>
                      <a:pPr algn="ctr">
                        <a:lnSpc>
                          <a:spcPct val="100000"/>
                        </a:lnSpc>
                        <a:spcAft>
                          <a:spcPts val="0"/>
                        </a:spcAft>
                      </a:pPr>
                      <a:r>
                        <a:rPr lang="en-NZ" sz="1200" dirty="0">
                          <a:effectLst/>
                        </a:rPr>
                        <a:t>1282</a:t>
                      </a:r>
                      <a:endParaRPr lang="en-NZ" sz="1200" dirty="0">
                        <a:effectLst/>
                        <a:latin typeface="Calibri"/>
                        <a:ea typeface="SimSun"/>
                        <a:cs typeface="Times New Roman"/>
                      </a:endParaRPr>
                    </a:p>
                  </a:txBody>
                  <a:tcPr marL="68580" marR="68580" marT="0" marB="0" anchor="ctr">
                    <a:solidFill>
                      <a:schemeClr val="accent6"/>
                    </a:solidFill>
                  </a:tcPr>
                </a:tc>
                <a:tc>
                  <a:txBody>
                    <a:bodyPr/>
                    <a:lstStyle/>
                    <a:p>
                      <a:pPr algn="ctr">
                        <a:lnSpc>
                          <a:spcPct val="100000"/>
                        </a:lnSpc>
                        <a:spcAft>
                          <a:spcPts val="0"/>
                        </a:spcAft>
                      </a:pPr>
                      <a:r>
                        <a:rPr lang="en-NZ" sz="1200" dirty="0">
                          <a:effectLst/>
                        </a:rPr>
                        <a:t>1300</a:t>
                      </a:r>
                      <a:endParaRPr lang="en-NZ" sz="1200" dirty="0">
                        <a:effectLst/>
                        <a:latin typeface="Calibri"/>
                        <a:ea typeface="SimSun"/>
                        <a:cs typeface="Times New Roman"/>
                      </a:endParaRPr>
                    </a:p>
                  </a:txBody>
                  <a:tcPr marL="68580" marR="68580" marT="0" marB="0" anchor="ctr">
                    <a:solidFill>
                      <a:schemeClr val="accent6"/>
                    </a:solidFill>
                  </a:tcPr>
                </a:tc>
                <a:tc>
                  <a:txBody>
                    <a:bodyPr/>
                    <a:lstStyle/>
                    <a:p>
                      <a:pPr algn="ctr">
                        <a:lnSpc>
                          <a:spcPct val="100000"/>
                        </a:lnSpc>
                        <a:spcAft>
                          <a:spcPts val="0"/>
                        </a:spcAft>
                      </a:pPr>
                      <a:r>
                        <a:rPr lang="en-NZ" sz="1200" dirty="0">
                          <a:effectLst/>
                        </a:rPr>
                        <a:t>1443</a:t>
                      </a:r>
                      <a:endParaRPr lang="en-NZ" sz="1200" dirty="0">
                        <a:effectLst/>
                        <a:latin typeface="Calibri"/>
                        <a:ea typeface="SimSun"/>
                        <a:cs typeface="Times New Roman"/>
                      </a:endParaRPr>
                    </a:p>
                  </a:txBody>
                  <a:tcPr marL="68580" marR="68580" marT="0" marB="0" anchor="ctr">
                    <a:solidFill>
                      <a:schemeClr val="accent6"/>
                    </a:solidFill>
                  </a:tcPr>
                </a:tc>
                <a:tc>
                  <a:txBody>
                    <a:bodyPr/>
                    <a:lstStyle/>
                    <a:p>
                      <a:pPr algn="ctr">
                        <a:lnSpc>
                          <a:spcPct val="100000"/>
                        </a:lnSpc>
                        <a:spcAft>
                          <a:spcPts val="0"/>
                        </a:spcAft>
                      </a:pPr>
                      <a:r>
                        <a:rPr lang="en-NZ" sz="1200" dirty="0">
                          <a:effectLst/>
                        </a:rPr>
                        <a:t>1007</a:t>
                      </a:r>
                      <a:endParaRPr lang="en-NZ" sz="1200" dirty="0">
                        <a:effectLst/>
                        <a:latin typeface="Calibri"/>
                        <a:ea typeface="SimSun"/>
                        <a:cs typeface="Times New Roman"/>
                      </a:endParaRPr>
                    </a:p>
                  </a:txBody>
                  <a:tcPr marL="68580" marR="68580" marT="0" marB="0" anchor="ctr">
                    <a:solidFill>
                      <a:schemeClr val="accent6"/>
                    </a:solidFill>
                  </a:tcPr>
                </a:tc>
                <a:tc>
                  <a:txBody>
                    <a:bodyPr/>
                    <a:lstStyle/>
                    <a:p>
                      <a:pPr algn="ctr">
                        <a:lnSpc>
                          <a:spcPct val="100000"/>
                        </a:lnSpc>
                        <a:spcAft>
                          <a:spcPts val="0"/>
                        </a:spcAft>
                      </a:pPr>
                      <a:r>
                        <a:rPr lang="en-NZ" sz="1200" dirty="0">
                          <a:effectLst/>
                        </a:rPr>
                        <a:t>957</a:t>
                      </a:r>
                      <a:endParaRPr lang="en-NZ" sz="1200" dirty="0">
                        <a:effectLst/>
                        <a:latin typeface="Calibri"/>
                        <a:ea typeface="SimSun"/>
                        <a:cs typeface="Times New Roman"/>
                      </a:endParaRPr>
                    </a:p>
                  </a:txBody>
                  <a:tcPr marL="68580" marR="68580" marT="0" marB="0" anchor="ctr">
                    <a:solidFill>
                      <a:schemeClr val="accent6"/>
                    </a:solidFill>
                  </a:tcPr>
                </a:tc>
              </a:tr>
              <a:tr h="304975">
                <a:tc>
                  <a:txBody>
                    <a:bodyPr/>
                    <a:lstStyle/>
                    <a:p>
                      <a:pPr>
                        <a:lnSpc>
                          <a:spcPct val="100000"/>
                        </a:lnSpc>
                        <a:spcAft>
                          <a:spcPts val="0"/>
                        </a:spcAft>
                      </a:pPr>
                      <a:r>
                        <a:rPr lang="en-NZ" sz="1200" b="0" dirty="0">
                          <a:effectLst/>
                        </a:rPr>
                        <a:t>Drugs (including substance abuse)</a:t>
                      </a:r>
                      <a:endParaRPr lang="en-NZ" sz="1200" b="0" dirty="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dirty="0">
                          <a:effectLst/>
                        </a:rPr>
                        <a:t>1551</a:t>
                      </a:r>
                      <a:endParaRPr lang="en-NZ" sz="1200" dirty="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dirty="0">
                          <a:effectLst/>
                        </a:rPr>
                        <a:t>1555</a:t>
                      </a:r>
                      <a:endParaRPr lang="en-NZ" sz="1200" dirty="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dirty="0">
                          <a:effectLst/>
                        </a:rPr>
                        <a:t>1471</a:t>
                      </a:r>
                      <a:endParaRPr lang="en-NZ" sz="1200" dirty="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1313</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1229</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1321</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1004</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942</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817</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1071</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1128</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838</a:t>
                      </a:r>
                      <a:endParaRPr lang="en-NZ" sz="1200">
                        <a:effectLst/>
                        <a:latin typeface="Calibri"/>
                        <a:ea typeface="SimSun"/>
                        <a:cs typeface="Times New Roman"/>
                      </a:endParaRPr>
                    </a:p>
                  </a:txBody>
                  <a:tcPr marL="68580" marR="68580" marT="0" marB="0" anchor="ctr"/>
                </a:tc>
              </a:tr>
              <a:tr h="304975">
                <a:tc>
                  <a:txBody>
                    <a:bodyPr/>
                    <a:lstStyle/>
                    <a:p>
                      <a:pPr>
                        <a:lnSpc>
                          <a:spcPct val="100000"/>
                        </a:lnSpc>
                        <a:spcAft>
                          <a:spcPts val="0"/>
                        </a:spcAft>
                      </a:pPr>
                      <a:r>
                        <a:rPr lang="en-NZ" sz="1200" b="0" dirty="0">
                          <a:solidFill>
                            <a:srgbClr val="FFFF00"/>
                          </a:solidFill>
                          <a:effectLst/>
                        </a:rPr>
                        <a:t>Other harmful or dangerous behaviour</a:t>
                      </a:r>
                      <a:endParaRPr lang="en-NZ" sz="1200" b="0" dirty="0">
                        <a:solidFill>
                          <a:srgbClr val="FFFF00"/>
                        </a:solidFill>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254</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226</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262</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300</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272</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282</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321</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333</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280</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301</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326</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295</a:t>
                      </a:r>
                      <a:endParaRPr lang="en-NZ" sz="1200">
                        <a:effectLst/>
                        <a:latin typeface="Calibri"/>
                        <a:ea typeface="SimSun"/>
                        <a:cs typeface="Times New Roman"/>
                      </a:endParaRPr>
                    </a:p>
                  </a:txBody>
                  <a:tcPr marL="68580" marR="68580" marT="0" marB="0" anchor="ctr"/>
                </a:tc>
              </a:tr>
              <a:tr h="304975">
                <a:tc>
                  <a:txBody>
                    <a:bodyPr/>
                    <a:lstStyle/>
                    <a:p>
                      <a:pPr>
                        <a:lnSpc>
                          <a:spcPct val="100000"/>
                        </a:lnSpc>
                        <a:spcAft>
                          <a:spcPts val="0"/>
                        </a:spcAft>
                      </a:pPr>
                      <a:r>
                        <a:rPr lang="en-NZ" sz="1200" b="0" dirty="0">
                          <a:effectLst/>
                        </a:rPr>
                        <a:t>Physical Assault on other students</a:t>
                      </a:r>
                      <a:endParaRPr lang="en-NZ" sz="1200" b="0" dirty="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801</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685</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761</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722</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852</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947</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921</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889</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860</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813</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732</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694</a:t>
                      </a:r>
                      <a:endParaRPr lang="en-NZ" sz="1200">
                        <a:effectLst/>
                        <a:latin typeface="Calibri"/>
                        <a:ea typeface="SimSun"/>
                        <a:cs typeface="Times New Roman"/>
                      </a:endParaRPr>
                    </a:p>
                  </a:txBody>
                  <a:tcPr marL="68580" marR="68580" marT="0" marB="0" anchor="ctr"/>
                </a:tc>
              </a:tr>
              <a:tr h="304975">
                <a:tc>
                  <a:txBody>
                    <a:bodyPr/>
                    <a:lstStyle/>
                    <a:p>
                      <a:pPr>
                        <a:lnSpc>
                          <a:spcPct val="100000"/>
                        </a:lnSpc>
                        <a:spcAft>
                          <a:spcPts val="0"/>
                        </a:spcAft>
                      </a:pPr>
                      <a:r>
                        <a:rPr lang="en-NZ" sz="1200" b="0">
                          <a:effectLst/>
                        </a:rPr>
                        <a:t>Physical Assault on staff</a:t>
                      </a:r>
                      <a:endParaRPr lang="en-NZ" sz="1200" b="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128</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149</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142</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187</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156</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194</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214</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228</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218</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192</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185</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167</a:t>
                      </a:r>
                      <a:endParaRPr lang="en-NZ" sz="1200">
                        <a:effectLst/>
                        <a:latin typeface="Calibri"/>
                        <a:ea typeface="SimSun"/>
                        <a:cs typeface="Times New Roman"/>
                      </a:endParaRPr>
                    </a:p>
                  </a:txBody>
                  <a:tcPr marL="68580" marR="68580" marT="0" marB="0" anchor="ctr"/>
                </a:tc>
              </a:tr>
              <a:tr h="304975">
                <a:tc>
                  <a:txBody>
                    <a:bodyPr/>
                    <a:lstStyle/>
                    <a:p>
                      <a:pPr>
                        <a:lnSpc>
                          <a:spcPct val="100000"/>
                        </a:lnSpc>
                        <a:spcAft>
                          <a:spcPts val="0"/>
                        </a:spcAft>
                      </a:pPr>
                      <a:r>
                        <a:rPr lang="en-NZ" sz="1200" b="0">
                          <a:effectLst/>
                        </a:rPr>
                        <a:t>Sexual Harassment</a:t>
                      </a:r>
                      <a:endParaRPr lang="en-NZ" sz="1200" b="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32</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36</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31</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32</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37</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31</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39</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24</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30</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29</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15</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16</a:t>
                      </a:r>
                      <a:endParaRPr lang="en-NZ" sz="1200">
                        <a:effectLst/>
                        <a:latin typeface="Calibri"/>
                        <a:ea typeface="SimSun"/>
                        <a:cs typeface="Times New Roman"/>
                      </a:endParaRPr>
                    </a:p>
                  </a:txBody>
                  <a:tcPr marL="68580" marR="68580" marT="0" marB="0" anchor="ctr"/>
                </a:tc>
              </a:tr>
              <a:tr h="304975">
                <a:tc>
                  <a:txBody>
                    <a:bodyPr/>
                    <a:lstStyle/>
                    <a:p>
                      <a:pPr>
                        <a:lnSpc>
                          <a:spcPct val="100000"/>
                        </a:lnSpc>
                        <a:spcAft>
                          <a:spcPts val="0"/>
                        </a:spcAft>
                      </a:pPr>
                      <a:r>
                        <a:rPr lang="en-NZ" sz="1200" b="0">
                          <a:effectLst/>
                        </a:rPr>
                        <a:t>Sexual Misconduct</a:t>
                      </a:r>
                      <a:endParaRPr lang="en-NZ" sz="1200" b="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24</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26</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43</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38</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41</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47</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31</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37</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32</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31</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34</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38</a:t>
                      </a:r>
                      <a:endParaRPr lang="en-NZ" sz="1200">
                        <a:effectLst/>
                        <a:latin typeface="Calibri"/>
                        <a:ea typeface="SimSun"/>
                        <a:cs typeface="Times New Roman"/>
                      </a:endParaRPr>
                    </a:p>
                  </a:txBody>
                  <a:tcPr marL="68580" marR="68580" marT="0" marB="0" anchor="ctr"/>
                </a:tc>
              </a:tr>
              <a:tr h="304975">
                <a:tc>
                  <a:txBody>
                    <a:bodyPr/>
                    <a:lstStyle/>
                    <a:p>
                      <a:pPr>
                        <a:lnSpc>
                          <a:spcPct val="100000"/>
                        </a:lnSpc>
                        <a:spcAft>
                          <a:spcPts val="0"/>
                        </a:spcAft>
                      </a:pPr>
                      <a:r>
                        <a:rPr lang="en-NZ" sz="1200" b="0">
                          <a:effectLst/>
                        </a:rPr>
                        <a:t>Smoking</a:t>
                      </a:r>
                      <a:endParaRPr lang="en-NZ" sz="1200" b="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57</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38</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46</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36</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54</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38</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45</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36</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22</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21</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19</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11</a:t>
                      </a:r>
                      <a:endParaRPr lang="en-NZ" sz="1200">
                        <a:effectLst/>
                        <a:latin typeface="Calibri"/>
                        <a:ea typeface="SimSun"/>
                        <a:cs typeface="Times New Roman"/>
                      </a:endParaRPr>
                    </a:p>
                  </a:txBody>
                  <a:tcPr marL="68580" marR="68580" marT="0" marB="0" anchor="ctr"/>
                </a:tc>
              </a:tr>
              <a:tr h="304975">
                <a:tc>
                  <a:txBody>
                    <a:bodyPr/>
                    <a:lstStyle/>
                    <a:p>
                      <a:pPr>
                        <a:lnSpc>
                          <a:spcPct val="100000"/>
                        </a:lnSpc>
                        <a:spcAft>
                          <a:spcPts val="0"/>
                        </a:spcAft>
                      </a:pPr>
                      <a:r>
                        <a:rPr lang="en-NZ" sz="1200" b="0">
                          <a:effectLst/>
                        </a:rPr>
                        <a:t>Theft</a:t>
                      </a:r>
                      <a:endParaRPr lang="en-NZ" sz="1200" b="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251</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216</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234</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293</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229</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229</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225</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207</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190</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241</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204</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179</a:t>
                      </a:r>
                      <a:endParaRPr lang="en-NZ" sz="1200">
                        <a:effectLst/>
                        <a:latin typeface="Calibri"/>
                        <a:ea typeface="SimSun"/>
                        <a:cs typeface="Times New Roman"/>
                      </a:endParaRPr>
                    </a:p>
                  </a:txBody>
                  <a:tcPr marL="68580" marR="68580" marT="0" marB="0" anchor="ctr"/>
                </a:tc>
              </a:tr>
              <a:tr h="304975">
                <a:tc>
                  <a:txBody>
                    <a:bodyPr/>
                    <a:lstStyle/>
                    <a:p>
                      <a:pPr>
                        <a:lnSpc>
                          <a:spcPct val="100000"/>
                        </a:lnSpc>
                        <a:spcAft>
                          <a:spcPts val="0"/>
                        </a:spcAft>
                      </a:pPr>
                      <a:r>
                        <a:rPr lang="en-NZ" sz="1200" b="0">
                          <a:effectLst/>
                        </a:rPr>
                        <a:t>Vandalism</a:t>
                      </a:r>
                      <a:endParaRPr lang="en-NZ" sz="1200" b="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92</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121</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99</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123</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97</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107</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159</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90</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84</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79</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71</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73</a:t>
                      </a:r>
                      <a:endParaRPr lang="en-NZ" sz="1200">
                        <a:effectLst/>
                        <a:latin typeface="Calibri"/>
                        <a:ea typeface="SimSun"/>
                        <a:cs typeface="Times New Roman"/>
                      </a:endParaRPr>
                    </a:p>
                  </a:txBody>
                  <a:tcPr marL="68580" marR="68580" marT="0" marB="0" anchor="ctr"/>
                </a:tc>
              </a:tr>
              <a:tr h="304975">
                <a:tc>
                  <a:txBody>
                    <a:bodyPr/>
                    <a:lstStyle/>
                    <a:p>
                      <a:pPr>
                        <a:lnSpc>
                          <a:spcPct val="100000"/>
                        </a:lnSpc>
                        <a:spcAft>
                          <a:spcPts val="0"/>
                        </a:spcAft>
                      </a:pPr>
                      <a:r>
                        <a:rPr lang="en-NZ" sz="1200" b="0" dirty="0">
                          <a:effectLst/>
                        </a:rPr>
                        <a:t>Verbal Assault on other students</a:t>
                      </a:r>
                      <a:endParaRPr lang="en-NZ" sz="1200" b="0" dirty="0">
                        <a:effectLst/>
                        <a:latin typeface="Calibri"/>
                        <a:ea typeface="SimSun"/>
                        <a:cs typeface="Times New Roman"/>
                      </a:endParaRPr>
                    </a:p>
                  </a:txBody>
                  <a:tcPr marL="68580" marR="68580" marT="0" marB="0" anchor="ctr">
                    <a:solidFill>
                      <a:schemeClr val="accent6"/>
                    </a:solidFill>
                  </a:tcPr>
                </a:tc>
                <a:tc>
                  <a:txBody>
                    <a:bodyPr/>
                    <a:lstStyle/>
                    <a:p>
                      <a:pPr algn="ctr">
                        <a:lnSpc>
                          <a:spcPct val="100000"/>
                        </a:lnSpc>
                        <a:spcAft>
                          <a:spcPts val="0"/>
                        </a:spcAft>
                      </a:pPr>
                      <a:r>
                        <a:rPr lang="en-NZ" sz="1200" dirty="0">
                          <a:effectLst/>
                        </a:rPr>
                        <a:t>67</a:t>
                      </a:r>
                      <a:endParaRPr lang="en-NZ" sz="1200" dirty="0">
                        <a:effectLst/>
                        <a:latin typeface="Calibri"/>
                        <a:ea typeface="SimSun"/>
                        <a:cs typeface="Times New Roman"/>
                      </a:endParaRPr>
                    </a:p>
                  </a:txBody>
                  <a:tcPr marL="68580" marR="68580" marT="0" marB="0" anchor="ctr">
                    <a:solidFill>
                      <a:schemeClr val="accent6"/>
                    </a:solidFill>
                  </a:tcPr>
                </a:tc>
                <a:tc>
                  <a:txBody>
                    <a:bodyPr/>
                    <a:lstStyle/>
                    <a:p>
                      <a:pPr algn="ctr">
                        <a:lnSpc>
                          <a:spcPct val="100000"/>
                        </a:lnSpc>
                        <a:spcAft>
                          <a:spcPts val="0"/>
                        </a:spcAft>
                      </a:pPr>
                      <a:r>
                        <a:rPr lang="en-NZ" sz="1200" dirty="0">
                          <a:effectLst/>
                        </a:rPr>
                        <a:t>57</a:t>
                      </a:r>
                      <a:endParaRPr lang="en-NZ" sz="1200" dirty="0">
                        <a:effectLst/>
                        <a:latin typeface="Calibri"/>
                        <a:ea typeface="SimSun"/>
                        <a:cs typeface="Times New Roman"/>
                      </a:endParaRPr>
                    </a:p>
                  </a:txBody>
                  <a:tcPr marL="68580" marR="68580" marT="0" marB="0" anchor="ctr">
                    <a:solidFill>
                      <a:schemeClr val="accent6"/>
                    </a:solidFill>
                  </a:tcPr>
                </a:tc>
                <a:tc>
                  <a:txBody>
                    <a:bodyPr/>
                    <a:lstStyle/>
                    <a:p>
                      <a:pPr algn="ctr">
                        <a:lnSpc>
                          <a:spcPct val="100000"/>
                        </a:lnSpc>
                        <a:spcAft>
                          <a:spcPts val="0"/>
                        </a:spcAft>
                      </a:pPr>
                      <a:r>
                        <a:rPr lang="en-NZ" sz="1200" dirty="0">
                          <a:effectLst/>
                        </a:rPr>
                        <a:t>56</a:t>
                      </a:r>
                      <a:endParaRPr lang="en-NZ" sz="1200" dirty="0">
                        <a:effectLst/>
                        <a:latin typeface="Calibri"/>
                        <a:ea typeface="SimSun"/>
                        <a:cs typeface="Times New Roman"/>
                      </a:endParaRPr>
                    </a:p>
                  </a:txBody>
                  <a:tcPr marL="68580" marR="68580" marT="0" marB="0" anchor="ctr">
                    <a:solidFill>
                      <a:schemeClr val="accent6"/>
                    </a:solidFill>
                  </a:tcPr>
                </a:tc>
                <a:tc>
                  <a:txBody>
                    <a:bodyPr/>
                    <a:lstStyle/>
                    <a:p>
                      <a:pPr algn="ctr">
                        <a:lnSpc>
                          <a:spcPct val="100000"/>
                        </a:lnSpc>
                        <a:spcAft>
                          <a:spcPts val="0"/>
                        </a:spcAft>
                      </a:pPr>
                      <a:r>
                        <a:rPr lang="en-NZ" sz="1200" dirty="0">
                          <a:effectLst/>
                        </a:rPr>
                        <a:t>40</a:t>
                      </a:r>
                      <a:endParaRPr lang="en-NZ" sz="1200" dirty="0">
                        <a:effectLst/>
                        <a:latin typeface="Calibri"/>
                        <a:ea typeface="SimSun"/>
                        <a:cs typeface="Times New Roman"/>
                      </a:endParaRPr>
                    </a:p>
                  </a:txBody>
                  <a:tcPr marL="68580" marR="68580" marT="0" marB="0" anchor="ctr">
                    <a:solidFill>
                      <a:schemeClr val="accent6"/>
                    </a:solidFill>
                  </a:tcPr>
                </a:tc>
                <a:tc>
                  <a:txBody>
                    <a:bodyPr/>
                    <a:lstStyle/>
                    <a:p>
                      <a:pPr algn="ctr">
                        <a:lnSpc>
                          <a:spcPct val="100000"/>
                        </a:lnSpc>
                        <a:spcAft>
                          <a:spcPts val="0"/>
                        </a:spcAft>
                      </a:pPr>
                      <a:r>
                        <a:rPr lang="en-NZ" sz="1200" dirty="0">
                          <a:effectLst/>
                        </a:rPr>
                        <a:t>57</a:t>
                      </a:r>
                      <a:endParaRPr lang="en-NZ" sz="1200" dirty="0">
                        <a:effectLst/>
                        <a:latin typeface="Calibri"/>
                        <a:ea typeface="SimSun"/>
                        <a:cs typeface="Times New Roman"/>
                      </a:endParaRPr>
                    </a:p>
                  </a:txBody>
                  <a:tcPr marL="68580" marR="68580" marT="0" marB="0" anchor="ctr">
                    <a:solidFill>
                      <a:schemeClr val="accent6"/>
                    </a:solidFill>
                  </a:tcPr>
                </a:tc>
                <a:tc>
                  <a:txBody>
                    <a:bodyPr/>
                    <a:lstStyle/>
                    <a:p>
                      <a:pPr algn="ctr">
                        <a:lnSpc>
                          <a:spcPct val="100000"/>
                        </a:lnSpc>
                        <a:spcAft>
                          <a:spcPts val="0"/>
                        </a:spcAft>
                      </a:pPr>
                      <a:r>
                        <a:rPr lang="en-NZ" sz="1200" dirty="0">
                          <a:effectLst/>
                        </a:rPr>
                        <a:t>40</a:t>
                      </a:r>
                      <a:endParaRPr lang="en-NZ" sz="1200" dirty="0">
                        <a:effectLst/>
                        <a:latin typeface="Calibri"/>
                        <a:ea typeface="SimSun"/>
                        <a:cs typeface="Times New Roman"/>
                      </a:endParaRPr>
                    </a:p>
                  </a:txBody>
                  <a:tcPr marL="68580" marR="68580" marT="0" marB="0" anchor="ctr">
                    <a:solidFill>
                      <a:schemeClr val="accent6"/>
                    </a:solidFill>
                  </a:tcPr>
                </a:tc>
                <a:tc>
                  <a:txBody>
                    <a:bodyPr/>
                    <a:lstStyle/>
                    <a:p>
                      <a:pPr algn="ctr">
                        <a:lnSpc>
                          <a:spcPct val="100000"/>
                        </a:lnSpc>
                        <a:spcAft>
                          <a:spcPts val="0"/>
                        </a:spcAft>
                      </a:pPr>
                      <a:r>
                        <a:rPr lang="en-NZ" sz="1200" dirty="0">
                          <a:effectLst/>
                        </a:rPr>
                        <a:t>66</a:t>
                      </a:r>
                      <a:endParaRPr lang="en-NZ" sz="1200" dirty="0">
                        <a:effectLst/>
                        <a:latin typeface="Calibri"/>
                        <a:ea typeface="SimSun"/>
                        <a:cs typeface="Times New Roman"/>
                      </a:endParaRPr>
                    </a:p>
                  </a:txBody>
                  <a:tcPr marL="68580" marR="68580" marT="0" marB="0" anchor="ctr">
                    <a:solidFill>
                      <a:schemeClr val="accent6"/>
                    </a:solidFill>
                  </a:tcPr>
                </a:tc>
                <a:tc>
                  <a:txBody>
                    <a:bodyPr/>
                    <a:lstStyle/>
                    <a:p>
                      <a:pPr algn="ctr">
                        <a:lnSpc>
                          <a:spcPct val="100000"/>
                        </a:lnSpc>
                        <a:spcAft>
                          <a:spcPts val="0"/>
                        </a:spcAft>
                      </a:pPr>
                      <a:r>
                        <a:rPr lang="en-NZ" sz="1200" dirty="0">
                          <a:effectLst/>
                        </a:rPr>
                        <a:t>36</a:t>
                      </a:r>
                      <a:endParaRPr lang="en-NZ" sz="1200" dirty="0">
                        <a:effectLst/>
                        <a:latin typeface="Calibri"/>
                        <a:ea typeface="SimSun"/>
                        <a:cs typeface="Times New Roman"/>
                      </a:endParaRPr>
                    </a:p>
                  </a:txBody>
                  <a:tcPr marL="68580" marR="68580" marT="0" marB="0" anchor="ctr">
                    <a:solidFill>
                      <a:schemeClr val="accent6"/>
                    </a:solidFill>
                  </a:tcPr>
                </a:tc>
                <a:tc>
                  <a:txBody>
                    <a:bodyPr/>
                    <a:lstStyle/>
                    <a:p>
                      <a:pPr algn="ctr">
                        <a:lnSpc>
                          <a:spcPct val="100000"/>
                        </a:lnSpc>
                        <a:spcAft>
                          <a:spcPts val="0"/>
                        </a:spcAft>
                      </a:pPr>
                      <a:r>
                        <a:rPr lang="en-NZ" sz="1200" dirty="0">
                          <a:effectLst/>
                        </a:rPr>
                        <a:t>33</a:t>
                      </a:r>
                      <a:endParaRPr lang="en-NZ" sz="1200" dirty="0">
                        <a:effectLst/>
                        <a:latin typeface="Calibri"/>
                        <a:ea typeface="SimSun"/>
                        <a:cs typeface="Times New Roman"/>
                      </a:endParaRPr>
                    </a:p>
                  </a:txBody>
                  <a:tcPr marL="68580" marR="68580" marT="0" marB="0" anchor="ctr">
                    <a:solidFill>
                      <a:schemeClr val="accent6"/>
                    </a:solidFill>
                  </a:tcPr>
                </a:tc>
                <a:tc>
                  <a:txBody>
                    <a:bodyPr/>
                    <a:lstStyle/>
                    <a:p>
                      <a:pPr algn="ctr">
                        <a:lnSpc>
                          <a:spcPct val="100000"/>
                        </a:lnSpc>
                        <a:spcAft>
                          <a:spcPts val="0"/>
                        </a:spcAft>
                      </a:pPr>
                      <a:r>
                        <a:rPr lang="en-NZ" sz="1200" dirty="0">
                          <a:effectLst/>
                        </a:rPr>
                        <a:t>56</a:t>
                      </a:r>
                      <a:endParaRPr lang="en-NZ" sz="1200" dirty="0">
                        <a:effectLst/>
                        <a:latin typeface="Calibri"/>
                        <a:ea typeface="SimSun"/>
                        <a:cs typeface="Times New Roman"/>
                      </a:endParaRPr>
                    </a:p>
                  </a:txBody>
                  <a:tcPr marL="68580" marR="68580" marT="0" marB="0" anchor="ctr">
                    <a:solidFill>
                      <a:schemeClr val="accent6"/>
                    </a:solidFill>
                  </a:tcPr>
                </a:tc>
                <a:tc>
                  <a:txBody>
                    <a:bodyPr/>
                    <a:lstStyle/>
                    <a:p>
                      <a:pPr algn="ctr">
                        <a:lnSpc>
                          <a:spcPct val="100000"/>
                        </a:lnSpc>
                        <a:spcAft>
                          <a:spcPts val="0"/>
                        </a:spcAft>
                      </a:pPr>
                      <a:r>
                        <a:rPr lang="en-NZ" sz="1200" dirty="0">
                          <a:effectLst/>
                        </a:rPr>
                        <a:t>45</a:t>
                      </a:r>
                      <a:endParaRPr lang="en-NZ" sz="1200" dirty="0">
                        <a:effectLst/>
                        <a:latin typeface="Calibri"/>
                        <a:ea typeface="SimSun"/>
                        <a:cs typeface="Times New Roman"/>
                      </a:endParaRPr>
                    </a:p>
                  </a:txBody>
                  <a:tcPr marL="68580" marR="68580" marT="0" marB="0" anchor="ctr">
                    <a:solidFill>
                      <a:schemeClr val="accent6"/>
                    </a:solidFill>
                  </a:tcPr>
                </a:tc>
                <a:tc>
                  <a:txBody>
                    <a:bodyPr/>
                    <a:lstStyle/>
                    <a:p>
                      <a:pPr algn="ctr">
                        <a:lnSpc>
                          <a:spcPct val="100000"/>
                        </a:lnSpc>
                        <a:spcAft>
                          <a:spcPts val="0"/>
                        </a:spcAft>
                      </a:pPr>
                      <a:r>
                        <a:rPr lang="en-NZ" sz="1200" dirty="0">
                          <a:effectLst/>
                        </a:rPr>
                        <a:t>48</a:t>
                      </a:r>
                      <a:endParaRPr lang="en-NZ" sz="1200" dirty="0">
                        <a:effectLst/>
                        <a:latin typeface="Calibri"/>
                        <a:ea typeface="SimSun"/>
                        <a:cs typeface="Times New Roman"/>
                      </a:endParaRPr>
                    </a:p>
                  </a:txBody>
                  <a:tcPr marL="68580" marR="68580" marT="0" marB="0" anchor="ctr">
                    <a:solidFill>
                      <a:schemeClr val="accent6"/>
                    </a:solidFill>
                  </a:tcPr>
                </a:tc>
              </a:tr>
              <a:tr h="304975">
                <a:tc>
                  <a:txBody>
                    <a:bodyPr/>
                    <a:lstStyle/>
                    <a:p>
                      <a:pPr>
                        <a:lnSpc>
                          <a:spcPct val="100000"/>
                        </a:lnSpc>
                        <a:spcAft>
                          <a:spcPts val="0"/>
                        </a:spcAft>
                      </a:pPr>
                      <a:r>
                        <a:rPr lang="en-NZ" sz="1200" b="0" dirty="0">
                          <a:effectLst/>
                        </a:rPr>
                        <a:t>Verbal Assault on staff</a:t>
                      </a:r>
                      <a:endParaRPr lang="en-NZ" sz="1200" b="0" dirty="0">
                        <a:effectLst/>
                        <a:latin typeface="Calibri"/>
                        <a:ea typeface="SimSun"/>
                        <a:cs typeface="Times New Roman"/>
                      </a:endParaRPr>
                    </a:p>
                  </a:txBody>
                  <a:tcPr marL="68580" marR="68580" marT="0" marB="0" anchor="ctr">
                    <a:solidFill>
                      <a:schemeClr val="accent6"/>
                    </a:solidFill>
                  </a:tcPr>
                </a:tc>
                <a:tc>
                  <a:txBody>
                    <a:bodyPr/>
                    <a:lstStyle/>
                    <a:p>
                      <a:pPr algn="ctr">
                        <a:lnSpc>
                          <a:spcPct val="100000"/>
                        </a:lnSpc>
                        <a:spcAft>
                          <a:spcPts val="0"/>
                        </a:spcAft>
                      </a:pPr>
                      <a:r>
                        <a:rPr lang="en-NZ" sz="1200">
                          <a:effectLst/>
                        </a:rPr>
                        <a:t>296</a:t>
                      </a:r>
                      <a:endParaRPr lang="en-NZ" sz="1200">
                        <a:effectLst/>
                        <a:latin typeface="Calibri"/>
                        <a:ea typeface="SimSun"/>
                        <a:cs typeface="Times New Roman"/>
                      </a:endParaRPr>
                    </a:p>
                  </a:txBody>
                  <a:tcPr marL="68580" marR="68580" marT="0" marB="0" anchor="ctr">
                    <a:solidFill>
                      <a:schemeClr val="accent6"/>
                    </a:solidFill>
                  </a:tcPr>
                </a:tc>
                <a:tc>
                  <a:txBody>
                    <a:bodyPr/>
                    <a:lstStyle/>
                    <a:p>
                      <a:pPr algn="ctr">
                        <a:lnSpc>
                          <a:spcPct val="100000"/>
                        </a:lnSpc>
                        <a:spcAft>
                          <a:spcPts val="0"/>
                        </a:spcAft>
                      </a:pPr>
                      <a:r>
                        <a:rPr lang="en-NZ" sz="1200" dirty="0">
                          <a:effectLst/>
                        </a:rPr>
                        <a:t>246</a:t>
                      </a:r>
                      <a:endParaRPr lang="en-NZ" sz="1200" dirty="0">
                        <a:effectLst/>
                        <a:latin typeface="Calibri"/>
                        <a:ea typeface="SimSun"/>
                        <a:cs typeface="Times New Roman"/>
                      </a:endParaRPr>
                    </a:p>
                  </a:txBody>
                  <a:tcPr marL="68580" marR="68580" marT="0" marB="0" anchor="ctr">
                    <a:solidFill>
                      <a:schemeClr val="accent6"/>
                    </a:solidFill>
                  </a:tcPr>
                </a:tc>
                <a:tc>
                  <a:txBody>
                    <a:bodyPr/>
                    <a:lstStyle/>
                    <a:p>
                      <a:pPr algn="ctr">
                        <a:lnSpc>
                          <a:spcPct val="100000"/>
                        </a:lnSpc>
                        <a:spcAft>
                          <a:spcPts val="0"/>
                        </a:spcAft>
                      </a:pPr>
                      <a:r>
                        <a:rPr lang="en-NZ" sz="1200" dirty="0">
                          <a:effectLst/>
                        </a:rPr>
                        <a:t>283</a:t>
                      </a:r>
                      <a:endParaRPr lang="en-NZ" sz="1200" dirty="0">
                        <a:effectLst/>
                        <a:latin typeface="Calibri"/>
                        <a:ea typeface="SimSun"/>
                        <a:cs typeface="Times New Roman"/>
                      </a:endParaRPr>
                    </a:p>
                  </a:txBody>
                  <a:tcPr marL="68580" marR="68580" marT="0" marB="0" anchor="ctr">
                    <a:solidFill>
                      <a:schemeClr val="accent6"/>
                    </a:solidFill>
                  </a:tcPr>
                </a:tc>
                <a:tc>
                  <a:txBody>
                    <a:bodyPr/>
                    <a:lstStyle/>
                    <a:p>
                      <a:pPr algn="ctr">
                        <a:lnSpc>
                          <a:spcPct val="100000"/>
                        </a:lnSpc>
                        <a:spcAft>
                          <a:spcPts val="0"/>
                        </a:spcAft>
                      </a:pPr>
                      <a:r>
                        <a:rPr lang="en-NZ" sz="1200" dirty="0">
                          <a:effectLst/>
                        </a:rPr>
                        <a:t>332</a:t>
                      </a:r>
                      <a:endParaRPr lang="en-NZ" sz="1200" dirty="0">
                        <a:effectLst/>
                        <a:latin typeface="Calibri"/>
                        <a:ea typeface="SimSun"/>
                        <a:cs typeface="Times New Roman"/>
                      </a:endParaRPr>
                    </a:p>
                  </a:txBody>
                  <a:tcPr marL="68580" marR="68580" marT="0" marB="0" anchor="ctr">
                    <a:solidFill>
                      <a:schemeClr val="accent6"/>
                    </a:solidFill>
                  </a:tcPr>
                </a:tc>
                <a:tc>
                  <a:txBody>
                    <a:bodyPr/>
                    <a:lstStyle/>
                    <a:p>
                      <a:pPr algn="ctr">
                        <a:lnSpc>
                          <a:spcPct val="100000"/>
                        </a:lnSpc>
                        <a:spcAft>
                          <a:spcPts val="0"/>
                        </a:spcAft>
                      </a:pPr>
                      <a:r>
                        <a:rPr lang="en-NZ" sz="1200" dirty="0">
                          <a:effectLst/>
                        </a:rPr>
                        <a:t>278</a:t>
                      </a:r>
                      <a:endParaRPr lang="en-NZ" sz="1200" dirty="0">
                        <a:effectLst/>
                        <a:latin typeface="Calibri"/>
                        <a:ea typeface="SimSun"/>
                        <a:cs typeface="Times New Roman"/>
                      </a:endParaRPr>
                    </a:p>
                  </a:txBody>
                  <a:tcPr marL="68580" marR="68580" marT="0" marB="0" anchor="ctr">
                    <a:solidFill>
                      <a:schemeClr val="accent6"/>
                    </a:solidFill>
                  </a:tcPr>
                </a:tc>
                <a:tc>
                  <a:txBody>
                    <a:bodyPr/>
                    <a:lstStyle/>
                    <a:p>
                      <a:pPr algn="ctr">
                        <a:lnSpc>
                          <a:spcPct val="100000"/>
                        </a:lnSpc>
                        <a:spcAft>
                          <a:spcPts val="0"/>
                        </a:spcAft>
                      </a:pPr>
                      <a:r>
                        <a:rPr lang="en-NZ" sz="1200" dirty="0">
                          <a:effectLst/>
                        </a:rPr>
                        <a:t>285</a:t>
                      </a:r>
                      <a:endParaRPr lang="en-NZ" sz="1200" dirty="0">
                        <a:effectLst/>
                        <a:latin typeface="Calibri"/>
                        <a:ea typeface="SimSun"/>
                        <a:cs typeface="Times New Roman"/>
                      </a:endParaRPr>
                    </a:p>
                  </a:txBody>
                  <a:tcPr marL="68580" marR="68580" marT="0" marB="0" anchor="ctr">
                    <a:solidFill>
                      <a:schemeClr val="accent6"/>
                    </a:solidFill>
                  </a:tcPr>
                </a:tc>
                <a:tc>
                  <a:txBody>
                    <a:bodyPr/>
                    <a:lstStyle/>
                    <a:p>
                      <a:pPr algn="ctr">
                        <a:lnSpc>
                          <a:spcPct val="100000"/>
                        </a:lnSpc>
                        <a:spcAft>
                          <a:spcPts val="0"/>
                        </a:spcAft>
                      </a:pPr>
                      <a:r>
                        <a:rPr lang="en-NZ" sz="1200" dirty="0">
                          <a:effectLst/>
                        </a:rPr>
                        <a:t>253</a:t>
                      </a:r>
                      <a:endParaRPr lang="en-NZ" sz="1200" dirty="0">
                        <a:effectLst/>
                        <a:latin typeface="Calibri"/>
                        <a:ea typeface="SimSun"/>
                        <a:cs typeface="Times New Roman"/>
                      </a:endParaRPr>
                    </a:p>
                  </a:txBody>
                  <a:tcPr marL="68580" marR="68580" marT="0" marB="0" anchor="ctr">
                    <a:solidFill>
                      <a:schemeClr val="accent6"/>
                    </a:solidFill>
                  </a:tcPr>
                </a:tc>
                <a:tc>
                  <a:txBody>
                    <a:bodyPr/>
                    <a:lstStyle/>
                    <a:p>
                      <a:pPr algn="ctr">
                        <a:lnSpc>
                          <a:spcPct val="100000"/>
                        </a:lnSpc>
                        <a:spcAft>
                          <a:spcPts val="0"/>
                        </a:spcAft>
                      </a:pPr>
                      <a:r>
                        <a:rPr lang="en-NZ" sz="1200" dirty="0">
                          <a:effectLst/>
                        </a:rPr>
                        <a:t>238</a:t>
                      </a:r>
                      <a:endParaRPr lang="en-NZ" sz="1200" dirty="0">
                        <a:effectLst/>
                        <a:latin typeface="Calibri"/>
                        <a:ea typeface="SimSun"/>
                        <a:cs typeface="Times New Roman"/>
                      </a:endParaRPr>
                    </a:p>
                  </a:txBody>
                  <a:tcPr marL="68580" marR="68580" marT="0" marB="0" anchor="ctr">
                    <a:solidFill>
                      <a:schemeClr val="accent6"/>
                    </a:solidFill>
                  </a:tcPr>
                </a:tc>
                <a:tc>
                  <a:txBody>
                    <a:bodyPr/>
                    <a:lstStyle/>
                    <a:p>
                      <a:pPr algn="ctr">
                        <a:lnSpc>
                          <a:spcPct val="100000"/>
                        </a:lnSpc>
                        <a:spcAft>
                          <a:spcPts val="0"/>
                        </a:spcAft>
                      </a:pPr>
                      <a:r>
                        <a:rPr lang="en-NZ" sz="1200" dirty="0">
                          <a:effectLst/>
                        </a:rPr>
                        <a:t>214</a:t>
                      </a:r>
                      <a:endParaRPr lang="en-NZ" sz="1200" dirty="0">
                        <a:effectLst/>
                        <a:latin typeface="Calibri"/>
                        <a:ea typeface="SimSun"/>
                        <a:cs typeface="Times New Roman"/>
                      </a:endParaRPr>
                    </a:p>
                  </a:txBody>
                  <a:tcPr marL="68580" marR="68580" marT="0" marB="0" anchor="ctr">
                    <a:solidFill>
                      <a:schemeClr val="accent6"/>
                    </a:solidFill>
                  </a:tcPr>
                </a:tc>
                <a:tc>
                  <a:txBody>
                    <a:bodyPr/>
                    <a:lstStyle/>
                    <a:p>
                      <a:pPr algn="ctr">
                        <a:lnSpc>
                          <a:spcPct val="100000"/>
                        </a:lnSpc>
                        <a:spcAft>
                          <a:spcPts val="0"/>
                        </a:spcAft>
                      </a:pPr>
                      <a:r>
                        <a:rPr lang="en-NZ" sz="1200" dirty="0">
                          <a:effectLst/>
                        </a:rPr>
                        <a:t>228</a:t>
                      </a:r>
                      <a:endParaRPr lang="en-NZ" sz="1200" dirty="0">
                        <a:effectLst/>
                        <a:latin typeface="Calibri"/>
                        <a:ea typeface="SimSun"/>
                        <a:cs typeface="Times New Roman"/>
                      </a:endParaRPr>
                    </a:p>
                  </a:txBody>
                  <a:tcPr marL="68580" marR="68580" marT="0" marB="0" anchor="ctr">
                    <a:solidFill>
                      <a:schemeClr val="accent6"/>
                    </a:solidFill>
                  </a:tcPr>
                </a:tc>
                <a:tc>
                  <a:txBody>
                    <a:bodyPr/>
                    <a:lstStyle/>
                    <a:p>
                      <a:pPr algn="ctr">
                        <a:lnSpc>
                          <a:spcPct val="100000"/>
                        </a:lnSpc>
                        <a:spcAft>
                          <a:spcPts val="0"/>
                        </a:spcAft>
                      </a:pPr>
                      <a:r>
                        <a:rPr lang="en-NZ" sz="1200" dirty="0">
                          <a:effectLst/>
                        </a:rPr>
                        <a:t>197</a:t>
                      </a:r>
                      <a:endParaRPr lang="en-NZ" sz="1200" dirty="0">
                        <a:effectLst/>
                        <a:latin typeface="Calibri"/>
                        <a:ea typeface="SimSun"/>
                        <a:cs typeface="Times New Roman"/>
                      </a:endParaRPr>
                    </a:p>
                  </a:txBody>
                  <a:tcPr marL="68580" marR="68580" marT="0" marB="0" anchor="ctr">
                    <a:solidFill>
                      <a:schemeClr val="accent6"/>
                    </a:solidFill>
                  </a:tcPr>
                </a:tc>
                <a:tc>
                  <a:txBody>
                    <a:bodyPr/>
                    <a:lstStyle/>
                    <a:p>
                      <a:pPr algn="ctr">
                        <a:lnSpc>
                          <a:spcPct val="100000"/>
                        </a:lnSpc>
                        <a:spcAft>
                          <a:spcPts val="0"/>
                        </a:spcAft>
                      </a:pPr>
                      <a:r>
                        <a:rPr lang="en-NZ" sz="1200" dirty="0">
                          <a:effectLst/>
                        </a:rPr>
                        <a:t>193</a:t>
                      </a:r>
                      <a:endParaRPr lang="en-NZ" sz="1200" dirty="0">
                        <a:effectLst/>
                        <a:latin typeface="Calibri"/>
                        <a:ea typeface="SimSun"/>
                        <a:cs typeface="Times New Roman"/>
                      </a:endParaRPr>
                    </a:p>
                  </a:txBody>
                  <a:tcPr marL="68580" marR="68580" marT="0" marB="0" anchor="ctr">
                    <a:solidFill>
                      <a:schemeClr val="accent6"/>
                    </a:solidFill>
                  </a:tcPr>
                </a:tc>
              </a:tr>
              <a:tr h="304975">
                <a:tc>
                  <a:txBody>
                    <a:bodyPr/>
                    <a:lstStyle/>
                    <a:p>
                      <a:pPr>
                        <a:lnSpc>
                          <a:spcPct val="100000"/>
                        </a:lnSpc>
                        <a:spcAft>
                          <a:spcPts val="0"/>
                        </a:spcAft>
                      </a:pPr>
                      <a:r>
                        <a:rPr lang="en-NZ" sz="1200" b="0" dirty="0">
                          <a:effectLst/>
                        </a:rPr>
                        <a:t>Weapons</a:t>
                      </a:r>
                      <a:endParaRPr lang="en-NZ" sz="1200" b="0" dirty="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dirty="0">
                          <a:effectLst/>
                        </a:rPr>
                        <a:t>75</a:t>
                      </a:r>
                      <a:endParaRPr lang="en-NZ" sz="1200" dirty="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dirty="0">
                          <a:effectLst/>
                        </a:rPr>
                        <a:t>55</a:t>
                      </a:r>
                      <a:endParaRPr lang="en-NZ" sz="1200" dirty="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79</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106</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74</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122</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106</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114</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119</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113</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102</a:t>
                      </a:r>
                      <a:endParaRPr lang="en-NZ" sz="120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a:effectLst/>
                        </a:rPr>
                        <a:t>88</a:t>
                      </a:r>
                      <a:endParaRPr lang="en-NZ" sz="1200">
                        <a:effectLst/>
                        <a:latin typeface="Calibri"/>
                        <a:ea typeface="SimSun"/>
                        <a:cs typeface="Times New Roman"/>
                      </a:endParaRPr>
                    </a:p>
                  </a:txBody>
                  <a:tcPr marL="68580" marR="68580" marT="0" marB="0" anchor="ctr"/>
                </a:tc>
              </a:tr>
              <a:tr h="304975">
                <a:tc>
                  <a:txBody>
                    <a:bodyPr/>
                    <a:lstStyle/>
                    <a:p>
                      <a:pPr>
                        <a:lnSpc>
                          <a:spcPct val="100000"/>
                        </a:lnSpc>
                        <a:spcAft>
                          <a:spcPts val="0"/>
                        </a:spcAft>
                      </a:pPr>
                      <a:r>
                        <a:rPr lang="en-NZ" sz="1200" dirty="0">
                          <a:effectLst/>
                        </a:rPr>
                        <a:t>*Data not complete</a:t>
                      </a:r>
                      <a:endParaRPr lang="en-NZ" sz="1200" dirty="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dirty="0">
                          <a:effectLst/>
                        </a:rPr>
                        <a:t> </a:t>
                      </a:r>
                      <a:endParaRPr lang="en-NZ" sz="1200" dirty="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dirty="0">
                          <a:effectLst/>
                        </a:rPr>
                        <a:t> </a:t>
                      </a:r>
                      <a:endParaRPr lang="en-NZ" sz="1200" dirty="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dirty="0">
                          <a:effectLst/>
                        </a:rPr>
                        <a:t> </a:t>
                      </a:r>
                      <a:endParaRPr lang="en-NZ" sz="1200" dirty="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dirty="0">
                          <a:effectLst/>
                        </a:rPr>
                        <a:t> </a:t>
                      </a:r>
                      <a:endParaRPr lang="en-NZ" sz="1200" dirty="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dirty="0">
                          <a:effectLst/>
                        </a:rPr>
                        <a:t> </a:t>
                      </a:r>
                      <a:endParaRPr lang="en-NZ" sz="1200" dirty="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dirty="0">
                          <a:effectLst/>
                        </a:rPr>
                        <a:t> </a:t>
                      </a:r>
                      <a:endParaRPr lang="en-NZ" sz="1200" dirty="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dirty="0">
                          <a:effectLst/>
                        </a:rPr>
                        <a:t> </a:t>
                      </a:r>
                      <a:endParaRPr lang="en-NZ" sz="1200" dirty="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dirty="0">
                          <a:effectLst/>
                        </a:rPr>
                        <a:t> </a:t>
                      </a:r>
                      <a:endParaRPr lang="en-NZ" sz="1200" dirty="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dirty="0">
                          <a:effectLst/>
                        </a:rPr>
                        <a:t> </a:t>
                      </a:r>
                      <a:endParaRPr lang="en-NZ" sz="1200" dirty="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dirty="0">
                          <a:effectLst/>
                        </a:rPr>
                        <a:t> </a:t>
                      </a:r>
                      <a:endParaRPr lang="en-NZ" sz="1200" dirty="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dirty="0">
                          <a:effectLst/>
                        </a:rPr>
                        <a:t> </a:t>
                      </a:r>
                      <a:endParaRPr lang="en-NZ" sz="1200" dirty="0">
                        <a:effectLst/>
                        <a:latin typeface="Calibri"/>
                        <a:ea typeface="SimSun"/>
                        <a:cs typeface="Times New Roman"/>
                      </a:endParaRPr>
                    </a:p>
                  </a:txBody>
                  <a:tcPr marL="68580" marR="68580" marT="0" marB="0" anchor="ctr"/>
                </a:tc>
                <a:tc>
                  <a:txBody>
                    <a:bodyPr/>
                    <a:lstStyle/>
                    <a:p>
                      <a:pPr algn="ctr">
                        <a:lnSpc>
                          <a:spcPct val="100000"/>
                        </a:lnSpc>
                        <a:spcAft>
                          <a:spcPts val="0"/>
                        </a:spcAft>
                      </a:pPr>
                      <a:r>
                        <a:rPr lang="en-NZ" sz="1200" dirty="0">
                          <a:effectLst/>
                        </a:rPr>
                        <a:t> </a:t>
                      </a:r>
                      <a:endParaRPr lang="en-NZ" sz="1200" dirty="0">
                        <a:effectLst/>
                        <a:latin typeface="Calibri"/>
                        <a:ea typeface="SimSun"/>
                        <a:cs typeface="Times New Roman"/>
                      </a:endParaRPr>
                    </a:p>
                  </a:txBody>
                  <a:tcPr marL="68580" marR="68580" marT="0" marB="0" anchor="ctr"/>
                </a:tc>
              </a:tr>
            </a:tbl>
          </a:graphicData>
        </a:graphic>
      </p:graphicFrame>
    </p:spTree>
    <p:extLst>
      <p:ext uri="{BB962C8B-B14F-4D97-AF65-F5344CB8AC3E}">
        <p14:creationId xmlns:p14="http://schemas.microsoft.com/office/powerpoint/2010/main" val="1186288839"/>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1143000"/>
          </a:xfrm>
        </p:spPr>
        <p:txBody>
          <a:bodyPr>
            <a:noAutofit/>
          </a:bodyPr>
          <a:lstStyle/>
          <a:p>
            <a:r>
              <a:rPr lang="en-NZ" sz="3200" b="1" dirty="0"/>
              <a:t>Actual Number of Stand down cases </a:t>
            </a:r>
            <a:r>
              <a:rPr lang="en-NZ" sz="3200" dirty="0"/>
              <a:t/>
            </a:r>
            <a:br>
              <a:rPr lang="en-NZ" sz="3200" dirty="0"/>
            </a:br>
            <a:r>
              <a:rPr lang="en-NZ" sz="3200" b="1" dirty="0"/>
              <a:t>Behaviour</a:t>
            </a:r>
            <a:endParaRPr lang="en-NZ" sz="32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944194682"/>
              </p:ext>
            </p:extLst>
          </p:nvPr>
        </p:nvGraphicFramePr>
        <p:xfrm>
          <a:off x="107501" y="1268764"/>
          <a:ext cx="8856983" cy="5497445"/>
        </p:xfrm>
        <a:graphic>
          <a:graphicData uri="http://schemas.openxmlformats.org/drawingml/2006/table">
            <a:tbl>
              <a:tblPr firstRow="1" firstCol="1" bandRow="1">
                <a:tableStyleId>{5C22544A-7EE6-4342-B048-85BDC9FD1C3A}</a:tableStyleId>
              </a:tblPr>
              <a:tblGrid>
                <a:gridCol w="1584179"/>
                <a:gridCol w="606067"/>
                <a:gridCol w="606067"/>
                <a:gridCol w="606067"/>
                <a:gridCol w="606067"/>
                <a:gridCol w="606067"/>
                <a:gridCol w="606067"/>
                <a:gridCol w="606067"/>
                <a:gridCol w="606067"/>
                <a:gridCol w="606067"/>
                <a:gridCol w="606067"/>
                <a:gridCol w="606067"/>
                <a:gridCol w="606067"/>
              </a:tblGrid>
              <a:tr h="127022">
                <a:tc>
                  <a:txBody>
                    <a:bodyPr/>
                    <a:lstStyle/>
                    <a:p>
                      <a:pPr>
                        <a:lnSpc>
                          <a:spcPct val="115000"/>
                        </a:lnSpc>
                        <a:spcAft>
                          <a:spcPts val="0"/>
                        </a:spcAft>
                      </a:pPr>
                      <a:r>
                        <a:rPr lang="en-NZ" sz="1200" dirty="0">
                          <a:effectLst/>
                        </a:rPr>
                        <a:t> </a:t>
                      </a:r>
                      <a:endParaRPr lang="en-NZ" sz="1200" dirty="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2000</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2001</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2002</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2003</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2004</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2005</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2006</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2007</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2008</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2009</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2010</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2011*</a:t>
                      </a:r>
                      <a:endParaRPr lang="en-NZ" sz="1200">
                        <a:effectLst/>
                        <a:latin typeface="Calibri"/>
                        <a:ea typeface="SimSun"/>
                        <a:cs typeface="Times New Roman"/>
                      </a:endParaRPr>
                    </a:p>
                  </a:txBody>
                  <a:tcPr marL="32797" marR="32797" marT="0" marB="0" anchor="ctr"/>
                </a:tc>
              </a:tr>
              <a:tr h="111367">
                <a:tc>
                  <a:txBody>
                    <a:bodyPr/>
                    <a:lstStyle/>
                    <a:p>
                      <a:pPr>
                        <a:lnSpc>
                          <a:spcPct val="115000"/>
                        </a:lnSpc>
                        <a:spcAft>
                          <a:spcPts val="0"/>
                        </a:spcAft>
                      </a:pPr>
                      <a:r>
                        <a:rPr lang="en-NZ" sz="1200" b="0">
                          <a:effectLst/>
                        </a:rPr>
                        <a:t>Alcohol</a:t>
                      </a:r>
                      <a:endParaRPr lang="en-NZ" sz="1200" b="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1033</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833</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801</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707</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772</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721</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1035</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995</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963</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821</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766</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615</a:t>
                      </a:r>
                      <a:endParaRPr lang="en-NZ" sz="1200">
                        <a:effectLst/>
                        <a:latin typeface="Calibri"/>
                        <a:ea typeface="SimSun"/>
                        <a:cs typeface="Times New Roman"/>
                      </a:endParaRPr>
                    </a:p>
                  </a:txBody>
                  <a:tcPr marL="32797" marR="32797" marT="0" marB="0" anchor="ctr"/>
                </a:tc>
              </a:tr>
              <a:tr h="111367">
                <a:tc>
                  <a:txBody>
                    <a:bodyPr/>
                    <a:lstStyle/>
                    <a:p>
                      <a:pPr>
                        <a:lnSpc>
                          <a:spcPct val="115000"/>
                        </a:lnSpc>
                        <a:spcAft>
                          <a:spcPts val="0"/>
                        </a:spcAft>
                      </a:pPr>
                      <a:r>
                        <a:rPr lang="en-NZ" sz="1200" b="0">
                          <a:effectLst/>
                        </a:rPr>
                        <a:t>Arson</a:t>
                      </a:r>
                      <a:endParaRPr lang="en-NZ" sz="1200" b="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163</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131</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86</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101</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92</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104</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128</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127</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91</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65</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59</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62</a:t>
                      </a:r>
                      <a:endParaRPr lang="en-NZ" sz="1200">
                        <a:effectLst/>
                        <a:latin typeface="Calibri"/>
                        <a:ea typeface="SimSun"/>
                        <a:cs typeface="Times New Roman"/>
                      </a:endParaRPr>
                    </a:p>
                  </a:txBody>
                  <a:tcPr marL="32797" marR="32797" marT="0" marB="0" anchor="ctr"/>
                </a:tc>
              </a:tr>
              <a:tr h="445465">
                <a:tc>
                  <a:txBody>
                    <a:bodyPr/>
                    <a:lstStyle/>
                    <a:p>
                      <a:pPr>
                        <a:lnSpc>
                          <a:spcPct val="115000"/>
                        </a:lnSpc>
                        <a:spcAft>
                          <a:spcPts val="0"/>
                        </a:spcAft>
                      </a:pPr>
                      <a:r>
                        <a:rPr lang="en-NZ" sz="1200" b="0" dirty="0">
                          <a:effectLst/>
                        </a:rPr>
                        <a:t>Continual Disobedience</a:t>
                      </a:r>
                      <a:endParaRPr lang="en-NZ" sz="1200" b="0" dirty="0">
                        <a:effectLst/>
                        <a:latin typeface="Calibri"/>
                        <a:ea typeface="SimSun"/>
                        <a:cs typeface="Times New Roman"/>
                      </a:endParaRPr>
                    </a:p>
                  </a:txBody>
                  <a:tcPr marL="32797" marR="32797" marT="0" marB="0" anchor="ctr">
                    <a:solidFill>
                      <a:schemeClr val="accent6"/>
                    </a:solidFill>
                  </a:tcPr>
                </a:tc>
                <a:tc>
                  <a:txBody>
                    <a:bodyPr/>
                    <a:lstStyle/>
                    <a:p>
                      <a:pPr algn="ctr">
                        <a:lnSpc>
                          <a:spcPct val="115000"/>
                        </a:lnSpc>
                        <a:spcAft>
                          <a:spcPts val="0"/>
                        </a:spcAft>
                      </a:pPr>
                      <a:r>
                        <a:rPr lang="en-NZ" sz="1200" dirty="0">
                          <a:effectLst/>
                        </a:rPr>
                        <a:t>4198</a:t>
                      </a:r>
                      <a:endParaRPr lang="en-NZ" sz="1200" dirty="0">
                        <a:effectLst/>
                        <a:latin typeface="Calibri"/>
                        <a:ea typeface="SimSun"/>
                        <a:cs typeface="Times New Roman"/>
                      </a:endParaRPr>
                    </a:p>
                  </a:txBody>
                  <a:tcPr marL="32797" marR="32797" marT="0" marB="0" anchor="ctr">
                    <a:solidFill>
                      <a:schemeClr val="accent6"/>
                    </a:solidFill>
                  </a:tcPr>
                </a:tc>
                <a:tc>
                  <a:txBody>
                    <a:bodyPr/>
                    <a:lstStyle/>
                    <a:p>
                      <a:pPr algn="ctr">
                        <a:lnSpc>
                          <a:spcPct val="115000"/>
                        </a:lnSpc>
                        <a:spcAft>
                          <a:spcPts val="0"/>
                        </a:spcAft>
                      </a:pPr>
                      <a:r>
                        <a:rPr lang="en-NZ" sz="1200" dirty="0">
                          <a:effectLst/>
                        </a:rPr>
                        <a:t>4340</a:t>
                      </a:r>
                      <a:endParaRPr lang="en-NZ" sz="1200" dirty="0">
                        <a:effectLst/>
                        <a:latin typeface="Calibri"/>
                        <a:ea typeface="SimSun"/>
                        <a:cs typeface="Times New Roman"/>
                      </a:endParaRPr>
                    </a:p>
                  </a:txBody>
                  <a:tcPr marL="32797" marR="32797" marT="0" marB="0" anchor="ctr">
                    <a:solidFill>
                      <a:schemeClr val="accent6"/>
                    </a:solidFill>
                  </a:tcPr>
                </a:tc>
                <a:tc>
                  <a:txBody>
                    <a:bodyPr/>
                    <a:lstStyle/>
                    <a:p>
                      <a:pPr algn="ctr">
                        <a:lnSpc>
                          <a:spcPct val="115000"/>
                        </a:lnSpc>
                        <a:spcAft>
                          <a:spcPts val="0"/>
                        </a:spcAft>
                      </a:pPr>
                      <a:r>
                        <a:rPr lang="en-NZ" sz="1200" dirty="0">
                          <a:effectLst/>
                        </a:rPr>
                        <a:t>4643</a:t>
                      </a:r>
                      <a:endParaRPr lang="en-NZ" sz="1200" dirty="0">
                        <a:effectLst/>
                        <a:latin typeface="Calibri"/>
                        <a:ea typeface="SimSun"/>
                        <a:cs typeface="Times New Roman"/>
                      </a:endParaRPr>
                    </a:p>
                  </a:txBody>
                  <a:tcPr marL="32797" marR="32797" marT="0" marB="0" anchor="ctr">
                    <a:solidFill>
                      <a:schemeClr val="accent6"/>
                    </a:solidFill>
                  </a:tcPr>
                </a:tc>
                <a:tc>
                  <a:txBody>
                    <a:bodyPr/>
                    <a:lstStyle/>
                    <a:p>
                      <a:pPr algn="ctr">
                        <a:lnSpc>
                          <a:spcPct val="115000"/>
                        </a:lnSpc>
                        <a:spcAft>
                          <a:spcPts val="0"/>
                        </a:spcAft>
                      </a:pPr>
                      <a:r>
                        <a:rPr lang="en-NZ" sz="1200" dirty="0">
                          <a:effectLst/>
                        </a:rPr>
                        <a:t>4936</a:t>
                      </a:r>
                      <a:endParaRPr lang="en-NZ" sz="1200" dirty="0">
                        <a:effectLst/>
                        <a:latin typeface="Calibri"/>
                        <a:ea typeface="SimSun"/>
                        <a:cs typeface="Times New Roman"/>
                      </a:endParaRPr>
                    </a:p>
                  </a:txBody>
                  <a:tcPr marL="32797" marR="32797" marT="0" marB="0" anchor="ctr">
                    <a:solidFill>
                      <a:schemeClr val="accent6"/>
                    </a:solidFill>
                  </a:tcPr>
                </a:tc>
                <a:tc>
                  <a:txBody>
                    <a:bodyPr/>
                    <a:lstStyle/>
                    <a:p>
                      <a:pPr algn="ctr">
                        <a:lnSpc>
                          <a:spcPct val="115000"/>
                        </a:lnSpc>
                        <a:spcAft>
                          <a:spcPts val="0"/>
                        </a:spcAft>
                      </a:pPr>
                      <a:r>
                        <a:rPr lang="en-NZ" sz="1200" dirty="0">
                          <a:effectLst/>
                        </a:rPr>
                        <a:t>5160</a:t>
                      </a:r>
                      <a:endParaRPr lang="en-NZ" sz="1200" dirty="0">
                        <a:effectLst/>
                        <a:latin typeface="Calibri"/>
                        <a:ea typeface="SimSun"/>
                        <a:cs typeface="Times New Roman"/>
                      </a:endParaRPr>
                    </a:p>
                  </a:txBody>
                  <a:tcPr marL="32797" marR="32797" marT="0" marB="0" anchor="ctr">
                    <a:solidFill>
                      <a:schemeClr val="accent6"/>
                    </a:solidFill>
                  </a:tcPr>
                </a:tc>
                <a:tc>
                  <a:txBody>
                    <a:bodyPr/>
                    <a:lstStyle/>
                    <a:p>
                      <a:pPr algn="ctr">
                        <a:lnSpc>
                          <a:spcPct val="115000"/>
                        </a:lnSpc>
                        <a:spcAft>
                          <a:spcPts val="0"/>
                        </a:spcAft>
                      </a:pPr>
                      <a:r>
                        <a:rPr lang="en-NZ" sz="1200" dirty="0">
                          <a:effectLst/>
                        </a:rPr>
                        <a:t>5698</a:t>
                      </a:r>
                      <a:endParaRPr lang="en-NZ" sz="1200" dirty="0">
                        <a:effectLst/>
                        <a:latin typeface="Calibri"/>
                        <a:ea typeface="SimSun"/>
                        <a:cs typeface="Times New Roman"/>
                      </a:endParaRPr>
                    </a:p>
                  </a:txBody>
                  <a:tcPr marL="32797" marR="32797" marT="0" marB="0" anchor="ctr">
                    <a:solidFill>
                      <a:schemeClr val="accent6"/>
                    </a:solidFill>
                  </a:tcPr>
                </a:tc>
                <a:tc>
                  <a:txBody>
                    <a:bodyPr/>
                    <a:lstStyle/>
                    <a:p>
                      <a:pPr algn="ctr">
                        <a:lnSpc>
                          <a:spcPct val="115000"/>
                        </a:lnSpc>
                        <a:spcAft>
                          <a:spcPts val="0"/>
                        </a:spcAft>
                      </a:pPr>
                      <a:r>
                        <a:rPr lang="en-NZ" sz="1200">
                          <a:effectLst/>
                        </a:rPr>
                        <a:t>5890</a:t>
                      </a:r>
                      <a:endParaRPr lang="en-NZ" sz="1200">
                        <a:effectLst/>
                        <a:latin typeface="Calibri"/>
                        <a:ea typeface="SimSun"/>
                        <a:cs typeface="Times New Roman"/>
                      </a:endParaRPr>
                    </a:p>
                  </a:txBody>
                  <a:tcPr marL="32797" marR="32797" marT="0" marB="0" anchor="ctr">
                    <a:solidFill>
                      <a:schemeClr val="accent6"/>
                    </a:solidFill>
                  </a:tcPr>
                </a:tc>
                <a:tc>
                  <a:txBody>
                    <a:bodyPr/>
                    <a:lstStyle/>
                    <a:p>
                      <a:pPr algn="ctr">
                        <a:lnSpc>
                          <a:spcPct val="115000"/>
                        </a:lnSpc>
                        <a:spcAft>
                          <a:spcPts val="0"/>
                        </a:spcAft>
                      </a:pPr>
                      <a:r>
                        <a:rPr lang="en-NZ" sz="1200" dirty="0">
                          <a:effectLst/>
                        </a:rPr>
                        <a:t>5354</a:t>
                      </a:r>
                      <a:endParaRPr lang="en-NZ" sz="1200" dirty="0">
                        <a:effectLst/>
                        <a:latin typeface="Calibri"/>
                        <a:ea typeface="SimSun"/>
                        <a:cs typeface="Times New Roman"/>
                      </a:endParaRPr>
                    </a:p>
                  </a:txBody>
                  <a:tcPr marL="32797" marR="32797" marT="0" marB="0" anchor="ctr">
                    <a:solidFill>
                      <a:schemeClr val="accent6"/>
                    </a:solidFill>
                  </a:tcPr>
                </a:tc>
                <a:tc>
                  <a:txBody>
                    <a:bodyPr/>
                    <a:lstStyle/>
                    <a:p>
                      <a:pPr algn="ctr">
                        <a:lnSpc>
                          <a:spcPct val="115000"/>
                        </a:lnSpc>
                        <a:spcAft>
                          <a:spcPts val="0"/>
                        </a:spcAft>
                      </a:pPr>
                      <a:r>
                        <a:rPr lang="en-NZ" sz="1200" dirty="0">
                          <a:effectLst/>
                        </a:rPr>
                        <a:t>5085</a:t>
                      </a:r>
                      <a:endParaRPr lang="en-NZ" sz="1200" dirty="0">
                        <a:effectLst/>
                        <a:latin typeface="Calibri"/>
                        <a:ea typeface="SimSun"/>
                        <a:cs typeface="Times New Roman"/>
                      </a:endParaRPr>
                    </a:p>
                  </a:txBody>
                  <a:tcPr marL="32797" marR="32797" marT="0" marB="0" anchor="ctr">
                    <a:solidFill>
                      <a:schemeClr val="accent6"/>
                    </a:solidFill>
                  </a:tcPr>
                </a:tc>
                <a:tc>
                  <a:txBody>
                    <a:bodyPr/>
                    <a:lstStyle/>
                    <a:p>
                      <a:pPr algn="ctr">
                        <a:lnSpc>
                          <a:spcPct val="115000"/>
                        </a:lnSpc>
                        <a:spcAft>
                          <a:spcPts val="0"/>
                        </a:spcAft>
                      </a:pPr>
                      <a:r>
                        <a:rPr lang="en-NZ" sz="1200" dirty="0">
                          <a:effectLst/>
                        </a:rPr>
                        <a:t>4702</a:t>
                      </a:r>
                      <a:endParaRPr lang="en-NZ" sz="1200" dirty="0">
                        <a:effectLst/>
                        <a:latin typeface="Calibri"/>
                        <a:ea typeface="SimSun"/>
                        <a:cs typeface="Times New Roman"/>
                      </a:endParaRPr>
                    </a:p>
                  </a:txBody>
                  <a:tcPr marL="32797" marR="32797" marT="0" marB="0" anchor="ctr">
                    <a:solidFill>
                      <a:schemeClr val="accent6"/>
                    </a:solidFill>
                  </a:tcPr>
                </a:tc>
                <a:tc>
                  <a:txBody>
                    <a:bodyPr/>
                    <a:lstStyle/>
                    <a:p>
                      <a:pPr algn="ctr">
                        <a:lnSpc>
                          <a:spcPct val="115000"/>
                        </a:lnSpc>
                        <a:spcAft>
                          <a:spcPts val="0"/>
                        </a:spcAft>
                      </a:pPr>
                      <a:r>
                        <a:rPr lang="en-NZ" sz="1200" dirty="0">
                          <a:effectLst/>
                        </a:rPr>
                        <a:t>4236</a:t>
                      </a:r>
                      <a:endParaRPr lang="en-NZ" sz="1200" dirty="0">
                        <a:effectLst/>
                        <a:latin typeface="Calibri"/>
                        <a:ea typeface="SimSun"/>
                        <a:cs typeface="Times New Roman"/>
                      </a:endParaRPr>
                    </a:p>
                  </a:txBody>
                  <a:tcPr marL="32797" marR="32797" marT="0" marB="0" anchor="ctr">
                    <a:solidFill>
                      <a:schemeClr val="accent6"/>
                    </a:solidFill>
                  </a:tcPr>
                </a:tc>
                <a:tc>
                  <a:txBody>
                    <a:bodyPr/>
                    <a:lstStyle/>
                    <a:p>
                      <a:pPr algn="ctr">
                        <a:lnSpc>
                          <a:spcPct val="115000"/>
                        </a:lnSpc>
                        <a:spcAft>
                          <a:spcPts val="0"/>
                        </a:spcAft>
                      </a:pPr>
                      <a:r>
                        <a:rPr lang="en-NZ" sz="1200" dirty="0">
                          <a:effectLst/>
                        </a:rPr>
                        <a:t>3786</a:t>
                      </a:r>
                      <a:endParaRPr lang="en-NZ" sz="1200" dirty="0">
                        <a:effectLst/>
                        <a:latin typeface="Calibri"/>
                        <a:ea typeface="SimSun"/>
                        <a:cs typeface="Times New Roman"/>
                      </a:endParaRPr>
                    </a:p>
                  </a:txBody>
                  <a:tcPr marL="32797" marR="32797" marT="0" marB="0" anchor="ctr">
                    <a:solidFill>
                      <a:schemeClr val="accent6"/>
                    </a:solidFill>
                  </a:tcPr>
                </a:tc>
              </a:tr>
              <a:tr h="489475">
                <a:tc>
                  <a:txBody>
                    <a:bodyPr/>
                    <a:lstStyle/>
                    <a:p>
                      <a:pPr>
                        <a:lnSpc>
                          <a:spcPct val="115000"/>
                        </a:lnSpc>
                        <a:spcAft>
                          <a:spcPts val="0"/>
                        </a:spcAft>
                      </a:pPr>
                      <a:r>
                        <a:rPr lang="en-NZ" sz="1200" b="0" dirty="0">
                          <a:effectLst/>
                        </a:rPr>
                        <a:t>Drugs (including substance abuse)</a:t>
                      </a:r>
                      <a:endParaRPr lang="en-NZ" sz="1200" b="0" dirty="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842</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944</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1081</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938</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986</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dirty="0">
                          <a:effectLst/>
                        </a:rPr>
                        <a:t>1280</a:t>
                      </a:r>
                      <a:endParaRPr lang="en-NZ" sz="1200" dirty="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dirty="0">
                          <a:effectLst/>
                        </a:rPr>
                        <a:t>992</a:t>
                      </a:r>
                      <a:endParaRPr lang="en-NZ" sz="1200" dirty="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dirty="0">
                          <a:effectLst/>
                        </a:rPr>
                        <a:t>1017</a:t>
                      </a:r>
                      <a:endParaRPr lang="en-NZ" sz="1200" dirty="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1183</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1422</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1559</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dirty="0">
                          <a:effectLst/>
                        </a:rPr>
                        <a:t>1303</a:t>
                      </a:r>
                      <a:endParaRPr lang="en-NZ" sz="1200" dirty="0">
                        <a:effectLst/>
                        <a:latin typeface="Calibri"/>
                        <a:ea typeface="SimSun"/>
                        <a:cs typeface="Times New Roman"/>
                      </a:endParaRPr>
                    </a:p>
                  </a:txBody>
                  <a:tcPr marL="32797" marR="32797" marT="0" marB="0" anchor="ctr"/>
                </a:tc>
              </a:tr>
              <a:tr h="504056">
                <a:tc>
                  <a:txBody>
                    <a:bodyPr/>
                    <a:lstStyle/>
                    <a:p>
                      <a:pPr>
                        <a:lnSpc>
                          <a:spcPct val="115000"/>
                        </a:lnSpc>
                        <a:spcAft>
                          <a:spcPts val="0"/>
                        </a:spcAft>
                      </a:pPr>
                      <a:r>
                        <a:rPr lang="en-NZ" sz="1200" b="0">
                          <a:effectLst/>
                        </a:rPr>
                        <a:t>Other harmful or dangerous behaviour</a:t>
                      </a:r>
                      <a:endParaRPr lang="en-NZ" sz="1200" b="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1061</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1057</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1229</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1432</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1484</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1519</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1725</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1477</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1352</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1470</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1462</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1505</a:t>
                      </a:r>
                      <a:endParaRPr lang="en-NZ" sz="1200">
                        <a:effectLst/>
                        <a:latin typeface="Calibri"/>
                        <a:ea typeface="SimSun"/>
                        <a:cs typeface="Times New Roman"/>
                      </a:endParaRPr>
                    </a:p>
                  </a:txBody>
                  <a:tcPr marL="32797" marR="32797" marT="0" marB="0" anchor="ctr"/>
                </a:tc>
              </a:tr>
              <a:tr h="445465">
                <a:tc>
                  <a:txBody>
                    <a:bodyPr/>
                    <a:lstStyle/>
                    <a:p>
                      <a:pPr>
                        <a:lnSpc>
                          <a:spcPct val="115000"/>
                        </a:lnSpc>
                        <a:spcAft>
                          <a:spcPts val="0"/>
                        </a:spcAft>
                      </a:pPr>
                      <a:r>
                        <a:rPr lang="en-NZ" sz="1200" b="0">
                          <a:effectLst/>
                        </a:rPr>
                        <a:t>Physical Assault on other students</a:t>
                      </a:r>
                      <a:endParaRPr lang="en-NZ" sz="1200" b="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3891</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4059</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4002</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4696</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5095</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5441</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5504</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5294</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5222</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5185</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5041</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4378</a:t>
                      </a:r>
                      <a:endParaRPr lang="en-NZ" sz="1200">
                        <a:effectLst/>
                        <a:latin typeface="Calibri"/>
                        <a:ea typeface="SimSun"/>
                        <a:cs typeface="Times New Roman"/>
                      </a:endParaRPr>
                    </a:p>
                  </a:txBody>
                  <a:tcPr marL="32797" marR="32797" marT="0" marB="0" anchor="ctr"/>
                </a:tc>
              </a:tr>
              <a:tr h="334099">
                <a:tc>
                  <a:txBody>
                    <a:bodyPr/>
                    <a:lstStyle/>
                    <a:p>
                      <a:pPr>
                        <a:lnSpc>
                          <a:spcPct val="115000"/>
                        </a:lnSpc>
                        <a:spcAft>
                          <a:spcPts val="0"/>
                        </a:spcAft>
                      </a:pPr>
                      <a:r>
                        <a:rPr lang="en-NZ" sz="1200" b="0">
                          <a:effectLst/>
                        </a:rPr>
                        <a:t>Physical Assault on staff</a:t>
                      </a:r>
                      <a:endParaRPr lang="en-NZ" sz="1200" b="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361</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344</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395</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449</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435</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563</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596</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588</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561</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561</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554</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452</a:t>
                      </a:r>
                      <a:endParaRPr lang="en-NZ" sz="1200">
                        <a:effectLst/>
                        <a:latin typeface="Calibri"/>
                        <a:ea typeface="SimSun"/>
                        <a:cs typeface="Times New Roman"/>
                      </a:endParaRPr>
                    </a:p>
                  </a:txBody>
                  <a:tcPr marL="32797" marR="32797" marT="0" marB="0" anchor="ctr"/>
                </a:tc>
              </a:tr>
              <a:tr h="334099">
                <a:tc>
                  <a:txBody>
                    <a:bodyPr/>
                    <a:lstStyle/>
                    <a:p>
                      <a:pPr>
                        <a:lnSpc>
                          <a:spcPct val="115000"/>
                        </a:lnSpc>
                        <a:spcAft>
                          <a:spcPts val="0"/>
                        </a:spcAft>
                      </a:pPr>
                      <a:r>
                        <a:rPr lang="en-NZ" sz="1200" b="0">
                          <a:effectLst/>
                        </a:rPr>
                        <a:t>Sexual Harassment</a:t>
                      </a:r>
                      <a:endParaRPr lang="en-NZ" sz="1200" b="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118</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109</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115</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110</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150</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120</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120</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111</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112</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133</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93</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92</a:t>
                      </a:r>
                      <a:endParaRPr lang="en-NZ" sz="1200">
                        <a:effectLst/>
                        <a:latin typeface="Calibri"/>
                        <a:ea typeface="SimSun"/>
                        <a:cs typeface="Times New Roman"/>
                      </a:endParaRPr>
                    </a:p>
                  </a:txBody>
                  <a:tcPr marL="32797" marR="32797" marT="0" marB="0" anchor="ctr"/>
                </a:tc>
              </a:tr>
              <a:tr h="334099">
                <a:tc>
                  <a:txBody>
                    <a:bodyPr/>
                    <a:lstStyle/>
                    <a:p>
                      <a:pPr>
                        <a:lnSpc>
                          <a:spcPct val="115000"/>
                        </a:lnSpc>
                        <a:spcAft>
                          <a:spcPts val="0"/>
                        </a:spcAft>
                      </a:pPr>
                      <a:r>
                        <a:rPr lang="en-NZ" sz="1200" b="0">
                          <a:effectLst/>
                        </a:rPr>
                        <a:t>Sexual Misconduct</a:t>
                      </a:r>
                      <a:endParaRPr lang="en-NZ" sz="1200" b="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98</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85</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96</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110</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143</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150</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134</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165</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129</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122</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148</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131</a:t>
                      </a:r>
                      <a:endParaRPr lang="en-NZ" sz="1200">
                        <a:effectLst/>
                        <a:latin typeface="Calibri"/>
                        <a:ea typeface="SimSun"/>
                        <a:cs typeface="Times New Roman"/>
                      </a:endParaRPr>
                    </a:p>
                  </a:txBody>
                  <a:tcPr marL="32797" marR="32797" marT="0" marB="0" anchor="ctr"/>
                </a:tc>
              </a:tr>
              <a:tr h="111367">
                <a:tc>
                  <a:txBody>
                    <a:bodyPr/>
                    <a:lstStyle/>
                    <a:p>
                      <a:pPr>
                        <a:lnSpc>
                          <a:spcPct val="115000"/>
                        </a:lnSpc>
                        <a:spcAft>
                          <a:spcPts val="0"/>
                        </a:spcAft>
                      </a:pPr>
                      <a:r>
                        <a:rPr lang="en-NZ" sz="1200" b="0">
                          <a:effectLst/>
                        </a:rPr>
                        <a:t>Smoking</a:t>
                      </a:r>
                      <a:endParaRPr lang="en-NZ" sz="1200" b="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690</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840</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868</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799</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735</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807</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664</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630</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453</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493</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510</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404</a:t>
                      </a:r>
                      <a:endParaRPr lang="en-NZ" sz="1200">
                        <a:effectLst/>
                        <a:latin typeface="Calibri"/>
                        <a:ea typeface="SimSun"/>
                        <a:cs typeface="Times New Roman"/>
                      </a:endParaRPr>
                    </a:p>
                  </a:txBody>
                  <a:tcPr marL="32797" marR="32797" marT="0" marB="0" anchor="ctr"/>
                </a:tc>
              </a:tr>
              <a:tr h="111367">
                <a:tc>
                  <a:txBody>
                    <a:bodyPr/>
                    <a:lstStyle/>
                    <a:p>
                      <a:pPr>
                        <a:lnSpc>
                          <a:spcPct val="115000"/>
                        </a:lnSpc>
                        <a:spcAft>
                          <a:spcPts val="0"/>
                        </a:spcAft>
                      </a:pPr>
                      <a:r>
                        <a:rPr lang="en-NZ" sz="1200" b="0">
                          <a:effectLst/>
                        </a:rPr>
                        <a:t>Theft</a:t>
                      </a:r>
                      <a:endParaRPr lang="en-NZ" sz="1200" b="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861</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785</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815</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947</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955</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898</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975</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962</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882</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1064</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1012</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846</a:t>
                      </a:r>
                      <a:endParaRPr lang="en-NZ" sz="1200">
                        <a:effectLst/>
                        <a:latin typeface="Calibri"/>
                        <a:ea typeface="SimSun"/>
                        <a:cs typeface="Times New Roman"/>
                      </a:endParaRPr>
                    </a:p>
                  </a:txBody>
                  <a:tcPr marL="32797" marR="32797" marT="0" marB="0" anchor="ctr"/>
                </a:tc>
              </a:tr>
              <a:tr h="222732">
                <a:tc>
                  <a:txBody>
                    <a:bodyPr/>
                    <a:lstStyle/>
                    <a:p>
                      <a:pPr>
                        <a:lnSpc>
                          <a:spcPct val="115000"/>
                        </a:lnSpc>
                        <a:spcAft>
                          <a:spcPts val="0"/>
                        </a:spcAft>
                      </a:pPr>
                      <a:r>
                        <a:rPr lang="en-NZ" sz="1200" b="0">
                          <a:effectLst/>
                        </a:rPr>
                        <a:t>Vandalism</a:t>
                      </a:r>
                      <a:endParaRPr lang="en-NZ" sz="1200" b="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367</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379</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386</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529</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526</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516</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623</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587</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567</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496</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535</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419</a:t>
                      </a:r>
                      <a:endParaRPr lang="en-NZ" sz="1200">
                        <a:effectLst/>
                        <a:latin typeface="Calibri"/>
                        <a:ea typeface="SimSun"/>
                        <a:cs typeface="Times New Roman"/>
                      </a:endParaRPr>
                    </a:p>
                  </a:txBody>
                  <a:tcPr marL="32797" marR="32797" marT="0" marB="0" anchor="ctr"/>
                </a:tc>
              </a:tr>
              <a:tr h="445465">
                <a:tc>
                  <a:txBody>
                    <a:bodyPr/>
                    <a:lstStyle/>
                    <a:p>
                      <a:pPr>
                        <a:lnSpc>
                          <a:spcPct val="115000"/>
                        </a:lnSpc>
                        <a:spcAft>
                          <a:spcPts val="0"/>
                        </a:spcAft>
                      </a:pPr>
                      <a:r>
                        <a:rPr lang="en-NZ" sz="1200" b="0" dirty="0">
                          <a:effectLst/>
                        </a:rPr>
                        <a:t>Verbal Assault on other students</a:t>
                      </a:r>
                      <a:endParaRPr lang="en-NZ" sz="1200" b="0" dirty="0">
                        <a:effectLst/>
                        <a:latin typeface="Calibri"/>
                        <a:ea typeface="SimSun"/>
                        <a:cs typeface="Times New Roman"/>
                      </a:endParaRPr>
                    </a:p>
                  </a:txBody>
                  <a:tcPr marL="32797" marR="32797" marT="0" marB="0" anchor="ctr">
                    <a:solidFill>
                      <a:schemeClr val="accent6"/>
                    </a:solidFill>
                  </a:tcPr>
                </a:tc>
                <a:tc>
                  <a:txBody>
                    <a:bodyPr/>
                    <a:lstStyle/>
                    <a:p>
                      <a:pPr algn="ctr">
                        <a:lnSpc>
                          <a:spcPct val="115000"/>
                        </a:lnSpc>
                        <a:spcAft>
                          <a:spcPts val="0"/>
                        </a:spcAft>
                      </a:pPr>
                      <a:r>
                        <a:rPr lang="en-NZ" sz="1200">
                          <a:effectLst/>
                        </a:rPr>
                        <a:t>394</a:t>
                      </a:r>
                      <a:endParaRPr lang="en-NZ" sz="1200">
                        <a:effectLst/>
                        <a:latin typeface="Calibri"/>
                        <a:ea typeface="SimSun"/>
                        <a:cs typeface="Times New Roman"/>
                      </a:endParaRPr>
                    </a:p>
                  </a:txBody>
                  <a:tcPr marL="32797" marR="32797" marT="0" marB="0" anchor="ctr">
                    <a:solidFill>
                      <a:schemeClr val="accent6"/>
                    </a:solidFill>
                  </a:tcPr>
                </a:tc>
                <a:tc>
                  <a:txBody>
                    <a:bodyPr/>
                    <a:lstStyle/>
                    <a:p>
                      <a:pPr algn="ctr">
                        <a:lnSpc>
                          <a:spcPct val="115000"/>
                        </a:lnSpc>
                        <a:spcAft>
                          <a:spcPts val="0"/>
                        </a:spcAft>
                      </a:pPr>
                      <a:r>
                        <a:rPr lang="en-NZ" sz="1200">
                          <a:effectLst/>
                        </a:rPr>
                        <a:t>396</a:t>
                      </a:r>
                      <a:endParaRPr lang="en-NZ" sz="1200">
                        <a:effectLst/>
                        <a:latin typeface="Calibri"/>
                        <a:ea typeface="SimSun"/>
                        <a:cs typeface="Times New Roman"/>
                      </a:endParaRPr>
                    </a:p>
                  </a:txBody>
                  <a:tcPr marL="32797" marR="32797" marT="0" marB="0" anchor="ctr">
                    <a:solidFill>
                      <a:schemeClr val="accent6"/>
                    </a:solidFill>
                  </a:tcPr>
                </a:tc>
                <a:tc>
                  <a:txBody>
                    <a:bodyPr/>
                    <a:lstStyle/>
                    <a:p>
                      <a:pPr algn="ctr">
                        <a:lnSpc>
                          <a:spcPct val="115000"/>
                        </a:lnSpc>
                        <a:spcAft>
                          <a:spcPts val="0"/>
                        </a:spcAft>
                      </a:pPr>
                      <a:r>
                        <a:rPr lang="en-NZ" sz="1200">
                          <a:effectLst/>
                        </a:rPr>
                        <a:t>395</a:t>
                      </a:r>
                      <a:endParaRPr lang="en-NZ" sz="1200">
                        <a:effectLst/>
                        <a:latin typeface="Calibri"/>
                        <a:ea typeface="SimSun"/>
                        <a:cs typeface="Times New Roman"/>
                      </a:endParaRPr>
                    </a:p>
                  </a:txBody>
                  <a:tcPr marL="32797" marR="32797" marT="0" marB="0" anchor="ctr">
                    <a:solidFill>
                      <a:schemeClr val="accent6"/>
                    </a:solidFill>
                  </a:tcPr>
                </a:tc>
                <a:tc>
                  <a:txBody>
                    <a:bodyPr/>
                    <a:lstStyle/>
                    <a:p>
                      <a:pPr algn="ctr">
                        <a:lnSpc>
                          <a:spcPct val="115000"/>
                        </a:lnSpc>
                        <a:spcAft>
                          <a:spcPts val="0"/>
                        </a:spcAft>
                      </a:pPr>
                      <a:r>
                        <a:rPr lang="en-NZ" sz="1200">
                          <a:effectLst/>
                        </a:rPr>
                        <a:t>493</a:t>
                      </a:r>
                      <a:endParaRPr lang="en-NZ" sz="1200">
                        <a:effectLst/>
                        <a:latin typeface="Calibri"/>
                        <a:ea typeface="SimSun"/>
                        <a:cs typeface="Times New Roman"/>
                      </a:endParaRPr>
                    </a:p>
                  </a:txBody>
                  <a:tcPr marL="32797" marR="32797" marT="0" marB="0" anchor="ctr">
                    <a:solidFill>
                      <a:schemeClr val="accent6"/>
                    </a:solidFill>
                  </a:tcPr>
                </a:tc>
                <a:tc>
                  <a:txBody>
                    <a:bodyPr/>
                    <a:lstStyle/>
                    <a:p>
                      <a:pPr algn="ctr">
                        <a:lnSpc>
                          <a:spcPct val="115000"/>
                        </a:lnSpc>
                        <a:spcAft>
                          <a:spcPts val="0"/>
                        </a:spcAft>
                      </a:pPr>
                      <a:r>
                        <a:rPr lang="en-NZ" sz="1200">
                          <a:effectLst/>
                        </a:rPr>
                        <a:t>492</a:t>
                      </a:r>
                      <a:endParaRPr lang="en-NZ" sz="1200">
                        <a:effectLst/>
                        <a:latin typeface="Calibri"/>
                        <a:ea typeface="SimSun"/>
                        <a:cs typeface="Times New Roman"/>
                      </a:endParaRPr>
                    </a:p>
                  </a:txBody>
                  <a:tcPr marL="32797" marR="32797" marT="0" marB="0" anchor="ctr">
                    <a:solidFill>
                      <a:schemeClr val="accent6"/>
                    </a:solidFill>
                  </a:tcPr>
                </a:tc>
                <a:tc>
                  <a:txBody>
                    <a:bodyPr/>
                    <a:lstStyle/>
                    <a:p>
                      <a:pPr algn="ctr">
                        <a:lnSpc>
                          <a:spcPct val="115000"/>
                        </a:lnSpc>
                        <a:spcAft>
                          <a:spcPts val="0"/>
                        </a:spcAft>
                      </a:pPr>
                      <a:r>
                        <a:rPr lang="en-NZ" sz="1200" dirty="0">
                          <a:effectLst/>
                        </a:rPr>
                        <a:t>484</a:t>
                      </a:r>
                      <a:endParaRPr lang="en-NZ" sz="1200" dirty="0">
                        <a:effectLst/>
                        <a:latin typeface="Calibri"/>
                        <a:ea typeface="SimSun"/>
                        <a:cs typeface="Times New Roman"/>
                      </a:endParaRPr>
                    </a:p>
                  </a:txBody>
                  <a:tcPr marL="32797" marR="32797" marT="0" marB="0" anchor="ctr">
                    <a:solidFill>
                      <a:schemeClr val="accent6"/>
                    </a:solidFill>
                  </a:tcPr>
                </a:tc>
                <a:tc>
                  <a:txBody>
                    <a:bodyPr/>
                    <a:lstStyle/>
                    <a:p>
                      <a:pPr algn="ctr">
                        <a:lnSpc>
                          <a:spcPct val="115000"/>
                        </a:lnSpc>
                        <a:spcAft>
                          <a:spcPts val="0"/>
                        </a:spcAft>
                      </a:pPr>
                      <a:r>
                        <a:rPr lang="en-NZ" sz="1200" dirty="0">
                          <a:effectLst/>
                        </a:rPr>
                        <a:t>474</a:t>
                      </a:r>
                      <a:endParaRPr lang="en-NZ" sz="1200" dirty="0">
                        <a:effectLst/>
                        <a:latin typeface="Calibri"/>
                        <a:ea typeface="SimSun"/>
                        <a:cs typeface="Times New Roman"/>
                      </a:endParaRPr>
                    </a:p>
                  </a:txBody>
                  <a:tcPr marL="32797" marR="32797" marT="0" marB="0" anchor="ctr">
                    <a:solidFill>
                      <a:schemeClr val="accent6"/>
                    </a:solidFill>
                  </a:tcPr>
                </a:tc>
                <a:tc>
                  <a:txBody>
                    <a:bodyPr/>
                    <a:lstStyle/>
                    <a:p>
                      <a:pPr algn="ctr">
                        <a:lnSpc>
                          <a:spcPct val="115000"/>
                        </a:lnSpc>
                        <a:spcAft>
                          <a:spcPts val="0"/>
                        </a:spcAft>
                      </a:pPr>
                      <a:r>
                        <a:rPr lang="en-NZ" sz="1200" dirty="0">
                          <a:effectLst/>
                        </a:rPr>
                        <a:t>470</a:t>
                      </a:r>
                      <a:endParaRPr lang="en-NZ" sz="1200" dirty="0">
                        <a:effectLst/>
                        <a:latin typeface="Calibri"/>
                        <a:ea typeface="SimSun"/>
                        <a:cs typeface="Times New Roman"/>
                      </a:endParaRPr>
                    </a:p>
                  </a:txBody>
                  <a:tcPr marL="32797" marR="32797" marT="0" marB="0" anchor="ctr">
                    <a:solidFill>
                      <a:schemeClr val="accent6"/>
                    </a:solidFill>
                  </a:tcPr>
                </a:tc>
                <a:tc>
                  <a:txBody>
                    <a:bodyPr/>
                    <a:lstStyle/>
                    <a:p>
                      <a:pPr algn="ctr">
                        <a:lnSpc>
                          <a:spcPct val="115000"/>
                        </a:lnSpc>
                        <a:spcAft>
                          <a:spcPts val="0"/>
                        </a:spcAft>
                      </a:pPr>
                      <a:r>
                        <a:rPr lang="en-NZ" sz="1200" dirty="0">
                          <a:effectLst/>
                        </a:rPr>
                        <a:t>396</a:t>
                      </a:r>
                      <a:endParaRPr lang="en-NZ" sz="1200" dirty="0">
                        <a:effectLst/>
                        <a:latin typeface="Calibri"/>
                        <a:ea typeface="SimSun"/>
                        <a:cs typeface="Times New Roman"/>
                      </a:endParaRPr>
                    </a:p>
                  </a:txBody>
                  <a:tcPr marL="32797" marR="32797" marT="0" marB="0" anchor="ctr">
                    <a:solidFill>
                      <a:schemeClr val="accent6"/>
                    </a:solidFill>
                  </a:tcPr>
                </a:tc>
                <a:tc>
                  <a:txBody>
                    <a:bodyPr/>
                    <a:lstStyle/>
                    <a:p>
                      <a:pPr algn="ctr">
                        <a:lnSpc>
                          <a:spcPct val="115000"/>
                        </a:lnSpc>
                        <a:spcAft>
                          <a:spcPts val="0"/>
                        </a:spcAft>
                      </a:pPr>
                      <a:r>
                        <a:rPr lang="en-NZ" sz="1200" dirty="0">
                          <a:effectLst/>
                        </a:rPr>
                        <a:t>420</a:t>
                      </a:r>
                      <a:endParaRPr lang="en-NZ" sz="1200" dirty="0">
                        <a:effectLst/>
                        <a:latin typeface="Calibri"/>
                        <a:ea typeface="SimSun"/>
                        <a:cs typeface="Times New Roman"/>
                      </a:endParaRPr>
                    </a:p>
                  </a:txBody>
                  <a:tcPr marL="32797" marR="32797" marT="0" marB="0" anchor="ctr">
                    <a:solidFill>
                      <a:schemeClr val="accent6"/>
                    </a:solidFill>
                  </a:tcPr>
                </a:tc>
                <a:tc>
                  <a:txBody>
                    <a:bodyPr/>
                    <a:lstStyle/>
                    <a:p>
                      <a:pPr algn="ctr">
                        <a:lnSpc>
                          <a:spcPct val="115000"/>
                        </a:lnSpc>
                        <a:spcAft>
                          <a:spcPts val="0"/>
                        </a:spcAft>
                      </a:pPr>
                      <a:r>
                        <a:rPr lang="en-NZ" sz="1200" dirty="0">
                          <a:effectLst/>
                        </a:rPr>
                        <a:t>506</a:t>
                      </a:r>
                      <a:endParaRPr lang="en-NZ" sz="1200" dirty="0">
                        <a:effectLst/>
                        <a:latin typeface="Calibri"/>
                        <a:ea typeface="SimSun"/>
                        <a:cs typeface="Times New Roman"/>
                      </a:endParaRPr>
                    </a:p>
                  </a:txBody>
                  <a:tcPr marL="32797" marR="32797" marT="0" marB="0" anchor="ctr">
                    <a:solidFill>
                      <a:schemeClr val="accent6"/>
                    </a:solidFill>
                  </a:tcPr>
                </a:tc>
                <a:tc>
                  <a:txBody>
                    <a:bodyPr/>
                    <a:lstStyle/>
                    <a:p>
                      <a:pPr algn="ctr">
                        <a:lnSpc>
                          <a:spcPct val="115000"/>
                        </a:lnSpc>
                        <a:spcAft>
                          <a:spcPts val="0"/>
                        </a:spcAft>
                      </a:pPr>
                      <a:r>
                        <a:rPr lang="en-NZ" sz="1200">
                          <a:effectLst/>
                        </a:rPr>
                        <a:t>434</a:t>
                      </a:r>
                      <a:endParaRPr lang="en-NZ" sz="1200">
                        <a:effectLst/>
                        <a:latin typeface="Calibri"/>
                        <a:ea typeface="SimSun"/>
                        <a:cs typeface="Times New Roman"/>
                      </a:endParaRPr>
                    </a:p>
                  </a:txBody>
                  <a:tcPr marL="32797" marR="32797" marT="0" marB="0" anchor="ctr">
                    <a:solidFill>
                      <a:schemeClr val="accent6"/>
                    </a:solidFill>
                  </a:tcPr>
                </a:tc>
              </a:tr>
              <a:tr h="334099">
                <a:tc>
                  <a:txBody>
                    <a:bodyPr/>
                    <a:lstStyle/>
                    <a:p>
                      <a:pPr>
                        <a:lnSpc>
                          <a:spcPct val="115000"/>
                        </a:lnSpc>
                        <a:spcAft>
                          <a:spcPts val="0"/>
                        </a:spcAft>
                      </a:pPr>
                      <a:r>
                        <a:rPr lang="en-NZ" sz="1200" b="0" dirty="0">
                          <a:effectLst/>
                        </a:rPr>
                        <a:t>Verbal Assault on staff</a:t>
                      </a:r>
                      <a:endParaRPr lang="en-NZ" sz="1200" b="0" dirty="0">
                        <a:effectLst/>
                        <a:latin typeface="Calibri"/>
                        <a:ea typeface="SimSun"/>
                        <a:cs typeface="Times New Roman"/>
                      </a:endParaRPr>
                    </a:p>
                  </a:txBody>
                  <a:tcPr marL="32797" marR="32797" marT="0" marB="0" anchor="ctr">
                    <a:solidFill>
                      <a:schemeClr val="accent6"/>
                    </a:solidFill>
                  </a:tcPr>
                </a:tc>
                <a:tc>
                  <a:txBody>
                    <a:bodyPr/>
                    <a:lstStyle/>
                    <a:p>
                      <a:pPr algn="ctr">
                        <a:lnSpc>
                          <a:spcPct val="115000"/>
                        </a:lnSpc>
                        <a:spcAft>
                          <a:spcPts val="0"/>
                        </a:spcAft>
                      </a:pPr>
                      <a:r>
                        <a:rPr lang="en-NZ" sz="1200" dirty="0">
                          <a:effectLst/>
                        </a:rPr>
                        <a:t>2719</a:t>
                      </a:r>
                      <a:endParaRPr lang="en-NZ" sz="1200" dirty="0">
                        <a:effectLst/>
                        <a:latin typeface="Calibri"/>
                        <a:ea typeface="SimSun"/>
                        <a:cs typeface="Times New Roman"/>
                      </a:endParaRPr>
                    </a:p>
                  </a:txBody>
                  <a:tcPr marL="32797" marR="32797" marT="0" marB="0" anchor="ctr">
                    <a:solidFill>
                      <a:schemeClr val="accent6"/>
                    </a:solidFill>
                  </a:tcPr>
                </a:tc>
                <a:tc>
                  <a:txBody>
                    <a:bodyPr/>
                    <a:lstStyle/>
                    <a:p>
                      <a:pPr algn="ctr">
                        <a:lnSpc>
                          <a:spcPct val="115000"/>
                        </a:lnSpc>
                        <a:spcAft>
                          <a:spcPts val="0"/>
                        </a:spcAft>
                      </a:pPr>
                      <a:r>
                        <a:rPr lang="en-NZ" sz="1200" dirty="0">
                          <a:effectLst/>
                        </a:rPr>
                        <a:t>2699</a:t>
                      </a:r>
                      <a:endParaRPr lang="en-NZ" sz="1200" dirty="0">
                        <a:effectLst/>
                        <a:latin typeface="Calibri"/>
                        <a:ea typeface="SimSun"/>
                        <a:cs typeface="Times New Roman"/>
                      </a:endParaRPr>
                    </a:p>
                  </a:txBody>
                  <a:tcPr marL="32797" marR="32797" marT="0" marB="0" anchor="ctr">
                    <a:solidFill>
                      <a:schemeClr val="accent6"/>
                    </a:solidFill>
                  </a:tcPr>
                </a:tc>
                <a:tc>
                  <a:txBody>
                    <a:bodyPr/>
                    <a:lstStyle/>
                    <a:p>
                      <a:pPr algn="ctr">
                        <a:lnSpc>
                          <a:spcPct val="115000"/>
                        </a:lnSpc>
                        <a:spcAft>
                          <a:spcPts val="0"/>
                        </a:spcAft>
                      </a:pPr>
                      <a:r>
                        <a:rPr lang="en-NZ" sz="1200" dirty="0">
                          <a:effectLst/>
                        </a:rPr>
                        <a:t>2880</a:t>
                      </a:r>
                      <a:endParaRPr lang="en-NZ" sz="1200" dirty="0">
                        <a:effectLst/>
                        <a:latin typeface="Calibri"/>
                        <a:ea typeface="SimSun"/>
                        <a:cs typeface="Times New Roman"/>
                      </a:endParaRPr>
                    </a:p>
                  </a:txBody>
                  <a:tcPr marL="32797" marR="32797" marT="0" marB="0" anchor="ctr">
                    <a:solidFill>
                      <a:schemeClr val="accent6"/>
                    </a:solidFill>
                  </a:tcPr>
                </a:tc>
                <a:tc>
                  <a:txBody>
                    <a:bodyPr/>
                    <a:lstStyle/>
                    <a:p>
                      <a:pPr algn="ctr">
                        <a:lnSpc>
                          <a:spcPct val="115000"/>
                        </a:lnSpc>
                        <a:spcAft>
                          <a:spcPts val="0"/>
                        </a:spcAft>
                      </a:pPr>
                      <a:r>
                        <a:rPr lang="en-NZ" sz="1200" dirty="0">
                          <a:effectLst/>
                        </a:rPr>
                        <a:t>3442</a:t>
                      </a:r>
                      <a:endParaRPr lang="en-NZ" sz="1200" dirty="0">
                        <a:effectLst/>
                        <a:latin typeface="Calibri"/>
                        <a:ea typeface="SimSun"/>
                        <a:cs typeface="Times New Roman"/>
                      </a:endParaRPr>
                    </a:p>
                  </a:txBody>
                  <a:tcPr marL="32797" marR="32797" marT="0" marB="0" anchor="ctr">
                    <a:solidFill>
                      <a:schemeClr val="accent6"/>
                    </a:solidFill>
                  </a:tcPr>
                </a:tc>
                <a:tc>
                  <a:txBody>
                    <a:bodyPr/>
                    <a:lstStyle/>
                    <a:p>
                      <a:pPr algn="ctr">
                        <a:lnSpc>
                          <a:spcPct val="115000"/>
                        </a:lnSpc>
                        <a:spcAft>
                          <a:spcPts val="0"/>
                        </a:spcAft>
                      </a:pPr>
                      <a:r>
                        <a:rPr lang="en-NZ" sz="1200" dirty="0">
                          <a:effectLst/>
                        </a:rPr>
                        <a:t>3203</a:t>
                      </a:r>
                      <a:endParaRPr lang="en-NZ" sz="1200" dirty="0">
                        <a:effectLst/>
                        <a:latin typeface="Calibri"/>
                        <a:ea typeface="SimSun"/>
                        <a:cs typeface="Times New Roman"/>
                      </a:endParaRPr>
                    </a:p>
                  </a:txBody>
                  <a:tcPr marL="32797" marR="32797" marT="0" marB="0" anchor="ctr">
                    <a:solidFill>
                      <a:schemeClr val="accent6"/>
                    </a:solidFill>
                  </a:tcPr>
                </a:tc>
                <a:tc>
                  <a:txBody>
                    <a:bodyPr/>
                    <a:lstStyle/>
                    <a:p>
                      <a:pPr algn="ctr">
                        <a:lnSpc>
                          <a:spcPct val="115000"/>
                        </a:lnSpc>
                        <a:spcAft>
                          <a:spcPts val="0"/>
                        </a:spcAft>
                      </a:pPr>
                      <a:r>
                        <a:rPr lang="en-NZ" sz="1200" dirty="0">
                          <a:effectLst/>
                        </a:rPr>
                        <a:t>3351</a:t>
                      </a:r>
                      <a:endParaRPr lang="en-NZ" sz="1200" dirty="0">
                        <a:effectLst/>
                        <a:latin typeface="Calibri"/>
                        <a:ea typeface="SimSun"/>
                        <a:cs typeface="Times New Roman"/>
                      </a:endParaRPr>
                    </a:p>
                  </a:txBody>
                  <a:tcPr marL="32797" marR="32797" marT="0" marB="0" anchor="ctr">
                    <a:solidFill>
                      <a:schemeClr val="accent6"/>
                    </a:solidFill>
                  </a:tcPr>
                </a:tc>
                <a:tc>
                  <a:txBody>
                    <a:bodyPr/>
                    <a:lstStyle/>
                    <a:p>
                      <a:pPr algn="ctr">
                        <a:lnSpc>
                          <a:spcPct val="115000"/>
                        </a:lnSpc>
                        <a:spcAft>
                          <a:spcPts val="0"/>
                        </a:spcAft>
                      </a:pPr>
                      <a:r>
                        <a:rPr lang="en-NZ" sz="1200" dirty="0">
                          <a:effectLst/>
                        </a:rPr>
                        <a:t>3396</a:t>
                      </a:r>
                      <a:endParaRPr lang="en-NZ" sz="1200" dirty="0">
                        <a:effectLst/>
                        <a:latin typeface="Calibri"/>
                        <a:ea typeface="SimSun"/>
                        <a:cs typeface="Times New Roman"/>
                      </a:endParaRPr>
                    </a:p>
                  </a:txBody>
                  <a:tcPr marL="32797" marR="32797" marT="0" marB="0" anchor="ctr">
                    <a:solidFill>
                      <a:schemeClr val="accent6"/>
                    </a:solidFill>
                  </a:tcPr>
                </a:tc>
                <a:tc>
                  <a:txBody>
                    <a:bodyPr/>
                    <a:lstStyle/>
                    <a:p>
                      <a:pPr algn="ctr">
                        <a:lnSpc>
                          <a:spcPct val="115000"/>
                        </a:lnSpc>
                        <a:spcAft>
                          <a:spcPts val="0"/>
                        </a:spcAft>
                      </a:pPr>
                      <a:r>
                        <a:rPr lang="en-NZ" sz="1200" dirty="0">
                          <a:effectLst/>
                        </a:rPr>
                        <a:t>2947</a:t>
                      </a:r>
                      <a:endParaRPr lang="en-NZ" sz="1200" dirty="0">
                        <a:effectLst/>
                        <a:latin typeface="Calibri"/>
                        <a:ea typeface="SimSun"/>
                        <a:cs typeface="Times New Roman"/>
                      </a:endParaRPr>
                    </a:p>
                  </a:txBody>
                  <a:tcPr marL="32797" marR="32797" marT="0" marB="0" anchor="ctr">
                    <a:solidFill>
                      <a:schemeClr val="accent6"/>
                    </a:solidFill>
                  </a:tcPr>
                </a:tc>
                <a:tc>
                  <a:txBody>
                    <a:bodyPr/>
                    <a:lstStyle/>
                    <a:p>
                      <a:pPr algn="ctr">
                        <a:lnSpc>
                          <a:spcPct val="115000"/>
                        </a:lnSpc>
                        <a:spcAft>
                          <a:spcPts val="0"/>
                        </a:spcAft>
                      </a:pPr>
                      <a:r>
                        <a:rPr lang="en-NZ" sz="1200">
                          <a:effectLst/>
                        </a:rPr>
                        <a:t>3020</a:t>
                      </a:r>
                      <a:endParaRPr lang="en-NZ" sz="1200">
                        <a:effectLst/>
                        <a:latin typeface="Calibri"/>
                        <a:ea typeface="SimSun"/>
                        <a:cs typeface="Times New Roman"/>
                      </a:endParaRPr>
                    </a:p>
                  </a:txBody>
                  <a:tcPr marL="32797" marR="32797" marT="0" marB="0" anchor="ctr">
                    <a:solidFill>
                      <a:schemeClr val="accent6"/>
                    </a:solidFill>
                  </a:tcPr>
                </a:tc>
                <a:tc>
                  <a:txBody>
                    <a:bodyPr/>
                    <a:lstStyle/>
                    <a:p>
                      <a:pPr algn="ctr">
                        <a:lnSpc>
                          <a:spcPct val="115000"/>
                        </a:lnSpc>
                        <a:spcAft>
                          <a:spcPts val="0"/>
                        </a:spcAft>
                      </a:pPr>
                      <a:r>
                        <a:rPr lang="en-NZ" sz="1200">
                          <a:effectLst/>
                        </a:rPr>
                        <a:t>2945</a:t>
                      </a:r>
                      <a:endParaRPr lang="en-NZ" sz="1200">
                        <a:effectLst/>
                        <a:latin typeface="Calibri"/>
                        <a:ea typeface="SimSun"/>
                        <a:cs typeface="Times New Roman"/>
                      </a:endParaRPr>
                    </a:p>
                  </a:txBody>
                  <a:tcPr marL="32797" marR="32797" marT="0" marB="0" anchor="ctr">
                    <a:solidFill>
                      <a:schemeClr val="accent6"/>
                    </a:solidFill>
                  </a:tcPr>
                </a:tc>
                <a:tc>
                  <a:txBody>
                    <a:bodyPr/>
                    <a:lstStyle/>
                    <a:p>
                      <a:pPr algn="ctr">
                        <a:lnSpc>
                          <a:spcPct val="115000"/>
                        </a:lnSpc>
                        <a:spcAft>
                          <a:spcPts val="0"/>
                        </a:spcAft>
                      </a:pPr>
                      <a:r>
                        <a:rPr lang="en-NZ" sz="1200" dirty="0">
                          <a:effectLst/>
                        </a:rPr>
                        <a:t>2789</a:t>
                      </a:r>
                      <a:endParaRPr lang="en-NZ" sz="1200" dirty="0">
                        <a:effectLst/>
                        <a:latin typeface="Calibri"/>
                        <a:ea typeface="SimSun"/>
                        <a:cs typeface="Times New Roman"/>
                      </a:endParaRPr>
                    </a:p>
                  </a:txBody>
                  <a:tcPr marL="32797" marR="32797" marT="0" marB="0" anchor="ctr">
                    <a:solidFill>
                      <a:schemeClr val="accent6"/>
                    </a:solidFill>
                  </a:tcPr>
                </a:tc>
                <a:tc>
                  <a:txBody>
                    <a:bodyPr/>
                    <a:lstStyle/>
                    <a:p>
                      <a:pPr algn="ctr">
                        <a:lnSpc>
                          <a:spcPct val="115000"/>
                        </a:lnSpc>
                        <a:spcAft>
                          <a:spcPts val="0"/>
                        </a:spcAft>
                      </a:pPr>
                      <a:r>
                        <a:rPr lang="en-NZ" sz="1200" dirty="0">
                          <a:effectLst/>
                        </a:rPr>
                        <a:t>2586</a:t>
                      </a:r>
                      <a:endParaRPr lang="en-NZ" sz="1200" dirty="0">
                        <a:effectLst/>
                        <a:latin typeface="Calibri"/>
                        <a:ea typeface="SimSun"/>
                        <a:cs typeface="Times New Roman"/>
                      </a:endParaRPr>
                    </a:p>
                  </a:txBody>
                  <a:tcPr marL="32797" marR="32797" marT="0" marB="0" anchor="ctr">
                    <a:solidFill>
                      <a:schemeClr val="accent6"/>
                    </a:solidFill>
                  </a:tcPr>
                </a:tc>
              </a:tr>
              <a:tr h="222732">
                <a:tc>
                  <a:txBody>
                    <a:bodyPr/>
                    <a:lstStyle/>
                    <a:p>
                      <a:pPr>
                        <a:lnSpc>
                          <a:spcPct val="115000"/>
                        </a:lnSpc>
                        <a:spcAft>
                          <a:spcPts val="0"/>
                        </a:spcAft>
                      </a:pPr>
                      <a:r>
                        <a:rPr lang="en-NZ" sz="1200" b="0" dirty="0">
                          <a:effectLst/>
                        </a:rPr>
                        <a:t>Weapons</a:t>
                      </a:r>
                      <a:endParaRPr lang="en-NZ" sz="1200" b="0" dirty="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136</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140</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151</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195</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236</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312</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274</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222</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262</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260</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215</a:t>
                      </a:r>
                      <a:endParaRPr lang="en-NZ" sz="120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a:effectLst/>
                        </a:rPr>
                        <a:t>184</a:t>
                      </a:r>
                      <a:endParaRPr lang="en-NZ" sz="1200">
                        <a:effectLst/>
                        <a:latin typeface="Calibri"/>
                        <a:ea typeface="SimSun"/>
                        <a:cs typeface="Times New Roman"/>
                      </a:endParaRPr>
                    </a:p>
                  </a:txBody>
                  <a:tcPr marL="32797" marR="32797" marT="0" marB="0" anchor="ctr"/>
                </a:tc>
              </a:tr>
              <a:tr h="334099">
                <a:tc>
                  <a:txBody>
                    <a:bodyPr/>
                    <a:lstStyle/>
                    <a:p>
                      <a:pPr>
                        <a:lnSpc>
                          <a:spcPct val="115000"/>
                        </a:lnSpc>
                        <a:spcAft>
                          <a:spcPts val="0"/>
                        </a:spcAft>
                      </a:pPr>
                      <a:r>
                        <a:rPr lang="en-NZ" sz="1200" dirty="0">
                          <a:effectLst/>
                        </a:rPr>
                        <a:t>*Not complete</a:t>
                      </a:r>
                      <a:endParaRPr lang="en-NZ" sz="1200" dirty="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dirty="0">
                          <a:effectLst/>
                        </a:rPr>
                        <a:t> </a:t>
                      </a:r>
                      <a:endParaRPr lang="en-NZ" sz="1200" dirty="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dirty="0">
                          <a:effectLst/>
                        </a:rPr>
                        <a:t> </a:t>
                      </a:r>
                      <a:endParaRPr lang="en-NZ" sz="1200" dirty="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dirty="0">
                          <a:effectLst/>
                        </a:rPr>
                        <a:t> </a:t>
                      </a:r>
                      <a:endParaRPr lang="en-NZ" sz="1200" dirty="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dirty="0">
                          <a:effectLst/>
                        </a:rPr>
                        <a:t> </a:t>
                      </a:r>
                      <a:endParaRPr lang="en-NZ" sz="1200" dirty="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dirty="0">
                          <a:effectLst/>
                        </a:rPr>
                        <a:t> </a:t>
                      </a:r>
                      <a:endParaRPr lang="en-NZ" sz="1200" dirty="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dirty="0">
                          <a:effectLst/>
                        </a:rPr>
                        <a:t> </a:t>
                      </a:r>
                      <a:endParaRPr lang="en-NZ" sz="1200" dirty="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dirty="0">
                          <a:effectLst/>
                        </a:rPr>
                        <a:t> </a:t>
                      </a:r>
                      <a:endParaRPr lang="en-NZ" sz="1200" dirty="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dirty="0">
                          <a:effectLst/>
                        </a:rPr>
                        <a:t> </a:t>
                      </a:r>
                      <a:endParaRPr lang="en-NZ" sz="1200" dirty="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dirty="0">
                          <a:effectLst/>
                        </a:rPr>
                        <a:t> </a:t>
                      </a:r>
                      <a:endParaRPr lang="en-NZ" sz="1200" dirty="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dirty="0">
                          <a:effectLst/>
                        </a:rPr>
                        <a:t> </a:t>
                      </a:r>
                      <a:endParaRPr lang="en-NZ" sz="1200" dirty="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dirty="0">
                          <a:effectLst/>
                        </a:rPr>
                        <a:t> </a:t>
                      </a:r>
                      <a:endParaRPr lang="en-NZ" sz="1200" dirty="0">
                        <a:effectLst/>
                        <a:latin typeface="Calibri"/>
                        <a:ea typeface="SimSun"/>
                        <a:cs typeface="Times New Roman"/>
                      </a:endParaRPr>
                    </a:p>
                  </a:txBody>
                  <a:tcPr marL="32797" marR="32797" marT="0" marB="0" anchor="ctr"/>
                </a:tc>
                <a:tc>
                  <a:txBody>
                    <a:bodyPr/>
                    <a:lstStyle/>
                    <a:p>
                      <a:pPr algn="ctr">
                        <a:lnSpc>
                          <a:spcPct val="115000"/>
                        </a:lnSpc>
                        <a:spcAft>
                          <a:spcPts val="0"/>
                        </a:spcAft>
                      </a:pPr>
                      <a:r>
                        <a:rPr lang="en-NZ" sz="1200" dirty="0">
                          <a:effectLst/>
                        </a:rPr>
                        <a:t> </a:t>
                      </a:r>
                      <a:endParaRPr lang="en-NZ" sz="1200" dirty="0">
                        <a:effectLst/>
                        <a:latin typeface="Calibri"/>
                        <a:ea typeface="SimSun"/>
                        <a:cs typeface="Times New Roman"/>
                      </a:endParaRPr>
                    </a:p>
                  </a:txBody>
                  <a:tcPr marL="32797" marR="32797" marT="0" marB="0" anchor="ctr"/>
                </a:tc>
              </a:tr>
            </a:tbl>
          </a:graphicData>
        </a:graphic>
      </p:graphicFrame>
    </p:spTree>
    <p:extLst>
      <p:ext uri="{BB962C8B-B14F-4D97-AF65-F5344CB8AC3E}">
        <p14:creationId xmlns:p14="http://schemas.microsoft.com/office/powerpoint/2010/main" val="1132824919"/>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Behaviour type</a:t>
            </a:r>
            <a:endParaRPr lang="en-NZ" dirty="0"/>
          </a:p>
        </p:txBody>
      </p:sp>
      <p:graphicFrame>
        <p:nvGraphicFramePr>
          <p:cNvPr id="4" name="Content Placeholder 3"/>
          <p:cNvGraphicFramePr>
            <a:graphicFrameLocks noGrp="1"/>
          </p:cNvGraphicFramePr>
          <p:nvPr>
            <p:ph idx="1"/>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dirty="0" smtClean="0">
                <a:latin typeface="Sylfaen" pitchFamily="18" charset="0"/>
              </a:rPr>
              <a:t>Language of exclusion – The discipline quartet</a:t>
            </a:r>
            <a:endParaRPr lang="en-NZ" dirty="0"/>
          </a:p>
        </p:txBody>
      </p:sp>
      <p:sp>
        <p:nvSpPr>
          <p:cNvPr id="3" name="Content Placeholder 2"/>
          <p:cNvSpPr>
            <a:spLocks noGrp="1"/>
          </p:cNvSpPr>
          <p:nvPr>
            <p:ph idx="1"/>
          </p:nvPr>
        </p:nvSpPr>
        <p:spPr/>
        <p:txBody>
          <a:bodyPr>
            <a:normAutofit fontScale="32500" lnSpcReduction="20000"/>
          </a:bodyPr>
          <a:lstStyle/>
          <a:p>
            <a:endParaRPr lang="en-NZ" sz="6400" dirty="0" smtClean="0">
              <a:latin typeface="Sylfaen" pitchFamily="18" charset="0"/>
            </a:endParaRPr>
          </a:p>
          <a:p>
            <a:r>
              <a:rPr lang="en-NZ" sz="6400" b="1" dirty="0" smtClean="0">
                <a:latin typeface="Sylfaen" pitchFamily="18" charset="0"/>
              </a:rPr>
              <a:t>Stand-down </a:t>
            </a:r>
            <a:r>
              <a:rPr lang="en-NZ" sz="6400" dirty="0" smtClean="0">
                <a:latin typeface="Sylfaen" pitchFamily="18" charset="0"/>
              </a:rPr>
              <a:t>is the formal removal of a student from school for a specified period. Students cannot be stood down for more than 5 days in any school term or for more than 10 days in a year. </a:t>
            </a:r>
          </a:p>
          <a:p>
            <a:r>
              <a:rPr lang="en-NZ" sz="6400" b="1" dirty="0" smtClean="0">
                <a:latin typeface="Sylfaen" pitchFamily="18" charset="0"/>
              </a:rPr>
              <a:t>Suspension</a:t>
            </a:r>
            <a:r>
              <a:rPr lang="en-NZ" sz="6400" dirty="0" smtClean="0">
                <a:latin typeface="Sylfaen" pitchFamily="18" charset="0"/>
              </a:rPr>
              <a:t> is when a student is removed from the school possibly on a permanent basis. </a:t>
            </a:r>
          </a:p>
          <a:p>
            <a:r>
              <a:rPr lang="en-NZ" sz="6400" b="1" dirty="0" smtClean="0">
                <a:latin typeface="Sylfaen" pitchFamily="18" charset="0"/>
              </a:rPr>
              <a:t>Exclusion</a:t>
            </a:r>
            <a:r>
              <a:rPr lang="en-NZ" sz="6400" dirty="0" smtClean="0">
                <a:latin typeface="Sylfaen" pitchFamily="18" charset="0"/>
              </a:rPr>
              <a:t> is when a student is suspended and under the age of 16 and the Board of Trustees makes the decision that the pupil cannot come back to the school. </a:t>
            </a:r>
          </a:p>
          <a:p>
            <a:r>
              <a:rPr lang="en-NZ" sz="6400" b="1" dirty="0" smtClean="0">
                <a:latin typeface="Sylfaen" pitchFamily="18" charset="0"/>
              </a:rPr>
              <a:t>Expulsion</a:t>
            </a:r>
            <a:r>
              <a:rPr lang="en-NZ" sz="6400" dirty="0" smtClean="0">
                <a:latin typeface="Sylfaen" pitchFamily="18" charset="0"/>
              </a:rPr>
              <a:t> occurs if a student who is 16 years or over is suspended and the Board of Trustees makes the decision the pupil cannot come back to school. The principal or Ministry of Education are not obligated to find the pupil a new school in this instance but the pupil may choose to seek another school themselves. (Ministry of Education, 2009)</a:t>
            </a:r>
          </a:p>
          <a:p>
            <a:endParaRPr lang="en-NZ" sz="6400" dirty="0" smtClean="0">
              <a:latin typeface="Sylfaen" pitchFamily="18" charset="0"/>
            </a:endParaRPr>
          </a:p>
          <a:p>
            <a:endParaRPr lang="en-NZ" sz="72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sp>
        <p:nvSpPr>
          <p:cNvPr id="3" name="Content Placeholder 2"/>
          <p:cNvSpPr>
            <a:spLocks noGrp="1"/>
          </p:cNvSpPr>
          <p:nvPr>
            <p:ph idx="1"/>
          </p:nvPr>
        </p:nvSpPr>
        <p:spPr/>
        <p:txBody>
          <a:bodyPr/>
          <a:lstStyle/>
          <a:p>
            <a:r>
              <a:rPr lang="en-NZ" b="1" i="1" dirty="0" smtClean="0">
                <a:latin typeface="Sylfaen" pitchFamily="18" charset="0"/>
              </a:rPr>
              <a:t>Continual Disobedience </a:t>
            </a:r>
            <a:r>
              <a:rPr lang="en-NZ" i="1" dirty="0" smtClean="0">
                <a:latin typeface="Sylfaen" pitchFamily="18" charset="0"/>
              </a:rPr>
              <a:t>is presented as one of the main behaviours that result in out of school discipline. It is when a student deliberately and regularly fails to do what they are told. There must be an element of wilful defiance of the school’s authority.  </a:t>
            </a:r>
            <a:r>
              <a:rPr lang="en-NZ" i="1" smtClean="0">
                <a:latin typeface="Sylfaen" pitchFamily="18" charset="0"/>
              </a:rPr>
              <a:t>(Youth Law New Zealand, 2007)</a:t>
            </a:r>
          </a:p>
          <a:p>
            <a:pPr>
              <a:buNone/>
            </a:pPr>
            <a:endParaRPr lang="en-NZ"/>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dirty="0" smtClean="0"/>
              <a:t>Systemic interventions over time</a:t>
            </a:r>
            <a:endParaRPr lang="en-NZ" dirty="0"/>
          </a:p>
        </p:txBody>
      </p:sp>
      <p:sp>
        <p:nvSpPr>
          <p:cNvPr id="3" name="Content Placeholder 2"/>
          <p:cNvSpPr>
            <a:spLocks noGrp="1"/>
          </p:cNvSpPr>
          <p:nvPr>
            <p:ph idx="1"/>
          </p:nvPr>
        </p:nvSpPr>
        <p:spPr/>
        <p:txBody>
          <a:bodyPr>
            <a:normAutofit fontScale="92500" lnSpcReduction="20000"/>
          </a:bodyPr>
          <a:lstStyle/>
          <a:p>
            <a:r>
              <a:rPr lang="en-NZ" dirty="0" smtClean="0"/>
              <a:t>Suspension Reduction Initiatives</a:t>
            </a:r>
          </a:p>
          <a:p>
            <a:endParaRPr lang="en-NZ" dirty="0"/>
          </a:p>
          <a:p>
            <a:r>
              <a:rPr lang="en-NZ" dirty="0" smtClean="0"/>
              <a:t>Student Engagement Initiatives</a:t>
            </a:r>
          </a:p>
          <a:p>
            <a:endParaRPr lang="en-NZ" dirty="0"/>
          </a:p>
          <a:p>
            <a:r>
              <a:rPr lang="en-NZ" dirty="0" err="1" smtClean="0"/>
              <a:t>Te</a:t>
            </a:r>
            <a:r>
              <a:rPr lang="en-NZ" dirty="0" smtClean="0"/>
              <a:t> </a:t>
            </a:r>
            <a:r>
              <a:rPr lang="en-NZ" dirty="0" err="1" smtClean="0"/>
              <a:t>Kotahitanga</a:t>
            </a:r>
            <a:r>
              <a:rPr lang="en-NZ" dirty="0" smtClean="0"/>
              <a:t> project</a:t>
            </a:r>
          </a:p>
          <a:p>
            <a:endParaRPr lang="en-NZ" dirty="0"/>
          </a:p>
          <a:p>
            <a:r>
              <a:rPr lang="en-NZ" dirty="0" smtClean="0"/>
              <a:t>Currently PB4L</a:t>
            </a:r>
          </a:p>
          <a:p>
            <a:endParaRPr lang="en-NZ" dirty="0"/>
          </a:p>
          <a:p>
            <a:r>
              <a:rPr lang="en-NZ" dirty="0" smtClean="0"/>
              <a:t>Pockets of low level restorative practices</a:t>
            </a:r>
          </a:p>
          <a:p>
            <a:endParaRPr lang="en-NZ" dirty="0"/>
          </a:p>
          <a:p>
            <a:endParaRPr lang="en-NZ" dirty="0"/>
          </a:p>
        </p:txBody>
      </p:sp>
    </p:spTree>
    <p:extLst>
      <p:ext uri="{BB962C8B-B14F-4D97-AF65-F5344CB8AC3E}">
        <p14:creationId xmlns:p14="http://schemas.microsoft.com/office/powerpoint/2010/main" val="163239053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latin typeface="Sylfaen" pitchFamily="18" charset="0"/>
              </a:rPr>
              <a:t>School factors – The EB</a:t>
            </a:r>
            <a:endParaRPr lang="en-NZ" dirty="0">
              <a:latin typeface="Sylfaen" pitchFamily="18" charset="0"/>
            </a:endParaRPr>
          </a:p>
        </p:txBody>
      </p:sp>
      <p:sp>
        <p:nvSpPr>
          <p:cNvPr id="3" name="Content Placeholder 2"/>
          <p:cNvSpPr>
            <a:spLocks noGrp="1"/>
          </p:cNvSpPr>
          <p:nvPr>
            <p:ph idx="1"/>
          </p:nvPr>
        </p:nvSpPr>
        <p:spPr/>
        <p:txBody>
          <a:bodyPr>
            <a:normAutofit fontScale="55000" lnSpcReduction="20000"/>
          </a:bodyPr>
          <a:lstStyle/>
          <a:p>
            <a:endParaRPr lang="en-NZ" dirty="0" smtClean="0"/>
          </a:p>
          <a:p>
            <a:r>
              <a:rPr lang="en-NZ" sz="3600" dirty="0" smtClean="0">
                <a:latin typeface="Sylfaen" pitchFamily="18" charset="0"/>
              </a:rPr>
              <a:t>Actions </a:t>
            </a:r>
            <a:r>
              <a:rPr lang="en-NZ" sz="3600" dirty="0">
                <a:latin typeface="Sylfaen" pitchFamily="18" charset="0"/>
              </a:rPr>
              <a:t>of principals and teachers rather than student behaviours have contributed to variations in the suspension rates in schools (Hyman &amp; </a:t>
            </a:r>
            <a:r>
              <a:rPr lang="en-NZ" sz="3600" dirty="0" err="1">
                <a:latin typeface="Sylfaen" pitchFamily="18" charset="0"/>
              </a:rPr>
              <a:t>Perone</a:t>
            </a:r>
            <a:r>
              <a:rPr lang="en-NZ" sz="3600" dirty="0">
                <a:latin typeface="Sylfaen" pitchFamily="18" charset="0"/>
              </a:rPr>
              <a:t>, 1998; Riordan, 2008; Monroe, 2005, 2006</a:t>
            </a:r>
            <a:r>
              <a:rPr lang="en-NZ" sz="3600" dirty="0" smtClean="0">
                <a:latin typeface="Sylfaen" pitchFamily="18" charset="0"/>
              </a:rPr>
              <a:t>).</a:t>
            </a:r>
            <a:endParaRPr lang="en-NZ" sz="3600" dirty="0">
              <a:latin typeface="Sylfaen" pitchFamily="18" charset="0"/>
            </a:endParaRPr>
          </a:p>
          <a:p>
            <a:r>
              <a:rPr lang="en-NZ" sz="3600" dirty="0" smtClean="0">
                <a:latin typeface="Sylfaen" pitchFamily="18" charset="0"/>
              </a:rPr>
              <a:t>It </a:t>
            </a:r>
            <a:r>
              <a:rPr lang="en-NZ" sz="3600" dirty="0">
                <a:latin typeface="Sylfaen" pitchFamily="18" charset="0"/>
              </a:rPr>
              <a:t>occurs when principals and staff tend to see the cause of out-of-school suspension to be directly related to students’ behaviours and are less perceptive of their roles in it (Glynn &amp; Berryman, 2005; Monroe, </a:t>
            </a:r>
            <a:r>
              <a:rPr lang="en-NZ" sz="3600" dirty="0" smtClean="0">
                <a:latin typeface="Sylfaen" pitchFamily="18" charset="0"/>
              </a:rPr>
              <a:t>2006).  </a:t>
            </a:r>
          </a:p>
          <a:p>
            <a:r>
              <a:rPr lang="en-NZ" sz="3600" dirty="0" smtClean="0">
                <a:latin typeface="Sylfaen" pitchFamily="18" charset="0"/>
              </a:rPr>
              <a:t>Judgements </a:t>
            </a:r>
            <a:r>
              <a:rPr lang="en-NZ" sz="3600" dirty="0">
                <a:latin typeface="Sylfaen" pitchFamily="18" charset="0"/>
              </a:rPr>
              <a:t>to refer a student for suspension are often based upon the student’s history of behaviour, teachers’ perceptions and extent of resources available to them (Parsons, 2011). </a:t>
            </a:r>
            <a:endParaRPr lang="en-NZ" sz="3600" dirty="0" smtClean="0">
              <a:latin typeface="Sylfaen" pitchFamily="18" charset="0"/>
            </a:endParaRPr>
          </a:p>
          <a:p>
            <a:r>
              <a:rPr lang="en-NZ" sz="3600" dirty="0" smtClean="0">
                <a:latin typeface="Sylfaen" pitchFamily="18" charset="0"/>
              </a:rPr>
              <a:t>Schools </a:t>
            </a:r>
            <a:r>
              <a:rPr lang="en-NZ" sz="3600" dirty="0">
                <a:latin typeface="Sylfaen" pitchFamily="18" charset="0"/>
              </a:rPr>
              <a:t>that over-rely on punitive discipline, have unclear rules and do not involve students which are often counter - productive to reinforcing positive behaviours (Mayer, 2001; </a:t>
            </a:r>
            <a:r>
              <a:rPr lang="en-NZ" sz="3600" dirty="0" err="1">
                <a:latin typeface="Sylfaen" pitchFamily="18" charset="0"/>
              </a:rPr>
              <a:t>Reinke</a:t>
            </a:r>
            <a:r>
              <a:rPr lang="en-NZ" sz="3600" dirty="0">
                <a:latin typeface="Sylfaen" pitchFamily="18" charset="0"/>
              </a:rPr>
              <a:t> &amp;   Herman, 2002; Welsh, 2000</a:t>
            </a:r>
            <a:r>
              <a:rPr lang="en-NZ" sz="3600" dirty="0" smtClean="0">
                <a:latin typeface="Sylfaen" pitchFamily="18" charset="0"/>
              </a:rPr>
              <a:t>).</a:t>
            </a:r>
          </a:p>
          <a:p>
            <a:r>
              <a:rPr lang="en-NZ" sz="3600" i="1" dirty="0" smtClean="0">
                <a:latin typeface="Sylfaen" pitchFamily="18" charset="0"/>
              </a:rPr>
              <a:t>Zero </a:t>
            </a:r>
            <a:r>
              <a:rPr lang="en-NZ" sz="3600" i="1" dirty="0">
                <a:latin typeface="Sylfaen" pitchFamily="18" charset="0"/>
              </a:rPr>
              <a:t>Tolerance</a:t>
            </a:r>
            <a:r>
              <a:rPr lang="en-NZ" sz="3600" dirty="0">
                <a:latin typeface="Sylfaen" pitchFamily="18" charset="0"/>
              </a:rPr>
              <a:t> have also contributed to an increase in exclusionary discipline practices (Gregory, Cornell &amp; Fan, 2011; </a:t>
            </a:r>
            <a:r>
              <a:rPr lang="en-NZ" sz="3600" dirty="0" smtClean="0">
                <a:latin typeface="Sylfaen" pitchFamily="18" charset="0"/>
              </a:rPr>
              <a:t>Martinez, 2009; </a:t>
            </a:r>
            <a:r>
              <a:rPr lang="en-NZ" sz="3600" dirty="0" err="1" smtClean="0">
                <a:latin typeface="Sylfaen" pitchFamily="18" charset="0"/>
              </a:rPr>
              <a:t>Skiba</a:t>
            </a:r>
            <a:r>
              <a:rPr lang="en-NZ" sz="3600" dirty="0">
                <a:latin typeface="Sylfaen" pitchFamily="18" charset="0"/>
              </a:rPr>
              <a:t>, 2000; </a:t>
            </a:r>
            <a:r>
              <a:rPr lang="en-NZ" sz="3600" dirty="0" err="1">
                <a:latin typeface="Sylfaen" pitchFamily="18" charset="0"/>
              </a:rPr>
              <a:t>Skiba</a:t>
            </a:r>
            <a:r>
              <a:rPr lang="en-NZ" sz="3600" dirty="0">
                <a:latin typeface="Sylfaen" pitchFamily="18" charset="0"/>
              </a:rPr>
              <a:t> &amp; Peterson, 2003). </a:t>
            </a:r>
          </a:p>
          <a:p>
            <a:endParaRPr lang="en-NZ"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latin typeface="Sylfaen" pitchFamily="18" charset="0"/>
              </a:rPr>
              <a:t>Co-related factors</a:t>
            </a:r>
            <a:endParaRPr lang="en-NZ" dirty="0">
              <a:latin typeface="Sylfaen" pitchFamily="18" charset="0"/>
            </a:endParaRPr>
          </a:p>
        </p:txBody>
      </p:sp>
      <p:sp>
        <p:nvSpPr>
          <p:cNvPr id="3" name="Content Placeholder 2"/>
          <p:cNvSpPr>
            <a:spLocks noGrp="1"/>
          </p:cNvSpPr>
          <p:nvPr>
            <p:ph idx="1"/>
          </p:nvPr>
        </p:nvSpPr>
        <p:spPr/>
        <p:txBody>
          <a:bodyPr>
            <a:normAutofit fontScale="92500"/>
          </a:bodyPr>
          <a:lstStyle/>
          <a:p>
            <a:r>
              <a:rPr lang="en-NZ" sz="3000" dirty="0">
                <a:latin typeface="Sylfaen" pitchFamily="18" charset="0"/>
              </a:rPr>
              <a:t>Internationally schools in lower socio-economic areas tend to have higher rates of suspension when compared with schools in higher socio-economic areas. </a:t>
            </a:r>
            <a:r>
              <a:rPr lang="en-NZ" sz="3000" dirty="0" smtClean="0">
                <a:latin typeface="Sylfaen" pitchFamily="18" charset="0"/>
              </a:rPr>
              <a:t>(</a:t>
            </a:r>
            <a:r>
              <a:rPr lang="en-NZ" sz="3000" dirty="0" err="1">
                <a:latin typeface="Sylfaen" pitchFamily="18" charset="0"/>
              </a:rPr>
              <a:t>Cavanagh</a:t>
            </a:r>
            <a:r>
              <a:rPr lang="en-NZ" sz="3000" dirty="0">
                <a:latin typeface="Sylfaen" pitchFamily="18" charset="0"/>
              </a:rPr>
              <a:t>, </a:t>
            </a:r>
            <a:r>
              <a:rPr lang="en-NZ" sz="3000" dirty="0" smtClean="0">
                <a:latin typeface="Sylfaen" pitchFamily="18" charset="0"/>
              </a:rPr>
              <a:t>2009; Hemphill, 2010). This was true even when negating factors such as antisocial behaviour; gender and age were controlled</a:t>
            </a:r>
          </a:p>
          <a:p>
            <a:r>
              <a:rPr lang="en-NZ" sz="3000" dirty="0" smtClean="0">
                <a:latin typeface="Sylfaen" pitchFamily="18" charset="0"/>
              </a:rPr>
              <a:t>In </a:t>
            </a:r>
            <a:r>
              <a:rPr lang="en-NZ" sz="3000" dirty="0">
                <a:latin typeface="Sylfaen" pitchFamily="18" charset="0"/>
              </a:rPr>
              <a:t>New Zealand  </a:t>
            </a:r>
            <a:r>
              <a:rPr lang="en-NZ" sz="3000" dirty="0" err="1">
                <a:latin typeface="Sylfaen" pitchFamily="18" charset="0"/>
              </a:rPr>
              <a:t>decile</a:t>
            </a:r>
            <a:r>
              <a:rPr lang="en-NZ" sz="3000" dirty="0">
                <a:latin typeface="Sylfaen" pitchFamily="18" charset="0"/>
              </a:rPr>
              <a:t> 1-6 schools have the highest rates of suspension while </a:t>
            </a:r>
            <a:r>
              <a:rPr lang="en-NZ" sz="3000" dirty="0" err="1">
                <a:latin typeface="Sylfaen" pitchFamily="18" charset="0"/>
              </a:rPr>
              <a:t>decile</a:t>
            </a:r>
            <a:r>
              <a:rPr lang="en-NZ" sz="3000" dirty="0">
                <a:latin typeface="Sylfaen" pitchFamily="18" charset="0"/>
              </a:rPr>
              <a:t> 9 &amp; 10 have the lowest rates of suspension (</a:t>
            </a:r>
            <a:r>
              <a:rPr lang="en-NZ" sz="3000" dirty="0" err="1">
                <a:latin typeface="Sylfaen" pitchFamily="18" charset="0"/>
              </a:rPr>
              <a:t>MoE</a:t>
            </a:r>
            <a:r>
              <a:rPr lang="en-NZ" sz="3000" dirty="0">
                <a:latin typeface="Sylfaen" pitchFamily="18" charset="0"/>
              </a:rPr>
              <a:t>, 2012 communiqué). </a:t>
            </a:r>
          </a:p>
          <a:p>
            <a:endParaRPr lang="en-NZ"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sp>
        <p:nvSpPr>
          <p:cNvPr id="3" name="Content Placeholder 2"/>
          <p:cNvSpPr>
            <a:spLocks noGrp="1"/>
          </p:cNvSpPr>
          <p:nvPr>
            <p:ph idx="1"/>
          </p:nvPr>
        </p:nvSpPr>
        <p:spPr/>
        <p:txBody>
          <a:bodyPr>
            <a:normAutofit fontScale="92500" lnSpcReduction="20000"/>
          </a:bodyPr>
          <a:lstStyle/>
          <a:p>
            <a:r>
              <a:rPr lang="en-NZ" i="1" dirty="0"/>
              <a:t>Exclusion occurs when school systems do not have the answers or often unwilling to delve deeply into the primary source of the behaviours in focus.  “Exclusion, intolerance, “getting rid of’, ‘not my responsibility’, blame, are all symptoms of projection – projected guilt; guilt over dilemmas we don't know how to solve --“(</a:t>
            </a:r>
            <a:r>
              <a:rPr lang="en-NZ" i="1" dirty="0" err="1"/>
              <a:t>Parffrey</a:t>
            </a:r>
            <a:r>
              <a:rPr lang="en-NZ" i="1" dirty="0"/>
              <a:t>, 1994, p.117).  Two decades later these words still ring true. </a:t>
            </a:r>
            <a:endParaRPr lang="en-NZ" i="1" dirty="0" smtClean="0"/>
          </a:p>
          <a:p>
            <a:r>
              <a:rPr lang="en-NZ" dirty="0" smtClean="0"/>
              <a:t>Using out of school suspension is “delusional </a:t>
            </a:r>
            <a:r>
              <a:rPr lang="en-NZ" dirty="0"/>
              <a:t>and deceptive </a:t>
            </a:r>
            <a:r>
              <a:rPr lang="en-NZ" dirty="0" smtClean="0"/>
              <a:t>as </a:t>
            </a:r>
            <a:r>
              <a:rPr lang="en-NZ" dirty="0"/>
              <a:t>an intervention’</a:t>
            </a:r>
          </a:p>
          <a:p>
            <a:endParaRPr lang="en-NZ" dirty="0"/>
          </a:p>
        </p:txBody>
      </p:sp>
    </p:spTree>
    <p:extLst>
      <p:ext uri="{BB962C8B-B14F-4D97-AF65-F5344CB8AC3E}">
        <p14:creationId xmlns:p14="http://schemas.microsoft.com/office/powerpoint/2010/main" val="218663503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The alternatives</a:t>
            </a:r>
            <a:endParaRPr lang="en-NZ" dirty="0"/>
          </a:p>
        </p:txBody>
      </p:sp>
      <p:sp>
        <p:nvSpPr>
          <p:cNvPr id="3" name="Content Placeholder 2"/>
          <p:cNvSpPr>
            <a:spLocks noGrp="1"/>
          </p:cNvSpPr>
          <p:nvPr>
            <p:ph idx="1"/>
          </p:nvPr>
        </p:nvSpPr>
        <p:spPr/>
        <p:txBody>
          <a:bodyPr>
            <a:normAutofit fontScale="55000" lnSpcReduction="20000"/>
          </a:bodyPr>
          <a:lstStyle/>
          <a:p>
            <a:endParaRPr lang="en-NZ" dirty="0" smtClean="0"/>
          </a:p>
          <a:p>
            <a:r>
              <a:rPr lang="en-NZ" dirty="0" smtClean="0"/>
              <a:t>A number of social, cultural and psychological reasons other than academic difficulties could manifest in misbehaviours of students and a better understanding of the contextual relationship to student behaviours can lead to more inclusive ways of working (Haley &amp; Watson, 2000; Monroe, 2005).</a:t>
            </a:r>
          </a:p>
          <a:p>
            <a:endParaRPr lang="en-NZ" dirty="0" smtClean="0"/>
          </a:p>
          <a:p>
            <a:r>
              <a:rPr lang="en-NZ" dirty="0"/>
              <a:t>In-school </a:t>
            </a:r>
            <a:r>
              <a:rPr lang="en-NZ" dirty="0" smtClean="0"/>
              <a:t>suspensions (Meyer, 2009); Restorative practices (McFarlane &amp; </a:t>
            </a:r>
            <a:r>
              <a:rPr lang="en-NZ" dirty="0" err="1" smtClean="0"/>
              <a:t>Margrain</a:t>
            </a:r>
            <a:r>
              <a:rPr lang="en-NZ" dirty="0" smtClean="0"/>
              <a:t>, 2011; Cavanagh, 2007) </a:t>
            </a:r>
          </a:p>
          <a:p>
            <a:endParaRPr lang="en-NZ" dirty="0"/>
          </a:p>
          <a:p>
            <a:r>
              <a:rPr lang="en-NZ" dirty="0" smtClean="0"/>
              <a:t>The </a:t>
            </a:r>
            <a:r>
              <a:rPr lang="en-NZ" dirty="0"/>
              <a:t>key intent of ISS approach is to ensure that students are not disengaged from their learning (</a:t>
            </a:r>
            <a:r>
              <a:rPr lang="en-NZ" dirty="0" err="1"/>
              <a:t>Varnham</a:t>
            </a:r>
            <a:r>
              <a:rPr lang="en-NZ" dirty="0"/>
              <a:t>, 2005). The underpinning rationale for in-school disciplinary approaches is to empower students and equip them with the social nuances needed to problem solve and deal with conflicting situations. </a:t>
            </a:r>
            <a:endParaRPr lang="en-NZ" dirty="0" smtClean="0"/>
          </a:p>
          <a:p>
            <a:endParaRPr lang="en-NZ" dirty="0"/>
          </a:p>
          <a:p>
            <a:r>
              <a:rPr lang="en-NZ" dirty="0" smtClean="0"/>
              <a:t>Relationships </a:t>
            </a:r>
            <a:r>
              <a:rPr lang="en-NZ" dirty="0"/>
              <a:t>are a key component of an ISS programme as engaging students and forming trusting relationships allows teachers to influence student behaviour (</a:t>
            </a:r>
            <a:r>
              <a:rPr lang="en-NZ" dirty="0" err="1"/>
              <a:t>Gootman</a:t>
            </a:r>
            <a:r>
              <a:rPr lang="en-NZ" dirty="0"/>
              <a:t>, 1998; Haley &amp; Watson, 2000; Sullivan 1989).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sp>
        <p:nvSpPr>
          <p:cNvPr id="3" name="Content Placeholder 2"/>
          <p:cNvSpPr>
            <a:spLocks noGrp="1"/>
          </p:cNvSpPr>
          <p:nvPr>
            <p:ph idx="1"/>
          </p:nvPr>
        </p:nvSpPr>
        <p:spPr/>
        <p:txBody>
          <a:bodyPr>
            <a:normAutofit fontScale="70000" lnSpcReduction="20000"/>
          </a:bodyPr>
          <a:lstStyle/>
          <a:p>
            <a:r>
              <a:rPr lang="en-NZ" i="1" dirty="0"/>
              <a:t>Restorative Justice: </a:t>
            </a:r>
            <a:endParaRPr lang="en-NZ" i="1" dirty="0" smtClean="0"/>
          </a:p>
          <a:p>
            <a:pPr>
              <a:buNone/>
            </a:pPr>
            <a:endParaRPr lang="en-NZ" i="1" dirty="0" smtClean="0"/>
          </a:p>
          <a:p>
            <a:pPr>
              <a:buNone/>
            </a:pPr>
            <a:r>
              <a:rPr lang="en-NZ" i="1" dirty="0" smtClean="0"/>
              <a:t>C</a:t>
            </a:r>
            <a:r>
              <a:rPr lang="en-NZ" dirty="0" smtClean="0"/>
              <a:t>ultural </a:t>
            </a:r>
            <a:r>
              <a:rPr lang="en-NZ" dirty="0"/>
              <a:t>fit with Māori Tikanga.  </a:t>
            </a:r>
            <a:endParaRPr lang="en-NZ" dirty="0" smtClean="0"/>
          </a:p>
          <a:p>
            <a:pPr>
              <a:buNone/>
            </a:pPr>
            <a:endParaRPr lang="en-NZ" dirty="0" smtClean="0"/>
          </a:p>
          <a:p>
            <a:pPr>
              <a:buNone/>
            </a:pPr>
            <a:r>
              <a:rPr lang="en-NZ" dirty="0" smtClean="0"/>
              <a:t>Restorative </a:t>
            </a:r>
            <a:r>
              <a:rPr lang="en-NZ" dirty="0"/>
              <a:t>practice is based upon </a:t>
            </a:r>
            <a:r>
              <a:rPr lang="en-NZ" dirty="0" smtClean="0"/>
              <a:t>building relationships (</a:t>
            </a:r>
            <a:r>
              <a:rPr lang="en-NZ" dirty="0"/>
              <a:t>Hansen, </a:t>
            </a:r>
            <a:endParaRPr lang="en-NZ" dirty="0" smtClean="0"/>
          </a:p>
          <a:p>
            <a:pPr>
              <a:buNone/>
            </a:pPr>
            <a:r>
              <a:rPr lang="en-NZ" dirty="0" smtClean="0"/>
              <a:t>2005</a:t>
            </a:r>
            <a:r>
              <a:rPr lang="en-NZ" dirty="0"/>
              <a:t>; Drewery &amp; </a:t>
            </a:r>
            <a:r>
              <a:rPr lang="en-NZ" dirty="0" err="1"/>
              <a:t>Winslade</a:t>
            </a:r>
            <a:r>
              <a:rPr lang="en-NZ" dirty="0"/>
              <a:t>, 2003; </a:t>
            </a:r>
            <a:r>
              <a:rPr lang="en-NZ" dirty="0" err="1" smtClean="0"/>
              <a:t>Varnham</a:t>
            </a:r>
            <a:r>
              <a:rPr lang="en-NZ" dirty="0"/>
              <a:t>, 2005; Buckley &amp; Maxwell, </a:t>
            </a:r>
            <a:endParaRPr lang="en-NZ" dirty="0" smtClean="0"/>
          </a:p>
          <a:p>
            <a:pPr>
              <a:buNone/>
            </a:pPr>
            <a:r>
              <a:rPr lang="en-NZ" dirty="0" smtClean="0"/>
              <a:t>Blood </a:t>
            </a:r>
            <a:r>
              <a:rPr lang="en-NZ" dirty="0"/>
              <a:t>&amp; </a:t>
            </a:r>
            <a:r>
              <a:rPr lang="en-NZ" dirty="0" err="1" smtClean="0"/>
              <a:t>Thorsborne</a:t>
            </a:r>
            <a:r>
              <a:rPr lang="en-NZ" dirty="0"/>
              <a:t>, 2005; </a:t>
            </a:r>
            <a:r>
              <a:rPr lang="en-NZ" dirty="0" err="1"/>
              <a:t>McCluskey</a:t>
            </a:r>
            <a:r>
              <a:rPr lang="en-NZ" dirty="0"/>
              <a:t> et al. </a:t>
            </a:r>
            <a:r>
              <a:rPr lang="en-NZ" dirty="0" smtClean="0"/>
              <a:t>2008;Wearmouth </a:t>
            </a:r>
            <a:r>
              <a:rPr lang="en-NZ" dirty="0"/>
              <a:t>et al, </a:t>
            </a:r>
            <a:endParaRPr lang="en-NZ" dirty="0" smtClean="0"/>
          </a:p>
          <a:p>
            <a:pPr>
              <a:buNone/>
            </a:pPr>
            <a:r>
              <a:rPr lang="en-NZ" dirty="0" smtClean="0"/>
              <a:t>2007).</a:t>
            </a:r>
          </a:p>
          <a:p>
            <a:pPr>
              <a:buNone/>
            </a:pPr>
            <a:endParaRPr lang="en-NZ" dirty="0" smtClean="0"/>
          </a:p>
          <a:p>
            <a:pPr>
              <a:buNone/>
            </a:pPr>
            <a:r>
              <a:rPr lang="en-NZ" dirty="0" smtClean="0"/>
              <a:t>Restorative </a:t>
            </a:r>
            <a:r>
              <a:rPr lang="en-NZ" dirty="0"/>
              <a:t>conversations at a classroom level to restorative </a:t>
            </a:r>
            <a:endParaRPr lang="en-NZ" dirty="0" smtClean="0"/>
          </a:p>
          <a:p>
            <a:pPr>
              <a:buNone/>
            </a:pPr>
            <a:r>
              <a:rPr lang="en-NZ" dirty="0" smtClean="0"/>
              <a:t>conferences </a:t>
            </a:r>
            <a:r>
              <a:rPr lang="en-NZ" dirty="0"/>
              <a:t>in which representatives from the community are  </a:t>
            </a:r>
            <a:endParaRPr lang="en-NZ" dirty="0" smtClean="0"/>
          </a:p>
          <a:p>
            <a:pPr>
              <a:buNone/>
            </a:pPr>
            <a:r>
              <a:rPr lang="en-NZ" dirty="0" smtClean="0"/>
              <a:t>involved </a:t>
            </a:r>
            <a:r>
              <a:rPr lang="en-NZ" dirty="0"/>
              <a:t>in (Berryman &amp; Bates, 2008; Buckley &amp; Maxwell; Margrain &amp; </a:t>
            </a:r>
            <a:endParaRPr lang="en-NZ" dirty="0" smtClean="0"/>
          </a:p>
          <a:p>
            <a:pPr>
              <a:buNone/>
            </a:pPr>
            <a:r>
              <a:rPr lang="en-NZ" dirty="0" smtClean="0"/>
              <a:t>Dharan </a:t>
            </a:r>
            <a:r>
              <a:rPr lang="en-NZ" dirty="0"/>
              <a:t>2011; 2007; </a:t>
            </a:r>
            <a:r>
              <a:rPr lang="en-NZ" dirty="0" smtClean="0"/>
              <a:t>Meyer &amp; Evans, 2012; </a:t>
            </a:r>
            <a:r>
              <a:rPr lang="en-NZ" dirty="0" err="1" smtClean="0"/>
              <a:t>Wearmouth</a:t>
            </a:r>
            <a:r>
              <a:rPr lang="en-NZ" dirty="0" smtClean="0"/>
              <a:t> </a:t>
            </a:r>
            <a:r>
              <a:rPr lang="en-NZ" dirty="0"/>
              <a:t>et al, </a:t>
            </a:r>
            <a:r>
              <a:rPr lang="en-NZ" dirty="0" smtClean="0"/>
              <a:t>2007)</a:t>
            </a:r>
            <a:endParaRPr lang="en-NZ" dirty="0"/>
          </a:p>
          <a:p>
            <a:endParaRPr lang="en-NZ"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sp>
        <p:nvSpPr>
          <p:cNvPr id="3" name="Content Placeholder 2"/>
          <p:cNvSpPr>
            <a:spLocks noGrp="1"/>
          </p:cNvSpPr>
          <p:nvPr>
            <p:ph idx="1"/>
          </p:nvPr>
        </p:nvSpPr>
        <p:spPr/>
        <p:txBody>
          <a:bodyPr>
            <a:normAutofit/>
          </a:bodyPr>
          <a:lstStyle/>
          <a:p>
            <a:r>
              <a:rPr lang="en-NZ" i="1" dirty="0"/>
              <a:t>Positive Behaviour for Learning: </a:t>
            </a:r>
            <a:r>
              <a:rPr lang="en-NZ" dirty="0"/>
              <a:t> School-wide positive behaviour support (SWPBS) </a:t>
            </a:r>
            <a:endParaRPr lang="en-NZ" dirty="0" smtClean="0"/>
          </a:p>
          <a:p>
            <a:r>
              <a:rPr lang="en-NZ" dirty="0" smtClean="0"/>
              <a:t>Commitment from all staff to address challenging behaviours - ???</a:t>
            </a:r>
          </a:p>
          <a:p>
            <a:r>
              <a:rPr lang="en-NZ" dirty="0"/>
              <a:t>Schools need to set up transparent ways of tracking behaviours and monitoring progress </a:t>
            </a:r>
            <a:r>
              <a:rPr lang="en-NZ" dirty="0" smtClean="0"/>
              <a:t>that </a:t>
            </a:r>
            <a:r>
              <a:rPr lang="en-NZ" dirty="0"/>
              <a:t>are visible to both staff and </a:t>
            </a:r>
            <a:r>
              <a:rPr lang="en-NZ" dirty="0" smtClean="0"/>
              <a:t>students – how feasible in current context? </a:t>
            </a:r>
          </a:p>
          <a:p>
            <a:endParaRPr lang="en-NZ"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Monroe, 2009</a:t>
            </a:r>
            <a:endParaRPr lang="en-NZ" dirty="0"/>
          </a:p>
        </p:txBody>
      </p:sp>
      <p:sp>
        <p:nvSpPr>
          <p:cNvPr id="3" name="Content Placeholder 2"/>
          <p:cNvSpPr>
            <a:spLocks noGrp="1"/>
          </p:cNvSpPr>
          <p:nvPr>
            <p:ph idx="1"/>
          </p:nvPr>
        </p:nvSpPr>
        <p:spPr/>
        <p:txBody>
          <a:bodyPr>
            <a:normAutofit fontScale="85000" lnSpcReduction="20000"/>
          </a:bodyPr>
          <a:lstStyle/>
          <a:p>
            <a:r>
              <a:rPr lang="en-US" sz="2000" dirty="0" smtClean="0"/>
              <a:t>(</a:t>
            </a:r>
            <a:r>
              <a:rPr lang="en-US" sz="2100" dirty="0" smtClean="0"/>
              <a:t>a) </a:t>
            </a:r>
            <a:r>
              <a:rPr lang="en-US" sz="2100" b="1" dirty="0" smtClean="0"/>
              <a:t>learning-based perceptions of student behavior </a:t>
            </a:r>
          </a:p>
          <a:p>
            <a:pPr lvl="1"/>
            <a:r>
              <a:rPr lang="en-NZ" sz="2100" i="1" dirty="0" smtClean="0"/>
              <a:t>teachers’ perceptions of whether </a:t>
            </a:r>
            <a:r>
              <a:rPr lang="en-US" sz="2100" i="1" dirty="0" smtClean="0"/>
              <a:t>students were accomplishing and comprehending classroom tasks rather than whether students were following behavioral “rules” in a strict sense</a:t>
            </a:r>
          </a:p>
          <a:p>
            <a:pPr lvl="1"/>
            <a:r>
              <a:rPr lang="en-US" sz="2100" i="1" dirty="0" smtClean="0"/>
              <a:t>Thorough content knowledge</a:t>
            </a:r>
          </a:p>
          <a:p>
            <a:r>
              <a:rPr lang="en-US" sz="2100" dirty="0" smtClean="0"/>
              <a:t>(b) </a:t>
            </a:r>
            <a:r>
              <a:rPr lang="en-US" sz="2100" b="1" dirty="0" smtClean="0"/>
              <a:t>the role of pre-service teacher preparation</a:t>
            </a:r>
          </a:p>
          <a:p>
            <a:pPr lvl="1"/>
            <a:r>
              <a:rPr lang="en-US" sz="2100" i="1" dirty="0" smtClean="0"/>
              <a:t>ITE institutions provided systematic pathways toward successful classrooms.</a:t>
            </a:r>
          </a:p>
          <a:p>
            <a:pPr lvl="1"/>
            <a:r>
              <a:rPr lang="en-US" sz="2100" i="1" dirty="0" smtClean="0"/>
              <a:t>practicum in a high poverty, culturally diverse school. </a:t>
            </a:r>
          </a:p>
          <a:p>
            <a:pPr lvl="1"/>
            <a:r>
              <a:rPr lang="en-US" sz="2100" i="1" dirty="0" smtClean="0"/>
              <a:t>student teaching placements provided instructional experience with diverse students, particularly low-income African American children.</a:t>
            </a:r>
          </a:p>
          <a:p>
            <a:pPr lvl="1"/>
            <a:r>
              <a:rPr lang="en-US" sz="2100" i="1" dirty="0" smtClean="0"/>
              <a:t>extended experiences in African American settings cultivated  favorable images of students and dismiss deficit-based stereotypes.</a:t>
            </a:r>
          </a:p>
          <a:p>
            <a:r>
              <a:rPr lang="en-US" sz="2100" dirty="0" smtClean="0"/>
              <a:t>(c</a:t>
            </a:r>
            <a:r>
              <a:rPr lang="en-US" sz="2100" b="1" dirty="0" smtClean="0"/>
              <a:t>) the influence of remembered teachers and teacher mentors, and </a:t>
            </a:r>
          </a:p>
          <a:p>
            <a:r>
              <a:rPr lang="en-US" sz="2100" b="1" dirty="0" smtClean="0"/>
              <a:t>(d) outreach efforts to students’ parents and families.</a:t>
            </a:r>
          </a:p>
          <a:p>
            <a:pPr lvl="1"/>
            <a:r>
              <a:rPr lang="en-NZ" sz="2100" i="1" dirty="0" smtClean="0"/>
              <a:t>All teachers in the </a:t>
            </a:r>
            <a:r>
              <a:rPr lang="en-US" sz="2100" i="1" dirty="0" smtClean="0"/>
              <a:t>study viewed students’ families as supportive resources. </a:t>
            </a:r>
          </a:p>
          <a:p>
            <a:pPr lvl="1"/>
            <a:r>
              <a:rPr lang="en-US" sz="2100" i="1" dirty="0" smtClean="0"/>
              <a:t>concerted efforts to establish and retain contact with parental figures</a:t>
            </a:r>
            <a:r>
              <a:rPr lang="en-NZ" sz="2100" i="1" dirty="0" smtClean="0"/>
              <a:t>.</a:t>
            </a:r>
            <a:endParaRPr lang="en-NZ" sz="2100" i="1"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Where to?</a:t>
            </a:r>
            <a:endParaRPr lang="en-NZ" dirty="0"/>
          </a:p>
        </p:txBody>
      </p:sp>
      <p:sp>
        <p:nvSpPr>
          <p:cNvPr id="3" name="Content Placeholder 2"/>
          <p:cNvSpPr>
            <a:spLocks noGrp="1"/>
          </p:cNvSpPr>
          <p:nvPr>
            <p:ph idx="1"/>
          </p:nvPr>
        </p:nvSpPr>
        <p:spPr/>
        <p:txBody>
          <a:bodyPr/>
          <a:lstStyle/>
          <a:p>
            <a:endParaRPr lang="en-NZ" dirty="0" smtClean="0"/>
          </a:p>
          <a:p>
            <a:endParaRPr lang="en-NZ" dirty="0" smtClean="0"/>
          </a:p>
          <a:p>
            <a:endParaRPr lang="en-NZ"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latin typeface="Sylfaen" pitchFamily="18" charset="0"/>
              </a:rPr>
              <a:t>Education Act 1989</a:t>
            </a:r>
            <a:endParaRPr lang="en-NZ" dirty="0">
              <a:latin typeface="Sylfaen" pitchFamily="18" charset="0"/>
            </a:endParaRPr>
          </a:p>
        </p:txBody>
      </p:sp>
      <p:sp>
        <p:nvSpPr>
          <p:cNvPr id="3" name="Content Placeholder 2"/>
          <p:cNvSpPr>
            <a:spLocks noGrp="1"/>
          </p:cNvSpPr>
          <p:nvPr>
            <p:ph idx="1"/>
          </p:nvPr>
        </p:nvSpPr>
        <p:spPr/>
        <p:txBody>
          <a:bodyPr>
            <a:normAutofit/>
          </a:bodyPr>
          <a:lstStyle/>
          <a:p>
            <a:r>
              <a:rPr lang="en-NZ" sz="2800" dirty="0" smtClean="0">
                <a:latin typeface="Sylfaen" pitchFamily="18" charset="0"/>
              </a:rPr>
              <a:t>Sections 13-19 details the necessary steps that are to be taken by the principals of schools before a student is suspended either for a specified period (up to 3 days) to an unspecified period of time pending various enquiries and actions by the Boards of Trustees (Casey, 1994).   </a:t>
            </a:r>
          </a:p>
          <a:p>
            <a:r>
              <a:rPr lang="en-NZ" sz="2800" dirty="0" smtClean="0">
                <a:latin typeface="Sylfaen" pitchFamily="18" charset="0"/>
              </a:rPr>
              <a:t>Although involving the family is compulsory, often Boards of Trustees and principals had the ‘discretion to interpret the Education Act’ (Casey, 1994, p. 278).</a:t>
            </a:r>
          </a:p>
          <a:p>
            <a:endParaRPr lang="en-NZ" dirty="0"/>
          </a:p>
          <a:p>
            <a:endParaRPr lang="en-NZ"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dirty="0" smtClean="0">
                <a:latin typeface="Sylfaen" pitchFamily="18" charset="0"/>
              </a:rPr>
              <a:t>Some window dressing </a:t>
            </a:r>
            <a:endParaRPr lang="en-NZ" dirty="0">
              <a:latin typeface="Sylfaen" pitchFamily="18" charset="0"/>
            </a:endParaRPr>
          </a:p>
        </p:txBody>
      </p:sp>
      <p:sp>
        <p:nvSpPr>
          <p:cNvPr id="3" name="Content Placeholder 2"/>
          <p:cNvSpPr>
            <a:spLocks noGrp="1"/>
          </p:cNvSpPr>
          <p:nvPr>
            <p:ph idx="1"/>
          </p:nvPr>
        </p:nvSpPr>
        <p:spPr/>
        <p:txBody>
          <a:bodyPr>
            <a:noAutofit/>
          </a:bodyPr>
          <a:lstStyle/>
          <a:p>
            <a:r>
              <a:rPr lang="en-NZ" sz="2000" dirty="0" smtClean="0">
                <a:latin typeface="Sylfaen" pitchFamily="18" charset="0"/>
              </a:rPr>
              <a:t>Growing </a:t>
            </a:r>
            <a:r>
              <a:rPr lang="en-NZ" sz="2000" dirty="0">
                <a:latin typeface="Sylfaen" pitchFamily="18" charset="0"/>
              </a:rPr>
              <a:t>momentum for </a:t>
            </a:r>
            <a:r>
              <a:rPr lang="en-NZ" sz="2000" i="1" dirty="0">
                <a:latin typeface="Sylfaen" pitchFamily="18" charset="0"/>
              </a:rPr>
              <a:t>United Nations Convention for the Rights of </a:t>
            </a:r>
            <a:r>
              <a:rPr lang="en-NZ" sz="2000" i="1" dirty="0" smtClean="0">
                <a:latin typeface="Sylfaen" pitchFamily="18" charset="0"/>
              </a:rPr>
              <a:t>Children</a:t>
            </a:r>
          </a:p>
          <a:p>
            <a:r>
              <a:rPr lang="en-NZ" sz="2000" dirty="0" smtClean="0">
                <a:latin typeface="Sylfaen" pitchFamily="18" charset="0"/>
              </a:rPr>
              <a:t>Education Act </a:t>
            </a:r>
            <a:r>
              <a:rPr lang="en-NZ" sz="2000" dirty="0">
                <a:latin typeface="Sylfaen" pitchFamily="18" charset="0"/>
              </a:rPr>
              <a:t>was amended in </a:t>
            </a:r>
            <a:r>
              <a:rPr lang="en-NZ" sz="2000" dirty="0" smtClean="0">
                <a:latin typeface="Sylfaen" pitchFamily="18" charset="0"/>
              </a:rPr>
              <a:t>1998. The emphasis was to ensure that each case of disciplinary action was dealt in accordance with the </a:t>
            </a:r>
            <a:r>
              <a:rPr lang="en-NZ" sz="2000" i="1" dirty="0" smtClean="0">
                <a:latin typeface="Sylfaen" pitchFamily="18" charset="0"/>
              </a:rPr>
              <a:t>principles of natural justice</a:t>
            </a:r>
            <a:endParaRPr lang="en-NZ" sz="2000" dirty="0" smtClean="0">
              <a:latin typeface="Sylfaen" pitchFamily="18" charset="0"/>
            </a:endParaRPr>
          </a:p>
          <a:p>
            <a:r>
              <a:rPr lang="en-NZ" sz="2000" dirty="0" smtClean="0">
                <a:latin typeface="Sylfaen" pitchFamily="18" charset="0"/>
              </a:rPr>
              <a:t>It technically provided for more </a:t>
            </a:r>
            <a:r>
              <a:rPr lang="en-NZ" sz="2000" dirty="0">
                <a:latin typeface="Sylfaen" pitchFamily="18" charset="0"/>
              </a:rPr>
              <a:t>consultation with families and students themselves. </a:t>
            </a:r>
          </a:p>
          <a:p>
            <a:r>
              <a:rPr lang="en-NZ" sz="2000" dirty="0">
                <a:latin typeface="Sylfaen" pitchFamily="18" charset="0"/>
              </a:rPr>
              <a:t>There was more flexibility for principals with the increase in the allowable </a:t>
            </a:r>
            <a:r>
              <a:rPr lang="en-NZ" sz="2000" i="1" dirty="0">
                <a:latin typeface="Sylfaen" pitchFamily="18" charset="0"/>
              </a:rPr>
              <a:t>stand downs</a:t>
            </a:r>
            <a:r>
              <a:rPr lang="en-NZ" sz="2000" dirty="0">
                <a:latin typeface="Sylfaen" pitchFamily="18" charset="0"/>
              </a:rPr>
              <a:t> </a:t>
            </a:r>
            <a:r>
              <a:rPr lang="en-NZ" sz="2000" i="1" dirty="0">
                <a:latin typeface="Sylfaen" pitchFamily="18" charset="0"/>
              </a:rPr>
              <a:t>(for up to five days) </a:t>
            </a:r>
            <a:r>
              <a:rPr lang="en-NZ" sz="2000" dirty="0">
                <a:latin typeface="Sylfaen" pitchFamily="18" charset="0"/>
              </a:rPr>
              <a:t>which</a:t>
            </a:r>
            <a:r>
              <a:rPr lang="en-NZ" sz="2000" i="1" dirty="0">
                <a:latin typeface="Sylfaen" pitchFamily="18" charset="0"/>
              </a:rPr>
              <a:t> </a:t>
            </a:r>
            <a:r>
              <a:rPr lang="en-NZ" sz="2000" dirty="0">
                <a:latin typeface="Sylfaen" pitchFamily="18" charset="0"/>
              </a:rPr>
              <a:t>provided an intermediary step to re-examine issues of behaviour and its consequences (Rae, 1999). </a:t>
            </a:r>
            <a:endParaRPr lang="en-NZ" sz="2000" dirty="0" smtClean="0">
              <a:latin typeface="Sylfaen" pitchFamily="18" charset="0"/>
            </a:endParaRPr>
          </a:p>
          <a:p>
            <a:r>
              <a:rPr lang="en-NZ" sz="2000" dirty="0" smtClean="0">
                <a:latin typeface="Sylfaen" pitchFamily="18" charset="0"/>
              </a:rPr>
              <a:t>Ministry </a:t>
            </a:r>
            <a:r>
              <a:rPr lang="en-NZ" sz="2000" dirty="0">
                <a:latin typeface="Sylfaen" pitchFamily="18" charset="0"/>
              </a:rPr>
              <a:t>of </a:t>
            </a:r>
            <a:r>
              <a:rPr lang="en-NZ" sz="2000" dirty="0" smtClean="0">
                <a:latin typeface="Sylfaen" pitchFamily="18" charset="0"/>
              </a:rPr>
              <a:t>Education(2009</a:t>
            </a:r>
            <a:r>
              <a:rPr lang="en-NZ" sz="2000" dirty="0">
                <a:latin typeface="Sylfaen" pitchFamily="18" charset="0"/>
              </a:rPr>
              <a:t>) </a:t>
            </a:r>
            <a:r>
              <a:rPr lang="en-NZ" sz="2000" dirty="0" smtClean="0">
                <a:latin typeface="Sylfaen" pitchFamily="18" charset="0"/>
              </a:rPr>
              <a:t> guidelines provide </a:t>
            </a:r>
            <a:r>
              <a:rPr lang="en-NZ" sz="2000" dirty="0">
                <a:latin typeface="Sylfaen" pitchFamily="18" charset="0"/>
              </a:rPr>
              <a:t>details of the legal option and duties for principals and boards of trustees on the subject of stand-downs, suspensions and expulsions. </a:t>
            </a:r>
          </a:p>
          <a:p>
            <a:endParaRPr lang="en-NZ" sz="2000" dirty="0">
              <a:latin typeface="Sylfae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What we know</a:t>
            </a:r>
            <a:endParaRPr lang="en-NZ" dirty="0"/>
          </a:p>
        </p:txBody>
      </p:sp>
      <p:sp>
        <p:nvSpPr>
          <p:cNvPr id="3" name="Content Placeholder 2"/>
          <p:cNvSpPr>
            <a:spLocks noGrp="1"/>
          </p:cNvSpPr>
          <p:nvPr>
            <p:ph idx="1"/>
          </p:nvPr>
        </p:nvSpPr>
        <p:spPr/>
        <p:txBody>
          <a:bodyPr>
            <a:normAutofit fontScale="77500" lnSpcReduction="20000"/>
          </a:bodyPr>
          <a:lstStyle/>
          <a:p>
            <a:r>
              <a:rPr lang="en-NZ" dirty="0" smtClean="0"/>
              <a:t>Social </a:t>
            </a:r>
            <a:r>
              <a:rPr lang="en-NZ" dirty="0"/>
              <a:t>cost of young persons disengaged from learning </a:t>
            </a:r>
            <a:r>
              <a:rPr lang="en-NZ" dirty="0" smtClean="0"/>
              <a:t>- social </a:t>
            </a:r>
            <a:r>
              <a:rPr lang="en-NZ" dirty="0"/>
              <a:t>pathways </a:t>
            </a:r>
            <a:r>
              <a:rPr lang="en-NZ" dirty="0" smtClean="0"/>
              <a:t>(</a:t>
            </a:r>
            <a:r>
              <a:rPr lang="en-NZ" dirty="0" err="1"/>
              <a:t>Skiba</a:t>
            </a:r>
            <a:r>
              <a:rPr lang="en-NZ" dirty="0"/>
              <a:t> et al. 2003; </a:t>
            </a:r>
            <a:r>
              <a:rPr lang="en-NZ" dirty="0" err="1"/>
              <a:t>Vulliamy</a:t>
            </a:r>
            <a:r>
              <a:rPr lang="en-NZ" dirty="0"/>
              <a:t> &amp; Webb, 2000). </a:t>
            </a:r>
            <a:endParaRPr lang="en-NZ" dirty="0" smtClean="0"/>
          </a:p>
          <a:p>
            <a:pPr>
              <a:buNone/>
            </a:pPr>
            <a:endParaRPr lang="en-NZ" dirty="0" smtClean="0"/>
          </a:p>
          <a:p>
            <a:r>
              <a:rPr lang="en-NZ" dirty="0" smtClean="0"/>
              <a:t>Students </a:t>
            </a:r>
            <a:r>
              <a:rPr lang="en-NZ" dirty="0"/>
              <a:t>who are already vulnerable in terms of their learning and or life circumstances are made further vulnerable when their rights to education are curtailed (</a:t>
            </a:r>
            <a:r>
              <a:rPr lang="en-NZ" dirty="0" err="1"/>
              <a:t>Parffrey</a:t>
            </a:r>
            <a:r>
              <a:rPr lang="en-NZ" dirty="0"/>
              <a:t>, 1994; Monroe, 2006; </a:t>
            </a:r>
            <a:r>
              <a:rPr lang="en-NZ" dirty="0" err="1"/>
              <a:t>Vulliamy</a:t>
            </a:r>
            <a:r>
              <a:rPr lang="en-NZ" dirty="0"/>
              <a:t> &amp; Webb, 2000). </a:t>
            </a:r>
            <a:endParaRPr lang="en-NZ" dirty="0" smtClean="0"/>
          </a:p>
          <a:p>
            <a:pPr>
              <a:buNone/>
            </a:pPr>
            <a:endParaRPr lang="en-NZ" dirty="0" smtClean="0"/>
          </a:p>
          <a:p>
            <a:r>
              <a:rPr lang="en-NZ" dirty="0" smtClean="0"/>
              <a:t>Alienating </a:t>
            </a:r>
            <a:r>
              <a:rPr lang="en-NZ" dirty="0"/>
              <a:t>students from the educational system through out of school as a disciplinary measure merely re-locates the problem to another part of the community  rather than addressing the issues underpinning unacceptable behaviours (McGee, 2012; </a:t>
            </a:r>
            <a:r>
              <a:rPr lang="en-NZ" dirty="0" err="1"/>
              <a:t>Skiba</a:t>
            </a:r>
            <a:r>
              <a:rPr lang="en-NZ" dirty="0"/>
              <a:t> et al, 2003;).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What students know</a:t>
            </a:r>
            <a:endParaRPr lang="en-NZ" dirty="0"/>
          </a:p>
        </p:txBody>
      </p:sp>
      <p:sp>
        <p:nvSpPr>
          <p:cNvPr id="3" name="Content Placeholder 2"/>
          <p:cNvSpPr>
            <a:spLocks noGrp="1"/>
          </p:cNvSpPr>
          <p:nvPr>
            <p:ph idx="1"/>
          </p:nvPr>
        </p:nvSpPr>
        <p:spPr/>
        <p:txBody>
          <a:bodyPr>
            <a:normAutofit fontScale="85000" lnSpcReduction="10000"/>
          </a:bodyPr>
          <a:lstStyle/>
          <a:p>
            <a:r>
              <a:rPr lang="en-NZ" dirty="0" smtClean="0"/>
              <a:t>Factors </a:t>
            </a:r>
            <a:r>
              <a:rPr lang="en-NZ" dirty="0"/>
              <a:t>students identify as leading to exclusion are </a:t>
            </a:r>
            <a:r>
              <a:rPr lang="en-NZ" dirty="0" smtClean="0"/>
              <a:t>difficulties </a:t>
            </a:r>
            <a:r>
              <a:rPr lang="en-NZ" dirty="0"/>
              <a:t>with academic work, a lack of relationship with teachers and inability to relate to the ethos of the school (</a:t>
            </a:r>
            <a:r>
              <a:rPr lang="en-NZ" dirty="0" smtClean="0"/>
              <a:t>Hilton</a:t>
            </a:r>
            <a:r>
              <a:rPr lang="en-NZ" dirty="0"/>
              <a:t>, 2006</a:t>
            </a:r>
            <a:r>
              <a:rPr lang="en-NZ" dirty="0" smtClean="0"/>
              <a:t>).</a:t>
            </a:r>
          </a:p>
          <a:p>
            <a:r>
              <a:rPr lang="en-NZ" dirty="0" smtClean="0"/>
              <a:t>Students need to become part of the discipline process </a:t>
            </a:r>
            <a:endParaRPr lang="en-NZ" dirty="0"/>
          </a:p>
          <a:p>
            <a:r>
              <a:rPr lang="en-NZ" dirty="0"/>
              <a:t>The importance of relationship with teachers and creating a sense of belonging for students stems from teachers who are responsive to the cultural world of the learners and are able to connect with their lived experiences (</a:t>
            </a:r>
            <a:r>
              <a:rPr lang="en-NZ" dirty="0" err="1"/>
              <a:t>Cavanagh</a:t>
            </a:r>
            <a:r>
              <a:rPr lang="en-NZ" dirty="0"/>
              <a:t>, 2007; Macfarlane, 2005; Monroe, 2005, 2009)</a:t>
            </a:r>
          </a:p>
          <a:p>
            <a:endParaRPr lang="en-NZ"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NZ context</a:t>
            </a:r>
            <a:endParaRPr lang="en-NZ" dirty="0"/>
          </a:p>
        </p:txBody>
      </p:sp>
      <p:sp>
        <p:nvSpPr>
          <p:cNvPr id="3" name="Content Placeholder 2"/>
          <p:cNvSpPr>
            <a:spLocks noGrp="1"/>
          </p:cNvSpPr>
          <p:nvPr>
            <p:ph idx="1"/>
          </p:nvPr>
        </p:nvSpPr>
        <p:spPr/>
        <p:txBody>
          <a:bodyPr/>
          <a:lstStyle/>
          <a:p>
            <a:endParaRPr lang="en-NZ" dirty="0" smtClean="0"/>
          </a:p>
          <a:p>
            <a:endParaRPr lang="en-NZ" dirty="0"/>
          </a:p>
          <a:p>
            <a:r>
              <a:rPr lang="en-NZ" dirty="0" smtClean="0"/>
              <a:t>YET ------------------- The reality </a:t>
            </a:r>
            <a:endParaRPr lang="en-NZ" dirty="0"/>
          </a:p>
        </p:txBody>
      </p:sp>
    </p:spTree>
    <p:extLst>
      <p:ext uri="{BB962C8B-B14F-4D97-AF65-F5344CB8AC3E}">
        <p14:creationId xmlns:p14="http://schemas.microsoft.com/office/powerpoint/2010/main" val="29453910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Suspensions In 2000</a:t>
            </a:r>
            <a:endParaRPr lang="en-NZ" dirty="0"/>
          </a:p>
        </p:txBody>
      </p:sp>
      <p:graphicFrame>
        <p:nvGraphicFramePr>
          <p:cNvPr id="4" name="Content Placeholder 3"/>
          <p:cNvGraphicFramePr>
            <a:graphicFrameLocks noGrp="1"/>
          </p:cNvGraphicFramePr>
          <p:nvPr>
            <p:ph idx="1"/>
          </p:nvPr>
        </p:nvGraphicFramePr>
        <p:xfrm>
          <a:off x="395536" y="1484784"/>
          <a:ext cx="8229600" cy="4525963"/>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dirty="0" smtClean="0"/>
              <a:t>In 2005</a:t>
            </a:r>
            <a:br>
              <a:rPr lang="en-NZ" dirty="0" smtClean="0"/>
            </a:br>
            <a:endParaRPr lang="en-NZ" dirty="0"/>
          </a:p>
        </p:txBody>
      </p:sp>
      <p:graphicFrame>
        <p:nvGraphicFramePr>
          <p:cNvPr id="4" name="Content Placeholder 3"/>
          <p:cNvGraphicFramePr>
            <a:graphicFrameLocks noGrp="1"/>
          </p:cNvGraphicFramePr>
          <p:nvPr>
            <p:ph idx="1"/>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232</TotalTime>
  <Words>2737</Words>
  <Application>Microsoft Macintosh PowerPoint</Application>
  <PresentationFormat>On-screen Show (4:3)</PresentationFormat>
  <Paragraphs>971</Paragraphs>
  <Slides>29</Slides>
  <Notes>2</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Office Theme</vt:lpstr>
      <vt:lpstr>For whom the [warning] bells toll</vt:lpstr>
      <vt:lpstr>Language of exclusion – The discipline quartet</vt:lpstr>
      <vt:lpstr>Education Act 1989</vt:lpstr>
      <vt:lpstr>Some window dressing </vt:lpstr>
      <vt:lpstr>What we know</vt:lpstr>
      <vt:lpstr>What students know</vt:lpstr>
      <vt:lpstr>NZ context</vt:lpstr>
      <vt:lpstr>Suspensions In 2000</vt:lpstr>
      <vt:lpstr>In 2005 </vt:lpstr>
      <vt:lpstr>2009!!</vt:lpstr>
      <vt:lpstr>2010 figures*</vt:lpstr>
      <vt:lpstr>Type of Schools</vt:lpstr>
      <vt:lpstr>Decile factor</vt:lpstr>
      <vt:lpstr>Age level</vt:lpstr>
      <vt:lpstr>The number of stand-down cases by age from 2000-2011*</vt:lpstr>
      <vt:lpstr>The number of suspension cases by age from 2000-2011*</vt:lpstr>
      <vt:lpstr>Actual Number of Suspension cases  Behaviour</vt:lpstr>
      <vt:lpstr>Actual Number of Stand down cases  Behaviour</vt:lpstr>
      <vt:lpstr>Behaviour type</vt:lpstr>
      <vt:lpstr>PowerPoint Presentation</vt:lpstr>
      <vt:lpstr>Systemic interventions over time</vt:lpstr>
      <vt:lpstr>School factors – The EB</vt:lpstr>
      <vt:lpstr>Co-related factors</vt:lpstr>
      <vt:lpstr>PowerPoint Presentation</vt:lpstr>
      <vt:lpstr>The alternatives</vt:lpstr>
      <vt:lpstr>PowerPoint Presentation</vt:lpstr>
      <vt:lpstr>PowerPoint Presentation</vt:lpstr>
      <vt:lpstr>Monroe, 2009</vt:lpstr>
      <vt:lpstr>Where to?</vt:lpstr>
    </vt:vector>
  </TitlesOfParts>
  <Company>Victoria University of Wellington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For whom the [warning] bells toll</dc:title>
  <dc:creator>muralivi</dc:creator>
  <cp:lastModifiedBy>Vijaya Dharan</cp:lastModifiedBy>
  <cp:revision>31</cp:revision>
  <dcterms:created xsi:type="dcterms:W3CDTF">2012-04-04T02:20:59Z</dcterms:created>
  <dcterms:modified xsi:type="dcterms:W3CDTF">2016-10-06T01:44:18Z</dcterms:modified>
</cp:coreProperties>
</file>